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71" r:id="rId6"/>
    <p:sldId id="272" r:id="rId7"/>
    <p:sldId id="273" r:id="rId8"/>
    <p:sldId id="274" r:id="rId9"/>
    <p:sldId id="275" r:id="rId10"/>
    <p:sldId id="276" r:id="rId11"/>
    <p:sldId id="277"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36010-A40F-441F-BD0D-6300750A5329}" type="doc">
      <dgm:prSet loTypeId="urn:microsoft.com/office/officeart/2005/8/layout/process1" loCatId="process" qsTypeId="urn:microsoft.com/office/officeart/2005/8/quickstyle/simple1" qsCatId="simple" csTypeId="urn:microsoft.com/office/officeart/2005/8/colors/accent1_2" csCatId="accent1" phldr="1"/>
      <dgm:spPr bwMode="auto"/>
    </dgm:pt>
    <dgm:pt modelId="{5370B143-3DFC-44C1-BB58-52D32DC0AC52}">
      <dgm:prSet phldrT="[Texte]"/>
      <dgm:spPr bwMode="auto">
        <a:solidFill>
          <a:schemeClr val="accent6">
            <a:lumMod val="75000"/>
          </a:schemeClr>
        </a:solidFill>
      </dgm:spPr>
      <dgm:t>
        <a:bodyPr/>
        <a:lstStyle/>
        <a:p>
          <a:pPr>
            <a:defRPr/>
          </a:pPr>
          <a:r>
            <a:rPr lang="fr-FR"/>
            <a:t>Collecte</a:t>
          </a:r>
          <a:endParaRPr/>
        </a:p>
      </dgm:t>
    </dgm:pt>
    <dgm:pt modelId="{7D2362D6-B02C-4511-AC41-5D3B7D0DB5A7}" type="parTrans" cxnId="{9C0117C2-A167-4B51-B68C-55200A1FC2D7}">
      <dgm:prSet/>
      <dgm:spPr bwMode="auto"/>
      <dgm:t>
        <a:bodyPr/>
        <a:lstStyle/>
        <a:p>
          <a:pPr>
            <a:defRPr/>
          </a:pPr>
          <a:endParaRPr lang="fr-FR"/>
        </a:p>
      </dgm:t>
    </dgm:pt>
    <dgm:pt modelId="{BF6C8102-9EB2-4EB7-BADA-E398DA6A0A87}" type="sibTrans" cxnId="{9C0117C2-A167-4B51-B68C-55200A1FC2D7}">
      <dgm:prSet/>
      <dgm:spPr bwMode="auto"/>
      <dgm:t>
        <a:bodyPr/>
        <a:lstStyle/>
        <a:p>
          <a:pPr>
            <a:defRPr/>
          </a:pPr>
          <a:endParaRPr lang="fr-FR"/>
        </a:p>
      </dgm:t>
    </dgm:pt>
    <dgm:pt modelId="{7B095D80-248D-4EF3-8330-089E7780FECA}">
      <dgm:prSet phldrT="[Texte]"/>
      <dgm:spPr bwMode="auto"/>
      <dgm:t>
        <a:bodyPr/>
        <a:lstStyle/>
        <a:p>
          <a:pPr>
            <a:defRPr/>
          </a:pPr>
          <a:r>
            <a:rPr lang="fr-FR"/>
            <a:t>Analyse</a:t>
          </a:r>
          <a:endParaRPr/>
        </a:p>
      </dgm:t>
    </dgm:pt>
    <dgm:pt modelId="{F539B990-5581-4F37-A777-6216B04AB34D}" type="parTrans" cxnId="{1A3A137D-EA1F-46BF-9295-837FEA4C0CFE}">
      <dgm:prSet/>
      <dgm:spPr bwMode="auto"/>
      <dgm:t>
        <a:bodyPr/>
        <a:lstStyle/>
        <a:p>
          <a:pPr>
            <a:defRPr/>
          </a:pPr>
          <a:endParaRPr lang="fr-FR"/>
        </a:p>
      </dgm:t>
    </dgm:pt>
    <dgm:pt modelId="{2C840D56-79B9-4CB0-A1E3-DF993518D15F}" type="sibTrans" cxnId="{1A3A137D-EA1F-46BF-9295-837FEA4C0CFE}">
      <dgm:prSet/>
      <dgm:spPr bwMode="auto"/>
      <dgm:t>
        <a:bodyPr/>
        <a:lstStyle/>
        <a:p>
          <a:pPr>
            <a:defRPr/>
          </a:pPr>
          <a:endParaRPr lang="fr-FR"/>
        </a:p>
      </dgm:t>
    </dgm:pt>
    <dgm:pt modelId="{3D993186-DAFA-453A-86B1-FF64DF05D7C2}">
      <dgm:prSet phldrT="[Texte]"/>
      <dgm:spPr bwMode="auto">
        <a:solidFill>
          <a:schemeClr val="accent2">
            <a:lumMod val="75000"/>
          </a:schemeClr>
        </a:solidFill>
      </dgm:spPr>
      <dgm:t>
        <a:bodyPr/>
        <a:lstStyle/>
        <a:p>
          <a:pPr>
            <a:defRPr/>
          </a:pPr>
          <a:r>
            <a:rPr lang="fr-FR"/>
            <a:t>Utilisation</a:t>
          </a:r>
          <a:endParaRPr/>
        </a:p>
      </dgm:t>
    </dgm:pt>
    <dgm:pt modelId="{089496E2-C879-44B0-ABA7-FAB906B5C475}" type="parTrans" cxnId="{C232856B-E29E-4697-B3D0-873CB6CAC47E}">
      <dgm:prSet/>
      <dgm:spPr bwMode="auto"/>
      <dgm:t>
        <a:bodyPr/>
        <a:lstStyle/>
        <a:p>
          <a:pPr>
            <a:defRPr/>
          </a:pPr>
          <a:endParaRPr lang="fr-FR"/>
        </a:p>
      </dgm:t>
    </dgm:pt>
    <dgm:pt modelId="{D661CC9F-F4A3-4A9F-921D-81928C412F3B}" type="sibTrans" cxnId="{C232856B-E29E-4697-B3D0-873CB6CAC47E}">
      <dgm:prSet/>
      <dgm:spPr bwMode="auto"/>
      <dgm:t>
        <a:bodyPr/>
        <a:lstStyle/>
        <a:p>
          <a:pPr>
            <a:defRPr/>
          </a:pPr>
          <a:endParaRPr lang="fr-FR"/>
        </a:p>
      </dgm:t>
    </dgm:pt>
    <dgm:pt modelId="{84BA676B-0083-4544-BEB1-E0857943E660}" type="pres">
      <dgm:prSet presAssocID="{74236010-A40F-441F-BD0D-6300750A5329}" presName="Name0" presStyleCnt="0">
        <dgm:presLayoutVars>
          <dgm:dir/>
          <dgm:resizeHandles val="exact"/>
        </dgm:presLayoutVars>
      </dgm:prSet>
      <dgm:spPr bwMode="auto"/>
    </dgm:pt>
    <dgm:pt modelId="{869CF9FD-60C3-42F5-A46D-34204C65B967}" type="pres">
      <dgm:prSet presAssocID="{5370B143-3DFC-44C1-BB58-52D32DC0AC52}" presName="node" presStyleLbl="node1" presStyleIdx="0" presStyleCnt="3">
        <dgm:presLayoutVars>
          <dgm:bulletEnabled val="1"/>
        </dgm:presLayoutVars>
      </dgm:prSet>
      <dgm:spPr bwMode="auto"/>
      <dgm:t>
        <a:bodyPr/>
        <a:lstStyle/>
        <a:p>
          <a:endParaRPr lang="fr-FR"/>
        </a:p>
      </dgm:t>
    </dgm:pt>
    <dgm:pt modelId="{BC82C249-3B57-4593-B1E4-BE1EEA67375A}" type="pres">
      <dgm:prSet presAssocID="{BF6C8102-9EB2-4EB7-BADA-E398DA6A0A87}" presName="sibTrans" presStyleLbl="sibTrans2D1" presStyleIdx="0" presStyleCnt="2"/>
      <dgm:spPr bwMode="auto"/>
      <dgm:t>
        <a:bodyPr/>
        <a:lstStyle/>
        <a:p>
          <a:endParaRPr lang="fr-FR"/>
        </a:p>
      </dgm:t>
    </dgm:pt>
    <dgm:pt modelId="{7C797868-4FC2-4FC6-A442-40EA7B83A0D7}" type="pres">
      <dgm:prSet presAssocID="{BF6C8102-9EB2-4EB7-BADA-E398DA6A0A87}" presName="connectorText" presStyleLbl="sibTrans2D1" presStyleIdx="0" presStyleCnt="2"/>
      <dgm:spPr bwMode="auto"/>
      <dgm:t>
        <a:bodyPr/>
        <a:lstStyle/>
        <a:p>
          <a:endParaRPr lang="fr-FR"/>
        </a:p>
      </dgm:t>
    </dgm:pt>
    <dgm:pt modelId="{DAFBCB73-A396-4D68-8A45-13903A86378E}" type="pres">
      <dgm:prSet presAssocID="{7B095D80-248D-4EF3-8330-089E7780FECA}" presName="node" presStyleLbl="node1" presStyleIdx="1" presStyleCnt="3">
        <dgm:presLayoutVars>
          <dgm:bulletEnabled val="1"/>
        </dgm:presLayoutVars>
      </dgm:prSet>
      <dgm:spPr bwMode="auto"/>
      <dgm:t>
        <a:bodyPr/>
        <a:lstStyle/>
        <a:p>
          <a:endParaRPr lang="fr-FR"/>
        </a:p>
      </dgm:t>
    </dgm:pt>
    <dgm:pt modelId="{55176E89-C098-4359-BD3B-B5ED4A7DE2E9}" type="pres">
      <dgm:prSet presAssocID="{2C840D56-79B9-4CB0-A1E3-DF993518D15F}" presName="sibTrans" presStyleLbl="sibTrans2D1" presStyleIdx="1" presStyleCnt="2"/>
      <dgm:spPr bwMode="auto"/>
      <dgm:t>
        <a:bodyPr/>
        <a:lstStyle/>
        <a:p>
          <a:endParaRPr lang="fr-FR"/>
        </a:p>
      </dgm:t>
    </dgm:pt>
    <dgm:pt modelId="{6CA34FBA-EC50-499A-B559-69A76F3BD4D5}" type="pres">
      <dgm:prSet presAssocID="{2C840D56-79B9-4CB0-A1E3-DF993518D15F}" presName="connectorText" presStyleLbl="sibTrans2D1" presStyleIdx="1" presStyleCnt="2"/>
      <dgm:spPr bwMode="auto"/>
      <dgm:t>
        <a:bodyPr/>
        <a:lstStyle/>
        <a:p>
          <a:endParaRPr lang="fr-FR"/>
        </a:p>
      </dgm:t>
    </dgm:pt>
    <dgm:pt modelId="{05486A61-29CF-4E93-A0CE-F07C2CCE07C8}" type="pres">
      <dgm:prSet presAssocID="{3D993186-DAFA-453A-86B1-FF64DF05D7C2}" presName="node" presStyleLbl="node1" presStyleIdx="2" presStyleCnt="3">
        <dgm:presLayoutVars>
          <dgm:bulletEnabled val="1"/>
        </dgm:presLayoutVars>
      </dgm:prSet>
      <dgm:spPr bwMode="auto"/>
      <dgm:t>
        <a:bodyPr/>
        <a:lstStyle/>
        <a:p>
          <a:endParaRPr lang="fr-FR"/>
        </a:p>
      </dgm:t>
    </dgm:pt>
  </dgm:ptLst>
  <dgm:cxnLst>
    <dgm:cxn modelId="{563B5B78-B986-4578-95E2-18ACC9075352}" type="presOf" srcId="{7B095D80-248D-4EF3-8330-089E7780FECA}" destId="{DAFBCB73-A396-4D68-8A45-13903A86378E}" srcOrd="0" destOrd="0" presId="urn:microsoft.com/office/officeart/2005/8/layout/process1"/>
    <dgm:cxn modelId="{CDAAEA39-3C99-4438-B264-731E2457DB24}" type="presOf" srcId="{2C840D56-79B9-4CB0-A1E3-DF993518D15F}" destId="{55176E89-C098-4359-BD3B-B5ED4A7DE2E9}" srcOrd="0" destOrd="0" presId="urn:microsoft.com/office/officeart/2005/8/layout/process1"/>
    <dgm:cxn modelId="{6E7BF89E-4279-4157-BC21-93DC87AF86B5}" type="presOf" srcId="{BF6C8102-9EB2-4EB7-BADA-E398DA6A0A87}" destId="{7C797868-4FC2-4FC6-A442-40EA7B83A0D7}" srcOrd="1" destOrd="0" presId="urn:microsoft.com/office/officeart/2005/8/layout/process1"/>
    <dgm:cxn modelId="{C652989D-0385-4935-A4B5-EBED07F10C0B}" type="presOf" srcId="{74236010-A40F-441F-BD0D-6300750A5329}" destId="{84BA676B-0083-4544-BEB1-E0857943E660}" srcOrd="0" destOrd="0" presId="urn:microsoft.com/office/officeart/2005/8/layout/process1"/>
    <dgm:cxn modelId="{3C196EE7-DF92-4573-848B-FEE96FB2D239}" type="presOf" srcId="{2C840D56-79B9-4CB0-A1E3-DF993518D15F}" destId="{6CA34FBA-EC50-499A-B559-69A76F3BD4D5}" srcOrd="1" destOrd="0" presId="urn:microsoft.com/office/officeart/2005/8/layout/process1"/>
    <dgm:cxn modelId="{E69652DC-CCA3-4438-B8CB-EF498A58D04D}" type="presOf" srcId="{BF6C8102-9EB2-4EB7-BADA-E398DA6A0A87}" destId="{BC82C249-3B57-4593-B1E4-BE1EEA67375A}" srcOrd="0" destOrd="0" presId="urn:microsoft.com/office/officeart/2005/8/layout/process1"/>
    <dgm:cxn modelId="{9C0117C2-A167-4B51-B68C-55200A1FC2D7}" srcId="{74236010-A40F-441F-BD0D-6300750A5329}" destId="{5370B143-3DFC-44C1-BB58-52D32DC0AC52}" srcOrd="0" destOrd="0" parTransId="{7D2362D6-B02C-4511-AC41-5D3B7D0DB5A7}" sibTransId="{BF6C8102-9EB2-4EB7-BADA-E398DA6A0A87}"/>
    <dgm:cxn modelId="{1A3A137D-EA1F-46BF-9295-837FEA4C0CFE}" srcId="{74236010-A40F-441F-BD0D-6300750A5329}" destId="{7B095D80-248D-4EF3-8330-089E7780FECA}" srcOrd="1" destOrd="0" parTransId="{F539B990-5581-4F37-A777-6216B04AB34D}" sibTransId="{2C840D56-79B9-4CB0-A1E3-DF993518D15F}"/>
    <dgm:cxn modelId="{D0E853CF-7A21-4716-8D8A-A036498129BE}" type="presOf" srcId="{3D993186-DAFA-453A-86B1-FF64DF05D7C2}" destId="{05486A61-29CF-4E93-A0CE-F07C2CCE07C8}" srcOrd="0" destOrd="0" presId="urn:microsoft.com/office/officeart/2005/8/layout/process1"/>
    <dgm:cxn modelId="{C232856B-E29E-4697-B3D0-873CB6CAC47E}" srcId="{74236010-A40F-441F-BD0D-6300750A5329}" destId="{3D993186-DAFA-453A-86B1-FF64DF05D7C2}" srcOrd="2" destOrd="0" parTransId="{089496E2-C879-44B0-ABA7-FAB906B5C475}" sibTransId="{D661CC9F-F4A3-4A9F-921D-81928C412F3B}"/>
    <dgm:cxn modelId="{66C1AA52-A1D6-4C3E-8624-7EF3F89D3416}" type="presOf" srcId="{5370B143-3DFC-44C1-BB58-52D32DC0AC52}" destId="{869CF9FD-60C3-42F5-A46D-34204C65B967}" srcOrd="0" destOrd="0" presId="urn:microsoft.com/office/officeart/2005/8/layout/process1"/>
    <dgm:cxn modelId="{094941F5-DE38-4F75-9257-B03783D2D46D}" type="presParOf" srcId="{84BA676B-0083-4544-BEB1-E0857943E660}" destId="{869CF9FD-60C3-42F5-A46D-34204C65B967}" srcOrd="0" destOrd="0" presId="urn:microsoft.com/office/officeart/2005/8/layout/process1"/>
    <dgm:cxn modelId="{15EAC898-E4E2-4979-AC01-A2BB7E69CAAD}" type="presParOf" srcId="{84BA676B-0083-4544-BEB1-E0857943E660}" destId="{BC82C249-3B57-4593-B1E4-BE1EEA67375A}" srcOrd="1" destOrd="0" presId="urn:microsoft.com/office/officeart/2005/8/layout/process1"/>
    <dgm:cxn modelId="{29583171-708D-4821-9772-0C96E86563F0}" type="presParOf" srcId="{BC82C249-3B57-4593-B1E4-BE1EEA67375A}" destId="{7C797868-4FC2-4FC6-A442-40EA7B83A0D7}" srcOrd="0" destOrd="0" presId="urn:microsoft.com/office/officeart/2005/8/layout/process1"/>
    <dgm:cxn modelId="{16E183A5-28D2-4ECD-89BA-AE92C71A6C03}" type="presParOf" srcId="{84BA676B-0083-4544-BEB1-E0857943E660}" destId="{DAFBCB73-A396-4D68-8A45-13903A86378E}" srcOrd="2" destOrd="0" presId="urn:microsoft.com/office/officeart/2005/8/layout/process1"/>
    <dgm:cxn modelId="{1D8E6036-CAE8-4CE1-82D6-FCBEDB3FE6D1}" type="presParOf" srcId="{84BA676B-0083-4544-BEB1-E0857943E660}" destId="{55176E89-C098-4359-BD3B-B5ED4A7DE2E9}" srcOrd="3" destOrd="0" presId="urn:microsoft.com/office/officeart/2005/8/layout/process1"/>
    <dgm:cxn modelId="{5AFED867-DD7B-43A5-930F-17979510E130}" type="presParOf" srcId="{55176E89-C098-4359-BD3B-B5ED4A7DE2E9}" destId="{6CA34FBA-EC50-499A-B559-69A76F3BD4D5}" srcOrd="0" destOrd="0" presId="urn:microsoft.com/office/officeart/2005/8/layout/process1"/>
    <dgm:cxn modelId="{82185C37-3A9B-4187-92BE-FC03A3928C84}" type="presParOf" srcId="{84BA676B-0083-4544-BEB1-E0857943E660}" destId="{05486A61-29CF-4E93-A0CE-F07C2CCE07C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F9FD-60C3-42F5-A46D-34204C65B967}">
      <dsp:nvSpPr>
        <dsp:cNvPr id="0" name=""/>
        <dsp:cNvSpPr/>
      </dsp:nvSpPr>
      <dsp:spPr bwMode="auto">
        <a:xfrm>
          <a:off x="8561" y="0"/>
          <a:ext cx="2558888" cy="101488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defRPr/>
          </a:pPr>
          <a:r>
            <a:rPr lang="fr-FR" sz="4100" kern="1200"/>
            <a:t>Collecte</a:t>
          </a:r>
          <a:endParaRPr sz="4100" kern="1200"/>
        </a:p>
      </dsp:txBody>
      <dsp:txXfrm>
        <a:off x="38286" y="29725"/>
        <a:ext cx="2499438" cy="955437"/>
      </dsp:txXfrm>
    </dsp:sp>
    <dsp:sp modelId="{BC82C249-3B57-4593-B1E4-BE1EEA67375A}">
      <dsp:nvSpPr>
        <dsp:cNvPr id="0" name=""/>
        <dsp:cNvSpPr/>
      </dsp:nvSpPr>
      <dsp:spPr bwMode="auto">
        <a:xfrm>
          <a:off x="2823338" y="190141"/>
          <a:ext cx="542484" cy="634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defRPr/>
          </a:pPr>
          <a:endParaRPr lang="fr-FR" sz="2700" kern="1200"/>
        </a:p>
      </dsp:txBody>
      <dsp:txXfrm>
        <a:off x="2823338" y="317062"/>
        <a:ext cx="379739" cy="380762"/>
      </dsp:txXfrm>
    </dsp:sp>
    <dsp:sp modelId="{DAFBCB73-A396-4D68-8A45-13903A86378E}">
      <dsp:nvSpPr>
        <dsp:cNvPr id="0" name=""/>
        <dsp:cNvSpPr/>
      </dsp:nvSpPr>
      <dsp:spPr bwMode="auto">
        <a:xfrm>
          <a:off x="3591005" y="0"/>
          <a:ext cx="2558888" cy="1014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defRPr/>
          </a:pPr>
          <a:r>
            <a:rPr lang="fr-FR" sz="4100" kern="1200"/>
            <a:t>Analyse</a:t>
          </a:r>
          <a:endParaRPr sz="4100" kern="1200"/>
        </a:p>
      </dsp:txBody>
      <dsp:txXfrm>
        <a:off x="3620730" y="29725"/>
        <a:ext cx="2499438" cy="955437"/>
      </dsp:txXfrm>
    </dsp:sp>
    <dsp:sp modelId="{55176E89-C098-4359-BD3B-B5ED4A7DE2E9}">
      <dsp:nvSpPr>
        <dsp:cNvPr id="0" name=""/>
        <dsp:cNvSpPr/>
      </dsp:nvSpPr>
      <dsp:spPr bwMode="auto">
        <a:xfrm>
          <a:off x="6405783" y="190141"/>
          <a:ext cx="542484" cy="6346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defRPr/>
          </a:pPr>
          <a:endParaRPr lang="fr-FR" sz="2700" kern="1200"/>
        </a:p>
      </dsp:txBody>
      <dsp:txXfrm>
        <a:off x="6405783" y="317062"/>
        <a:ext cx="379739" cy="380762"/>
      </dsp:txXfrm>
    </dsp:sp>
    <dsp:sp modelId="{05486A61-29CF-4E93-A0CE-F07C2CCE07C8}">
      <dsp:nvSpPr>
        <dsp:cNvPr id="0" name=""/>
        <dsp:cNvSpPr/>
      </dsp:nvSpPr>
      <dsp:spPr bwMode="auto">
        <a:xfrm>
          <a:off x="7173449" y="0"/>
          <a:ext cx="2558888" cy="101488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defRPr/>
          </a:pPr>
          <a:r>
            <a:rPr lang="fr-FR" sz="4100" kern="1200"/>
            <a:t>Utilisation</a:t>
          </a:r>
          <a:endParaRPr sz="4100" kern="1200"/>
        </a:p>
      </dsp:txBody>
      <dsp:txXfrm>
        <a:off x="7203174" y="29725"/>
        <a:ext cx="2499438" cy="9554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2490A69-064B-492C-8A7E-C29AF57D9DD8}" type="datetimeFigureOut">
              <a:rPr lang="fr-FR"/>
              <a:t>26/03/2024</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01A5DC4F-2340-4D8D-9D0B-483FFFA1EE12}" type="slidenum">
              <a:rPr lang="fr-FR"/>
              <a:t>‹N°›</a:t>
            </a:fld>
            <a:endParaRPr lang="fr-FR"/>
          </a:p>
        </p:txBody>
      </p:sp>
    </p:spTree>
    <p:extLst>
      <p:ext uri="{BB962C8B-B14F-4D97-AF65-F5344CB8AC3E}">
        <p14:creationId xmlns:p14="http://schemas.microsoft.com/office/powerpoint/2010/main" val="426266653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a:p>
          <a:p>
            <a:pPr>
              <a:defRPr/>
            </a:pPr>
            <a:r>
              <a:rPr lang="fr-FR"/>
              <a:t> </a:t>
            </a:r>
            <a:endParaRPr/>
          </a:p>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Lorsqu’un élève est hors ZPD, il est inutile de le faire travailler la nouvelle compétence, il est indispensable de travailler les prérequis. L’élève ne peut donc pas être évalué sur cette compétence (NE : Non Evaluable.)</a:t>
            </a:r>
            <a:endParaRPr/>
          </a:p>
          <a:p>
            <a:pPr>
              <a:defRPr/>
            </a:pPr>
            <a:r>
              <a:rPr lang="fr-FR"/>
              <a:t>NA : nous donne l’information que l’élève n’a pas les prérequis  ou ne maîtrise pas du tout la compétence. Il a besoin d’une aide indispensable de l’enseignant (étayage…). MAITRISE INSUFFISANTE</a:t>
            </a:r>
            <a:endParaRPr/>
          </a:p>
          <a:p>
            <a:pPr>
              <a:defRPr/>
            </a:pPr>
            <a:r>
              <a:rPr lang="fr-FR"/>
              <a:t>EA : nous informe que cet élève commence à maîtriser la compétence mais qu’il doit encore la travailler pour la maîtriser suffisamment. Il peut travailler en autonomie ou avec une aide ponctuelle. MAITRISE FRAGILE</a:t>
            </a:r>
            <a:endParaRPr/>
          </a:p>
          <a:p>
            <a:pPr>
              <a:defRPr/>
            </a:pPr>
            <a:r>
              <a:rPr lang="fr-FR"/>
              <a:t>A : nous donne l’information que cette compétence est maîtrisée à un niveau satisfaisant. MAITRISE SATISFAISANTE</a:t>
            </a:r>
            <a:endParaRPr/>
          </a:p>
          <a:p>
            <a:pPr>
              <a:defRPr/>
            </a:pPr>
            <a:r>
              <a:rPr lang="fr-FR"/>
              <a:t>Expert : nous informe que l’élève à un excellent niveau de maîtrise et peut, par exemple, devenir tuteur d’un autre élève. TRES BONNE MAITRISE</a:t>
            </a:r>
          </a:p>
        </p:txBody>
      </p:sp>
      <p:sp>
        <p:nvSpPr>
          <p:cNvPr id="4" name="Espace réservé du numéro de diapositive 3"/>
          <p:cNvSpPr>
            <a:spLocks noGrp="1"/>
          </p:cNvSpPr>
          <p:nvPr>
            <p:ph type="sldNum" sz="quarter" idx="10"/>
          </p:nvPr>
        </p:nvSpPr>
        <p:spPr bwMode="auto"/>
        <p:txBody>
          <a:bodyPr/>
          <a:lstStyle/>
          <a:p>
            <a:pPr>
              <a:defRPr/>
            </a:pPr>
            <a:fld id="{3EBA5BD7-F043-4D1B-AA17-CD412FC534DE}" type="slidenum">
              <a:rPr lang="fr-F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a:t>E</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a:t>La notion de démarche implique une progressivité dans son activité.</a:t>
            </a:r>
            <a:endParaRPr/>
          </a:p>
          <a:p>
            <a:pPr>
              <a:defRPr/>
            </a:pPr>
            <a:r>
              <a:rPr lang="fr-FR"/>
              <a:t>Il est important de structurer ces séances pédagogiques en respectant certaines phases indispensables (lancement, appropriation du problème, activités, synthèse…)</a:t>
            </a:r>
            <a:endParaRPr/>
          </a:p>
          <a:p>
            <a:pPr>
              <a:defRPr/>
            </a:pPr>
            <a:r>
              <a:rPr lang="fr-FR"/>
              <a:t>Voir les phases des démarches scientifiques (OHERIC – DIPHTERIC)</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a:t>La notion de démarche implique une progressivité dans son activité.</a:t>
            </a:r>
            <a:endParaRPr/>
          </a:p>
          <a:p>
            <a:pPr>
              <a:defRPr/>
            </a:pPr>
            <a:r>
              <a:rPr lang="fr-FR"/>
              <a:t>Il est important de structurer ces séances pédagogiques en respectant certaines phases indispensables (lancement, appropriation du problème, activités, synthèse…)</a:t>
            </a:r>
            <a:endParaRPr/>
          </a:p>
          <a:p>
            <a:pPr>
              <a:defRPr/>
            </a:pPr>
            <a:r>
              <a:rPr lang="fr-FR"/>
              <a:t>Voir les phases des démarches scientifiques (OHERIC – DIPHTERIC)</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L’évaluation formative doit être formalisée et aboutir à un suivi du niveau d’acquisition des élèves (monitorage pédagogique)</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L’évaluation formative doit être formalisée et aboutir à un suivi du niveau d’acquisition des élèves (monitorage pédagogique)</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13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Infographie bientôt mise à disposition des enseignants (salle des professeurs, téléchargement…)</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16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Référentiel partagé</a:t>
            </a:r>
            <a:endParaRPr/>
          </a:p>
        </p:txBody>
      </p:sp>
      <p:sp>
        <p:nvSpPr>
          <p:cNvPr id="4" name="Espace réservé du numéro de diapositive 3"/>
          <p:cNvSpPr>
            <a:spLocks noGrp="1"/>
          </p:cNvSpPr>
          <p:nvPr>
            <p:ph type="sldNum" sz="quarter" idx="5"/>
          </p:nvPr>
        </p:nvSpPr>
        <p:spPr bwMode="auto"/>
        <p:txBody>
          <a:bodyPr/>
          <a:lstStyle/>
          <a:p>
            <a:pPr>
              <a:defRPr/>
            </a:pPr>
            <a:fld id="{01A5DC4F-2340-4D8D-9D0B-483FFFA1EE12}" type="slidenum">
              <a:rPr lang="fr-FR"/>
              <a:t>18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Pour illustrer cette définition, je vous propose de prendre l’exemple de la compétence « Faire du vélo »</a:t>
            </a:r>
          </a:p>
          <a:p>
            <a:pPr>
              <a:defRPr/>
            </a:pPr>
            <a:r>
              <a:rPr lang="fr-FR"/>
              <a:t>Les différentes phases d’apprentissages :</a:t>
            </a:r>
            <a:endParaRPr/>
          </a:p>
          <a:p>
            <a:pPr>
              <a:defRPr/>
            </a:pPr>
            <a:r>
              <a:rPr lang="fr-FR"/>
              <a:t>1 : l’apprenant n’a pas les prérequis. Ce n’est donc pas la peine de s’acharner à aborder la nouvelle compétence.</a:t>
            </a:r>
            <a:endParaRPr/>
          </a:p>
          <a:p>
            <a:pPr>
              <a:defRPr/>
            </a:pPr>
            <a:r>
              <a:rPr lang="fr-FR"/>
              <a:t>2 : l’apprenant à les prérequis mais il a besoin d’aide pour être en réussite.</a:t>
            </a:r>
            <a:endParaRPr/>
          </a:p>
          <a:p>
            <a:pPr>
              <a:defRPr/>
            </a:pPr>
            <a:r>
              <a:rPr lang="fr-FR"/>
              <a:t>3 : l’apprenant est autonome est réussit régulièrement sans aide.</a:t>
            </a:r>
            <a:endParaRPr/>
          </a:p>
          <a:p>
            <a:pPr>
              <a:defRPr/>
            </a:pPr>
            <a:r>
              <a:rPr lang="fr-FR"/>
              <a:t>4 : l’apprenant maîtrise suffisamment pour pouvoir tutorer un autre apprenant.</a:t>
            </a:r>
            <a:endParaRPr/>
          </a:p>
          <a:p>
            <a:pPr>
              <a:defRPr/>
            </a:pPr>
            <a:r>
              <a:rPr lang="fr-FR"/>
              <a:t>Ces 4 niveaux de maîtrise suffisent d’un point de vue pédagogique à cibler les capacités et besoins de l’élève.</a:t>
            </a:r>
            <a:endParaRPr/>
          </a:p>
          <a:p>
            <a:pPr>
              <a:defRPr/>
            </a:pPr>
            <a:endParaRPr lang="fr-FR"/>
          </a:p>
        </p:txBody>
      </p:sp>
      <p:sp>
        <p:nvSpPr>
          <p:cNvPr id="4" name="Espace réservé du numéro de diapositive 3"/>
          <p:cNvSpPr>
            <a:spLocks noGrp="1"/>
          </p:cNvSpPr>
          <p:nvPr>
            <p:ph type="sldNum" sz="quarter" idx="10"/>
          </p:nvPr>
        </p:nvSpPr>
        <p:spPr bwMode="auto"/>
        <p:txBody>
          <a:bodyPr/>
          <a:lstStyle/>
          <a:p>
            <a:pPr>
              <a:defRPr/>
            </a:pPr>
            <a:fld id="{3EBA5BD7-F043-4D1B-AA17-CD412FC534DE}" type="slidenum">
              <a:rPr lang="fr-F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a:prstGeom prst="rect">
            <a:avLst/>
          </a:prstGeom>
        </p:spPr>
        <p:txBody>
          <a:bodyPr anchor="b"/>
          <a:lstStyle>
            <a:lvl1pPr algn="ctr">
              <a:defRPr sz="6000"/>
            </a:lvl1pPr>
          </a:lstStyle>
          <a:p>
            <a:pPr>
              <a:defRPr/>
            </a:pPr>
            <a:r>
              <a:rPr lang="fr-FR"/>
              <a:t>Modifiez le style du titre</a:t>
            </a:r>
            <a:endParaRPr/>
          </a:p>
        </p:txBody>
      </p:sp>
      <p:sp>
        <p:nvSpPr>
          <p:cNvPr id="3" name="Sous-titre 2"/>
          <p:cNvSpPr>
            <a:spLocks noGrp="1"/>
          </p:cNvSpPr>
          <p:nvPr>
            <p:ph type="subTitle" idx="1"/>
          </p:nvPr>
        </p:nvSpPr>
        <p:spPr bwMode="auto">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5" name="Espace réservé du pied de page 4"/>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bwMode="auto">
          <a:xfrm>
            <a:off x="10668000" y="6356350"/>
            <a:ext cx="685800" cy="365125"/>
          </a:xfrm>
          <a:prstGeom prst="rect">
            <a:avLst/>
          </a:prstGeom>
        </p:spPr>
        <p:txBody>
          <a:bodyPr/>
          <a:lstStyle>
            <a:lvl1pPr>
              <a:defRPr sz="1600"/>
            </a:lvl1pPr>
          </a:lstStyle>
          <a:p>
            <a:pPr>
              <a:defRPr/>
            </a:pPr>
            <a:fld id="{050AB06C-D468-4010-A140-5397A3E428C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5"/>
            <a:ext cx="10515600" cy="1325563"/>
          </a:xfrm>
          <a:prstGeom prst="rect">
            <a:avLst/>
          </a:prstGeom>
        </p:spPr>
        <p:txBody>
          <a:bodyPr/>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838200" y="1825625"/>
            <a:ext cx="10515600" cy="4351338"/>
          </a:xfrm>
          <a:prstGeom prst="rect">
            <a:avLst/>
          </a:prstGeo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5" name="Espace réservé du pied de page 4"/>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a:prstGeom prst="rect">
            <a:avLst/>
          </a:prstGeom>
        </p:spPr>
        <p:txBody>
          <a:bodyPr vert="eaVert"/>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838200" y="365125"/>
            <a:ext cx="7734300" cy="5811838"/>
          </a:xfrm>
          <a:prstGeom prst="rect">
            <a:avLst/>
          </a:prstGeo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5" name="Espace réservé du pied de page 4"/>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5"/>
            <a:ext cx="10515600" cy="1325563"/>
          </a:xfrm>
          <a:prstGeom prst="rect">
            <a:avLst/>
          </a:prstGeom>
        </p:spPr>
        <p:txBody>
          <a:bodyPr/>
          <a:lstStyle/>
          <a:p>
            <a:pPr>
              <a:defRPr/>
            </a:pPr>
            <a:r>
              <a:rPr lang="fr-FR"/>
              <a:t>Modifiez le style du titre</a:t>
            </a:r>
            <a:endParaRPr/>
          </a:p>
        </p:txBody>
      </p:sp>
      <p:sp>
        <p:nvSpPr>
          <p:cNvPr id="3" name="Espace réservé du contenu 2"/>
          <p:cNvSpPr>
            <a:spLocks noGrp="1"/>
          </p:cNvSpPr>
          <p:nvPr>
            <p:ph idx="1"/>
          </p:nvPr>
        </p:nvSpPr>
        <p:spPr bwMode="auto">
          <a:xfrm>
            <a:off x="838200" y="1825625"/>
            <a:ext cx="10515600" cy="4351338"/>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5" name="Espace réservé du pied de page 4"/>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a:prstGeom prst="rect">
            <a:avLst/>
          </a:prstGeom>
        </p:spPr>
        <p:txBody>
          <a:bodyPr anchor="b"/>
          <a:lstStyle>
            <a:lvl1pPr>
              <a:defRPr sz="6000"/>
            </a:lvl1pPr>
          </a:lstStyle>
          <a:p>
            <a:pPr>
              <a:defRPr/>
            </a:pPr>
            <a:r>
              <a:rPr lang="fr-FR"/>
              <a:t>Modifiez le style du titre</a:t>
            </a:r>
            <a:endParaRPr/>
          </a:p>
        </p:txBody>
      </p:sp>
      <p:sp>
        <p:nvSpPr>
          <p:cNvPr id="3" name="Espace réservé du texte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4" name="Espace réservé de la date 3"/>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5" name="Espace réservé du pied de page 4"/>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6" name="Espace réservé du numéro de diapositive 5"/>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5"/>
            <a:ext cx="10515600" cy="1325563"/>
          </a:xfrm>
          <a:prstGeom prst="rect">
            <a:avLst/>
          </a:prstGeom>
        </p:spPr>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838200" y="1825625"/>
            <a:ext cx="5181600" cy="4351338"/>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6" name="Espace réservé du pied de page 5"/>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7" name="Espace réservé du numéro de diapositive 6"/>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a:prstGeom prst="rect">
            <a:avLst/>
          </a:prstGeom>
        </p:spPr>
        <p:txBody>
          <a:bodyPr/>
          <a:lstStyle/>
          <a:p>
            <a:pPr>
              <a:defRPr/>
            </a:pPr>
            <a:r>
              <a:rPr lang="fr-FR"/>
              <a:t>Modifiez le style du titre</a:t>
            </a:r>
            <a:endParaRPr/>
          </a:p>
        </p:txBody>
      </p:sp>
      <p:sp>
        <p:nvSpPr>
          <p:cNvPr id="3" name="Espace réservé du texte 2"/>
          <p:cNvSpPr>
            <a:spLocks noGrp="1"/>
          </p:cNvSpPr>
          <p:nvPr>
            <p:ph type="body" idx="1"/>
          </p:nvPr>
        </p:nvSpPr>
        <p:spPr bwMode="auto">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4" name="Espace réservé du contenu 3"/>
          <p:cNvSpPr>
            <a:spLocks noGrp="1"/>
          </p:cNvSpPr>
          <p:nvPr>
            <p:ph sz="half" idx="2"/>
          </p:nvPr>
        </p:nvSpPr>
        <p:spPr bwMode="auto">
          <a:xfrm>
            <a:off x="839788" y="2505074"/>
            <a:ext cx="5157787" cy="3684588"/>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5"/>
          <p:cNvSpPr>
            <a:spLocks noGrp="1"/>
          </p:cNvSpPr>
          <p:nvPr>
            <p:ph sz="quarter" idx="4"/>
          </p:nvPr>
        </p:nvSpPr>
        <p:spPr bwMode="auto">
          <a:xfrm>
            <a:off x="6172200" y="2505074"/>
            <a:ext cx="5183188" cy="3684588"/>
          </a:xfrm>
          <a:prstGeom prst="rect">
            <a:avLst/>
          </a:prstGeo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8" name="Espace réservé du pied de page 7"/>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9" name="Espace réservé du numéro de diapositive 8"/>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365125"/>
            <a:ext cx="10515600" cy="1325563"/>
          </a:xfrm>
          <a:prstGeom prst="rect">
            <a:avLst/>
          </a:prstGeom>
        </p:spPr>
        <p:txBody>
          <a:bodyPr/>
          <a:lstStyle/>
          <a:p>
            <a:pPr>
              <a:defRPr/>
            </a:pPr>
            <a:r>
              <a:rPr lang="fr-FR"/>
              <a:t>Modifiez le style du titre</a:t>
            </a:r>
            <a:endParaRPr/>
          </a:p>
        </p:txBody>
      </p:sp>
      <p:sp>
        <p:nvSpPr>
          <p:cNvPr id="3" name="Espace réservé de la date 2"/>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4" name="Espace réservé du pied de page 3"/>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5" name="Espace réservé du numéro de diapositive 4"/>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3" name="Espace réservé du pied de page 2"/>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4" name="Espace réservé du numéro de diapositive 3"/>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a:prstGeom prst="rect">
            <a:avLst/>
          </a:prstGeom>
        </p:spPr>
        <p:txBody>
          <a:bodyPr anchor="b"/>
          <a:lstStyle>
            <a:lvl1pPr>
              <a:defRPr sz="3200"/>
            </a:lvl1pPr>
          </a:lstStyle>
          <a:p>
            <a:pPr>
              <a:defRPr/>
            </a:pPr>
            <a:r>
              <a:rPr lang="fr-FR"/>
              <a:t>Modifiez le style du titre</a:t>
            </a:r>
            <a:endParaRPr/>
          </a:p>
        </p:txBody>
      </p:sp>
      <p:sp>
        <p:nvSpPr>
          <p:cNvPr id="3" name="Espace réservé du contenu 2"/>
          <p:cNvSpPr>
            <a:spLocks noGrp="1"/>
          </p:cNvSpPr>
          <p:nvPr>
            <p:ph idx="1"/>
          </p:nvPr>
        </p:nvSpPr>
        <p:spPr bwMode="auto">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6" name="Espace réservé du pied de page 5"/>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7" name="Espace réservé du numéro de diapositive 6"/>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a:prstGeom prst="rect">
            <a:avLst/>
          </a:prstGeom>
        </p:spPr>
        <p:txBody>
          <a:bodyPr anchor="b"/>
          <a:lstStyle>
            <a:lvl1pPr>
              <a:defRPr sz="3200"/>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5" name="Espace réservé de la date 4"/>
          <p:cNvSpPr>
            <a:spLocks noGrp="1"/>
          </p:cNvSpPr>
          <p:nvPr>
            <p:ph type="dt" sz="half" idx="10"/>
          </p:nvPr>
        </p:nvSpPr>
        <p:spPr bwMode="auto">
          <a:xfrm>
            <a:off x="838200" y="6356350"/>
            <a:ext cx="2743200" cy="365125"/>
          </a:xfrm>
          <a:prstGeom prst="rect">
            <a:avLst/>
          </a:prstGeom>
        </p:spPr>
        <p:txBody>
          <a:bodyPr/>
          <a:lstStyle/>
          <a:p>
            <a:pPr>
              <a:defRPr/>
            </a:pPr>
            <a:endParaRPr lang="fr-FR"/>
          </a:p>
        </p:txBody>
      </p:sp>
      <p:sp>
        <p:nvSpPr>
          <p:cNvPr id="6" name="Espace réservé du pied de page 5"/>
          <p:cNvSpPr>
            <a:spLocks noGrp="1"/>
          </p:cNvSpPr>
          <p:nvPr>
            <p:ph type="ftr" sz="quarter" idx="11"/>
          </p:nvPr>
        </p:nvSpPr>
        <p:spPr bwMode="auto">
          <a:xfrm>
            <a:off x="4038600" y="6356350"/>
            <a:ext cx="4114800" cy="365125"/>
          </a:xfrm>
          <a:prstGeom prst="rect">
            <a:avLst/>
          </a:prstGeom>
        </p:spPr>
        <p:txBody>
          <a:bodyPr/>
          <a:lstStyle/>
          <a:p>
            <a:pPr>
              <a:defRPr/>
            </a:pPr>
            <a:endParaRPr lang="fr-FR"/>
          </a:p>
        </p:txBody>
      </p:sp>
      <p:sp>
        <p:nvSpPr>
          <p:cNvPr id="7" name="Espace réservé du numéro de diapositive 6"/>
          <p:cNvSpPr>
            <a:spLocks noGrp="1"/>
          </p:cNvSpPr>
          <p:nvPr>
            <p:ph type="sldNum" sz="quarter" idx="12"/>
          </p:nvPr>
        </p:nvSpPr>
        <p:spPr bwMode="auto">
          <a:xfrm>
            <a:off x="8610600" y="6356350"/>
            <a:ext cx="2743200" cy="365125"/>
          </a:xfrm>
          <a:prstGeom prst="rect">
            <a:avLst/>
          </a:prstGeom>
        </p:spPr>
        <p:txBody>
          <a:bodyPr/>
          <a:lstStyle/>
          <a:p>
            <a:pPr>
              <a:defRPr/>
            </a:pPr>
            <a:fld id="{050AB06C-D468-4010-A140-5397A3E428C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Image 6"/>
          <p:cNvPicPr/>
          <p:nvPr userDrawn="1"/>
        </p:nvPicPr>
        <p:blipFill>
          <a:blip r:embed="rId13"/>
          <a:srcRect t="12006"/>
          <a:stretch/>
        </p:blipFill>
        <p:spPr bwMode="auto">
          <a:xfrm>
            <a:off x="19163" y="45092"/>
            <a:ext cx="1347541" cy="1271890"/>
          </a:xfrm>
          <a:prstGeom prst="rect">
            <a:avLst/>
          </a:prstGeom>
          <a:ln>
            <a:noFill/>
          </a:ln>
        </p:spPr>
      </p:pic>
      <p:grpSp>
        <p:nvGrpSpPr>
          <p:cNvPr id="9" name="bottom lines"/>
          <p:cNvGrpSpPr/>
          <p:nvPr userDrawn="1"/>
        </p:nvGrpSpPr>
        <p:grpSpPr bwMode="auto">
          <a:xfrm rot="5400000">
            <a:off x="-2339260" y="3562008"/>
            <a:ext cx="5498726" cy="820207"/>
            <a:chOff x="-6689" y="4553748"/>
            <a:chExt cx="4125119" cy="615155"/>
          </a:xfrm>
        </p:grpSpPr>
        <p:sp>
          <p:nvSpPr>
            <p:cNvPr id="10" name="Freeform 8"/>
            <p:cNvSpPr/>
            <p:nvPr/>
          </p:nvSpPr>
          <p:spPr bwMode="auto">
            <a:xfrm rot="16199999">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extrusionOk="0">
                  <a:moveTo>
                    <a:pt x="0" y="4115481"/>
                  </a:moveTo>
                  <a:lnTo>
                    <a:pt x="612775" y="3180443"/>
                  </a:lnTo>
                  <a:lnTo>
                    <a:pt x="612775" y="0"/>
                  </a:lnTo>
                </a:path>
              </a:pathLst>
            </a:custGeom>
            <a:noFill/>
            <a:ln w="38100">
              <a:gradFill>
                <a:gsLst>
                  <a:gs pos="0">
                    <a:schemeClr val="accent1"/>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a:p>
          </p:txBody>
        </p:sp>
        <p:sp>
          <p:nvSpPr>
            <p:cNvPr id="11" name="Freeform 9"/>
            <p:cNvSpPr/>
            <p:nvPr/>
          </p:nvSpPr>
          <p:spPr bwMode="auto">
            <a:xfrm rot="16199999">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extrusionOk="0">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a:p>
          </p:txBody>
        </p:sp>
        <p:sp>
          <p:nvSpPr>
            <p:cNvPr id="12" name="Freeform 10"/>
            <p:cNvSpPr/>
            <p:nvPr/>
          </p:nvSpPr>
          <p:spPr bwMode="auto">
            <a:xfrm rot="16199999">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extrusionOk="0">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a:p>
          </p:txBody>
        </p:sp>
      </p:grpSp>
      <p:sp>
        <p:nvSpPr>
          <p:cNvPr id="14" name="Rectangle 13"/>
          <p:cNvSpPr/>
          <p:nvPr userDrawn="1"/>
        </p:nvSpPr>
        <p:spPr bwMode="auto">
          <a:xfrm>
            <a:off x="4015659" y="6413697"/>
            <a:ext cx="3613425" cy="307777"/>
          </a:xfrm>
          <a:prstGeom prst="rect">
            <a:avLst/>
          </a:prstGeom>
        </p:spPr>
        <p:txBody>
          <a:bodyPr wrap="none">
            <a:spAutoFit/>
          </a:bodyPr>
          <a:lstStyle/>
          <a:p>
            <a:pPr>
              <a:defRPr/>
            </a:pPr>
            <a:r>
              <a:rPr lang="fr-FR" sz="1400"/>
              <a:t>Séminaire de technologie – académie d’Amiens</a:t>
            </a:r>
            <a:endParaRPr/>
          </a:p>
        </p:txBody>
      </p:sp>
      <p:sp>
        <p:nvSpPr>
          <p:cNvPr id="15" name="Rectangle 14"/>
          <p:cNvSpPr/>
          <p:nvPr userDrawn="1"/>
        </p:nvSpPr>
        <p:spPr bwMode="auto">
          <a:xfrm>
            <a:off x="273833" y="6413698"/>
            <a:ext cx="1300356" cy="307777"/>
          </a:xfrm>
          <a:prstGeom prst="rect">
            <a:avLst/>
          </a:prstGeom>
        </p:spPr>
        <p:txBody>
          <a:bodyPr wrap="square">
            <a:spAutoFit/>
          </a:bodyPr>
          <a:lstStyle/>
          <a:p>
            <a:pPr>
              <a:defRPr/>
            </a:pPr>
            <a:r>
              <a:rPr lang="fr-FR" sz="1400"/>
              <a:t>20/03/2024</a:t>
            </a:r>
            <a:endParaRPr/>
          </a:p>
        </p:txBody>
      </p:sp>
      <p:cxnSp>
        <p:nvCxnSpPr>
          <p:cNvPr id="17" name="Connecteur droit 16"/>
          <p:cNvCxnSpPr>
            <a:cxnSpLocks/>
          </p:cNvCxnSpPr>
          <p:nvPr userDrawn="1"/>
        </p:nvCxnSpPr>
        <p:spPr bwMode="auto">
          <a:xfrm>
            <a:off x="1371600" y="706582"/>
            <a:ext cx="8858250" cy="0"/>
          </a:xfrm>
          <a:prstGeom prst="line">
            <a:avLst/>
          </a:prstGeom>
          <a:ln w="38100">
            <a:solidFill>
              <a:srgbClr val="009F7E"/>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userDrawn="1"/>
        </p:nvPicPr>
        <p:blipFill>
          <a:blip r:embed="rId14"/>
          <a:stretch/>
        </p:blipFill>
        <p:spPr bwMode="auto">
          <a:xfrm>
            <a:off x="10501007" y="116863"/>
            <a:ext cx="1510884" cy="15173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7"/>
          <p:cNvSpPr>
            <a:spLocks noGrp="1"/>
          </p:cNvSpPr>
          <p:nvPr>
            <p:ph type="sldNum" sz="quarter" idx="12"/>
          </p:nvPr>
        </p:nvSpPr>
        <p:spPr bwMode="auto"/>
        <p:txBody>
          <a:bodyPr/>
          <a:lstStyle/>
          <a:p>
            <a:pPr>
              <a:defRPr/>
            </a:pPr>
            <a:fld id="{050AB06C-D468-4010-A140-5397A3E428C1}" type="slidenum">
              <a:rPr lang="fr-FR"/>
              <a:t>1</a:t>
            </a:fld>
            <a:endParaRPr lang="fr-FR"/>
          </a:p>
        </p:txBody>
      </p:sp>
      <p:sp>
        <p:nvSpPr>
          <p:cNvPr id="9" name="Sous-titre 4294967294"/>
          <p:cNvSpPr txBox="1"/>
          <p:nvPr/>
        </p:nvSpPr>
        <p:spPr bwMode="auto">
          <a:xfrm>
            <a:off x="981076" y="4762500"/>
            <a:ext cx="10733905" cy="1593850"/>
          </a:xfrm>
          <a:prstGeom prst="rect">
            <a:avLst/>
          </a:prstGeom>
        </p:spPr>
        <p:txBody>
          <a:bodyPr vert="horz" lIns="121898" tIns="60949" rIns="121898" bIns="60949" rtlCol="0">
            <a:normAutofit/>
          </a:bodyPr>
          <a:lstStyle>
            <a:lvl1pPr marL="0" indent="0" algn="l" defTabSz="1218987">
              <a:lnSpc>
                <a:spcPct val="90000"/>
              </a:lnSpc>
              <a:spcBef>
                <a:spcPts val="0"/>
              </a:spcBef>
              <a:buClr>
                <a:schemeClr val="accent1"/>
              </a:buClr>
              <a:buSzPct val="100000"/>
              <a:buFont typeface="Arial"/>
              <a:buNone/>
              <a:defRPr sz="2800" cap="all" spc="200">
                <a:solidFill>
                  <a:schemeClr val="accent1"/>
                </a:solidFill>
                <a:latin typeface="+mn-lt"/>
                <a:ea typeface="+mn-ea"/>
                <a:cs typeface="+mn-cs"/>
              </a:defRPr>
            </a:lvl1pPr>
            <a:lvl2pPr marL="609493" indent="0" algn="ctr" defTabSz="1218987">
              <a:lnSpc>
                <a:spcPct val="90000"/>
              </a:lnSpc>
              <a:spcBef>
                <a:spcPts val="800"/>
              </a:spcBef>
              <a:buClr>
                <a:schemeClr val="accent1"/>
              </a:buClr>
              <a:buSzPct val="80000"/>
              <a:buFont typeface="Arial"/>
              <a:buNone/>
              <a:defRPr sz="2400">
                <a:solidFill>
                  <a:schemeClr val="tx1">
                    <a:tint val="75000"/>
                  </a:schemeClr>
                </a:solidFill>
                <a:latin typeface="+mn-lt"/>
                <a:ea typeface="+mn-ea"/>
                <a:cs typeface="+mn-cs"/>
              </a:defRPr>
            </a:lvl2pPr>
            <a:lvl3pPr marL="1218987"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3pPr>
            <a:lvl4pPr marL="1828480"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4pPr>
            <a:lvl5pPr marL="2437973"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5pPr>
            <a:lvl6pPr marL="3047467"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6pPr>
            <a:lvl7pPr marL="3656960"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7pPr>
            <a:lvl8pPr marL="4266453"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8pPr>
            <a:lvl9pPr marL="4875947"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9pPr>
          </a:lstStyle>
          <a:p>
            <a:pPr>
              <a:defRPr/>
            </a:pPr>
            <a:r>
              <a:rPr lang="fr-FR" sz="1800" b="1">
                <a:solidFill>
                  <a:schemeClr val="tx1"/>
                </a:solidFill>
                <a:latin typeface="Arial"/>
                <a:cs typeface="Arial"/>
              </a:rPr>
              <a:t>Stéphane VERCLEVEN </a:t>
            </a:r>
            <a:r>
              <a:rPr lang="fr-FR" sz="1800">
                <a:solidFill>
                  <a:schemeClr val="tx1"/>
                </a:solidFill>
                <a:latin typeface="Arial"/>
                <a:cs typeface="Arial"/>
              </a:rPr>
              <a:t>: IA-IPR STI</a:t>
            </a:r>
            <a:endParaRPr/>
          </a:p>
          <a:p>
            <a:pPr>
              <a:defRPr/>
            </a:pPr>
            <a:endParaRPr lang="fr-FR" sz="1800" b="1">
              <a:solidFill>
                <a:schemeClr val="tx1"/>
              </a:solidFill>
              <a:latin typeface="Arial"/>
              <a:cs typeface="Arial"/>
            </a:endParaRPr>
          </a:p>
          <a:p>
            <a:pPr>
              <a:defRPr/>
            </a:pPr>
            <a:r>
              <a:rPr lang="fr-FR" sz="1800" b="1">
                <a:solidFill>
                  <a:schemeClr val="tx1"/>
                </a:solidFill>
                <a:latin typeface="Arial"/>
                <a:cs typeface="Arial"/>
              </a:rPr>
              <a:t>FaBRICE BROWET </a:t>
            </a:r>
            <a:r>
              <a:rPr lang="fr-FR" sz="1800">
                <a:solidFill>
                  <a:schemeClr val="tx1"/>
                </a:solidFill>
                <a:latin typeface="Arial"/>
                <a:cs typeface="Arial"/>
              </a:rPr>
              <a:t>: IA-IPR STI</a:t>
            </a:r>
            <a:endParaRPr/>
          </a:p>
          <a:p>
            <a:pPr>
              <a:defRPr/>
            </a:pPr>
            <a:endParaRPr lang="fr-FR" sz="1800" b="1">
              <a:solidFill>
                <a:schemeClr val="tx1"/>
              </a:solidFill>
              <a:latin typeface="Arial"/>
              <a:cs typeface="Arial"/>
            </a:endParaRPr>
          </a:p>
          <a:p>
            <a:pPr>
              <a:defRPr/>
            </a:pPr>
            <a:r>
              <a:rPr lang="fr-FR" sz="1800" b="1">
                <a:solidFill>
                  <a:schemeClr val="tx1"/>
                </a:solidFill>
                <a:latin typeface="Arial"/>
                <a:cs typeface="Arial"/>
              </a:rPr>
              <a:t>GUILLAUME COMTE </a:t>
            </a:r>
            <a:r>
              <a:rPr lang="fr-FR" sz="1800">
                <a:solidFill>
                  <a:schemeClr val="tx1"/>
                </a:solidFill>
                <a:latin typeface="Arial"/>
                <a:cs typeface="Arial"/>
              </a:rPr>
              <a:t>:IA-IPR STI</a:t>
            </a:r>
            <a:endParaRPr/>
          </a:p>
          <a:p>
            <a:pPr>
              <a:defRPr/>
            </a:pPr>
            <a:endParaRPr lang="fr-FR" sz="1800">
              <a:solidFill>
                <a:schemeClr val="tx1"/>
              </a:solidFill>
              <a:latin typeface="Arial"/>
              <a:cs typeface="Arial"/>
            </a:endParaRPr>
          </a:p>
        </p:txBody>
      </p:sp>
      <p:sp>
        <p:nvSpPr>
          <p:cNvPr id="10" name="Title 1"/>
          <p:cNvSpPr>
            <a:spLocks noGrp="1"/>
          </p:cNvSpPr>
          <p:nvPr>
            <p:ph type="ctrTitle"/>
          </p:nvPr>
        </p:nvSpPr>
        <p:spPr bwMode="auto">
          <a:xfrm>
            <a:off x="1524000" y="-491679"/>
            <a:ext cx="9144000" cy="2368749"/>
          </a:xfrm>
        </p:spPr>
        <p:txBody>
          <a:bodyPr>
            <a:normAutofit/>
          </a:bodyPr>
          <a:lstStyle/>
          <a:p>
            <a:pPr>
              <a:defRPr/>
            </a:pPr>
            <a:r>
              <a:rPr lang="fr-FR" sz="4900">
                <a:solidFill>
                  <a:srgbClr val="009F7E"/>
                </a:solidFill>
                <a:latin typeface="Arial"/>
                <a:cs typeface="Arial"/>
              </a:rPr>
              <a:t>Séminaire académique</a:t>
            </a:r>
            <a:r>
              <a:rPr lang="fr-FR" sz="6000">
                <a:latin typeface="Arial"/>
                <a:cs typeface="Arial"/>
              </a:rPr>
              <a:t/>
            </a:r>
            <a:br>
              <a:rPr lang="fr-FR" sz="6000">
                <a:latin typeface="Arial"/>
                <a:cs typeface="Arial"/>
              </a:rPr>
            </a:br>
            <a:r>
              <a:rPr lang="fr-FR" sz="4000" i="1">
                <a:solidFill>
                  <a:srgbClr val="009F7E"/>
                </a:solidFill>
                <a:latin typeface="Arial"/>
                <a:cs typeface="Arial"/>
              </a:rPr>
              <a:t>Nouveaux programmes </a:t>
            </a:r>
            <a:br>
              <a:rPr lang="fr-FR" sz="4000" i="1">
                <a:solidFill>
                  <a:srgbClr val="009F7E"/>
                </a:solidFill>
                <a:latin typeface="Arial"/>
                <a:cs typeface="Arial"/>
              </a:rPr>
            </a:br>
            <a:r>
              <a:rPr lang="fr-FR" sz="4000" i="1">
                <a:solidFill>
                  <a:srgbClr val="009F7E"/>
                </a:solidFill>
                <a:latin typeface="Arial"/>
                <a:cs typeface="Arial"/>
              </a:rPr>
              <a:t>cycle 4 en technologie</a:t>
            </a:r>
            <a:endParaRPr sz="6000" i="1">
              <a:solidFill>
                <a:srgbClr val="009F7E"/>
              </a:solidFill>
              <a:latin typeface="Arial"/>
              <a:cs typeface="Arial"/>
            </a:endParaRPr>
          </a:p>
        </p:txBody>
      </p:sp>
      <p:pic>
        <p:nvPicPr>
          <p:cNvPr id="14" name="Image 13"/>
          <p:cNvPicPr>
            <a:picLocks noChangeAspect="1"/>
          </p:cNvPicPr>
          <p:nvPr/>
        </p:nvPicPr>
        <p:blipFill>
          <a:blip r:embed="rId2"/>
          <a:stretch/>
        </p:blipFill>
        <p:spPr bwMode="auto">
          <a:xfrm>
            <a:off x="3550059" y="2025305"/>
            <a:ext cx="5595937" cy="2080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p:txBody>
          <a:bodyPr/>
          <a:lstStyle/>
          <a:p>
            <a:pPr lvl="1">
              <a:buFont typeface="Wingdings"/>
              <a:buChar char="§"/>
              <a:defRPr/>
            </a:pPr>
            <a:r>
              <a:rPr lang="fr-FR"/>
              <a:t>une salle de classe.</a:t>
            </a:r>
            <a:endParaRPr/>
          </a:p>
          <a:p>
            <a:pPr marL="457200" lvl="1" indent="0">
              <a:buNone/>
              <a:defRPr/>
            </a:pPr>
            <a:endParaRPr lang="fr-FR"/>
          </a:p>
          <a:p>
            <a:pPr marL="457200" lvl="1" indent="0">
              <a:buNone/>
              <a:defRPr/>
            </a:pPr>
            <a:endParaRPr lang="fr-FR"/>
          </a:p>
          <a:p>
            <a:pPr marL="457200" lvl="1" indent="0">
              <a:buNone/>
              <a:defRPr/>
            </a:pPr>
            <a:endParaRPr lang="fr-FR"/>
          </a:p>
          <a:p>
            <a:pPr marL="457200" lvl="1" indent="0">
              <a:buNone/>
              <a:defRPr/>
            </a:pPr>
            <a:endParaRPr lang="fr-FR"/>
          </a:p>
          <a:p>
            <a:pPr lvl="1">
              <a:defRPr/>
            </a:pPr>
            <a:r>
              <a:rPr lang="fr-FR"/>
              <a:t>une salle informatique.</a:t>
            </a:r>
            <a:endParaRPr/>
          </a:p>
          <a:p>
            <a:pPr marL="457200" lvl="1" indent="0">
              <a:buNone/>
              <a:defRPr/>
            </a:pPr>
            <a:endParaRPr lang="fr-FR"/>
          </a:p>
          <a:p>
            <a:pPr marL="457200" lvl="1" indent="0">
              <a:buNone/>
              <a:defRPr/>
            </a:pPr>
            <a:endParaRPr lang="fr-FR"/>
          </a:p>
          <a:p>
            <a:pPr marL="457200" lvl="1" indent="0">
              <a:buNone/>
              <a:defRPr/>
            </a:pPr>
            <a:endParaRPr lang="fr-FR"/>
          </a:p>
        </p:txBody>
      </p:sp>
      <p:sp>
        <p:nvSpPr>
          <p:cNvPr id="4" name="Espace réservé du numéro de diapositive 3"/>
          <p:cNvSpPr>
            <a:spLocks noGrp="1"/>
          </p:cNvSpPr>
          <p:nvPr>
            <p:ph type="sldNum" sz="quarter" idx="12"/>
          </p:nvPr>
        </p:nvSpPr>
        <p:spPr bwMode="auto"/>
        <p:txBody>
          <a:bodyPr/>
          <a:lstStyle/>
          <a:p>
            <a:pPr>
              <a:defRPr/>
            </a:pPr>
            <a:fld id="{050AB06C-D468-4010-A140-5397A3E428C1}" type="slidenum">
              <a:rPr lang="fr-FR"/>
              <a:t>10</a:t>
            </a:fld>
            <a:endParaRPr lang="fr-FR"/>
          </a:p>
        </p:txBody>
      </p:sp>
      <p:grpSp>
        <p:nvGrpSpPr>
          <p:cNvPr id="19" name="Groupe 18"/>
          <p:cNvGrpSpPr/>
          <p:nvPr/>
        </p:nvGrpSpPr>
        <p:grpSpPr bwMode="auto">
          <a:xfrm>
            <a:off x="5969038" y="1420984"/>
            <a:ext cx="3735532" cy="2008015"/>
            <a:chOff x="6096000" y="1009650"/>
            <a:chExt cx="4191000" cy="2419350"/>
          </a:xfrm>
        </p:grpSpPr>
        <p:pic>
          <p:nvPicPr>
            <p:cNvPr id="6" name="Image 5"/>
            <p:cNvPicPr>
              <a:picLocks noChangeAspect="1"/>
            </p:cNvPicPr>
            <p:nvPr/>
          </p:nvPicPr>
          <p:blipFill>
            <a:blip r:embed="rId2"/>
            <a:stretch/>
          </p:blipFill>
          <p:spPr bwMode="auto">
            <a:xfrm>
              <a:off x="6096000" y="1009650"/>
              <a:ext cx="4191000" cy="2419350"/>
            </a:xfrm>
            <a:prstGeom prst="rect">
              <a:avLst/>
            </a:prstGeom>
          </p:spPr>
        </p:pic>
        <p:cxnSp>
          <p:nvCxnSpPr>
            <p:cNvPr id="9" name="Connecteur droit 8"/>
            <p:cNvCxnSpPr>
              <a:cxnSpLocks/>
            </p:cNvCxnSpPr>
            <p:nvPr/>
          </p:nvCxnSpPr>
          <p:spPr bwMode="auto">
            <a:xfrm>
              <a:off x="6096000" y="1068354"/>
              <a:ext cx="4076699" cy="23606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a:cxnSpLocks/>
            </p:cNvCxnSpPr>
            <p:nvPr/>
          </p:nvCxnSpPr>
          <p:spPr bwMode="auto">
            <a:xfrm flipV="1">
              <a:off x="6096000" y="1068354"/>
              <a:ext cx="4191000" cy="23606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bwMode="auto">
          <a:xfrm>
            <a:off x="5969038" y="4001294"/>
            <a:ext cx="3735532" cy="2355056"/>
            <a:chOff x="7200900" y="2730433"/>
            <a:chExt cx="3886200" cy="2260666"/>
          </a:xfrm>
        </p:grpSpPr>
        <p:pic>
          <p:nvPicPr>
            <p:cNvPr id="7" name="Image 6"/>
            <p:cNvPicPr>
              <a:picLocks noChangeAspect="1"/>
            </p:cNvPicPr>
            <p:nvPr/>
          </p:nvPicPr>
          <p:blipFill>
            <a:blip r:embed="rId3"/>
            <a:stretch/>
          </p:blipFill>
          <p:spPr bwMode="auto">
            <a:xfrm>
              <a:off x="7200900" y="2730433"/>
              <a:ext cx="3886200" cy="2247173"/>
            </a:xfrm>
            <a:prstGeom prst="rect">
              <a:avLst/>
            </a:prstGeom>
          </p:spPr>
        </p:pic>
        <p:cxnSp>
          <p:nvCxnSpPr>
            <p:cNvPr id="13" name="Connecteur droit 12"/>
            <p:cNvCxnSpPr>
              <a:cxnSpLocks/>
            </p:cNvCxnSpPr>
            <p:nvPr/>
          </p:nvCxnSpPr>
          <p:spPr bwMode="auto">
            <a:xfrm flipV="1">
              <a:off x="7810500" y="2800663"/>
              <a:ext cx="3276600" cy="21769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cxnSpLocks/>
            </p:cNvCxnSpPr>
            <p:nvPr/>
          </p:nvCxnSpPr>
          <p:spPr bwMode="auto">
            <a:xfrm>
              <a:off x="7200900" y="2800663"/>
              <a:ext cx="3448050" cy="21904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Le laboratoire de technologie</a:t>
            </a:r>
            <a:endParaRPr lang="fr-FR" sz="2000"/>
          </a:p>
        </p:txBody>
      </p:sp>
      <p:sp>
        <p:nvSpPr>
          <p:cNvPr id="23" name="Rectangle 22"/>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Ce n’est pas :</a:t>
            </a: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838200" y="1455010"/>
            <a:ext cx="10515600" cy="4351338"/>
          </a:xfrm>
        </p:spPr>
        <p:txBody>
          <a:bodyPr/>
          <a:lstStyle/>
          <a:p>
            <a:pPr lvl="1">
              <a:lnSpc>
                <a:spcPct val="150000"/>
              </a:lnSpc>
              <a:buFont typeface="Wingdings"/>
              <a:buChar char="ü"/>
              <a:defRPr/>
            </a:pPr>
            <a:r>
              <a:rPr lang="fr-FR"/>
              <a:t>Un espace de moyens partagés (type fablab)</a:t>
            </a:r>
            <a:endParaRPr/>
          </a:p>
          <a:p>
            <a:pPr lvl="1">
              <a:lnSpc>
                <a:spcPct val="150000"/>
              </a:lnSpc>
              <a:buFont typeface="Wingdings"/>
              <a:buChar char="ü"/>
              <a:defRPr/>
            </a:pPr>
            <a:r>
              <a:rPr lang="fr-FR"/>
              <a:t>Des ilots permettant de favoriser le travail collaboratif </a:t>
            </a:r>
            <a:endParaRPr/>
          </a:p>
          <a:p>
            <a:pPr lvl="2">
              <a:lnSpc>
                <a:spcPct val="150000"/>
              </a:lnSpc>
              <a:buFont typeface="Wingdings"/>
              <a:buChar char="Ø"/>
              <a:defRPr/>
            </a:pPr>
            <a:r>
              <a:rPr lang="fr-FR"/>
              <a:t>	</a:t>
            </a:r>
            <a:r>
              <a:rPr lang="fr-FR" sz="1600"/>
              <a:t>Avec des outils informatiques</a:t>
            </a:r>
            <a:endParaRPr/>
          </a:p>
          <a:p>
            <a:pPr lvl="2">
              <a:lnSpc>
                <a:spcPct val="150000"/>
              </a:lnSpc>
              <a:buFont typeface="Wingdings"/>
              <a:buChar char="Ø"/>
              <a:defRPr/>
            </a:pPr>
            <a:r>
              <a:rPr lang="fr-FR" sz="1600"/>
              <a:t>	Avec un espace permettant la manipulation d’objets ou systèmes</a:t>
            </a:r>
            <a:r>
              <a:rPr lang="fr-FR"/>
              <a:t> techniques</a:t>
            </a:r>
            <a:endParaRPr/>
          </a:p>
          <a:p>
            <a:pPr lvl="2">
              <a:lnSpc>
                <a:spcPct val="150000"/>
              </a:lnSpc>
              <a:buFont typeface="Wingdings"/>
              <a:buChar char="Ø"/>
              <a:defRPr/>
            </a:pPr>
            <a:r>
              <a:rPr lang="fr-FR"/>
              <a:t>	</a:t>
            </a:r>
            <a:r>
              <a:rPr lang="fr-FR" sz="1600"/>
              <a:t>Avec un espace permettant la prise de note</a:t>
            </a:r>
            <a:endParaRPr/>
          </a:p>
          <a:p>
            <a:pPr lvl="2">
              <a:lnSpc>
                <a:spcPct val="150000"/>
              </a:lnSpc>
              <a:buFont typeface="Wingdings"/>
              <a:buChar char="Ø"/>
              <a:defRPr/>
            </a:pPr>
            <a:r>
              <a:rPr lang="fr-FR" sz="1600"/>
              <a:t>	Avec un mobilier modulable dans la mesure du possible</a:t>
            </a:r>
            <a:endParaRPr/>
          </a:p>
          <a:p>
            <a:pPr lvl="1">
              <a:lnSpc>
                <a:spcPct val="150000"/>
              </a:lnSpc>
              <a:buFont typeface="Wingdings"/>
              <a:buChar char="ü"/>
              <a:defRPr/>
            </a:pPr>
            <a:r>
              <a:rPr lang="fr-FR"/>
              <a:t>Un affichage de classe en lien avec les apprentissages </a:t>
            </a:r>
            <a:r>
              <a:rPr lang="fr-FR" sz="2000"/>
              <a:t>(affichage pédagogique)</a:t>
            </a:r>
            <a:endParaRPr/>
          </a:p>
          <a:p>
            <a:pPr lvl="1">
              <a:lnSpc>
                <a:spcPct val="150000"/>
              </a:lnSpc>
              <a:buFont typeface="Wingdings"/>
              <a:buChar char="ü"/>
              <a:defRPr/>
            </a:pPr>
            <a:r>
              <a:rPr lang="fr-FR"/>
              <a:t>Des productions d’élèves</a:t>
            </a:r>
            <a:endParaRPr/>
          </a:p>
          <a:p>
            <a:pPr marL="457200" lvl="1" indent="0">
              <a:buNone/>
              <a:defRPr/>
            </a:pPr>
            <a:endParaRPr lang="fr-FR" sz="2000"/>
          </a:p>
          <a:p>
            <a:pPr marL="457200" lvl="1" indent="0">
              <a:buNone/>
              <a:defRPr/>
            </a:pPr>
            <a:endParaRPr lang="fr-FR"/>
          </a:p>
          <a:p>
            <a:pPr marL="457200" lvl="1" indent="0">
              <a:buNone/>
              <a:defRPr/>
            </a:pPr>
            <a:endParaRPr lang="fr-FR"/>
          </a:p>
        </p:txBody>
      </p:sp>
      <p:sp>
        <p:nvSpPr>
          <p:cNvPr id="4" name="Espace réservé du numéro de diapositive 3"/>
          <p:cNvSpPr>
            <a:spLocks noGrp="1"/>
          </p:cNvSpPr>
          <p:nvPr>
            <p:ph type="sldNum" sz="quarter" idx="12"/>
          </p:nvPr>
        </p:nvSpPr>
        <p:spPr bwMode="auto"/>
        <p:txBody>
          <a:bodyPr/>
          <a:lstStyle/>
          <a:p>
            <a:pPr>
              <a:defRPr/>
            </a:pPr>
            <a:fld id="{050AB06C-D468-4010-A140-5397A3E428C1}" type="slidenum">
              <a:rPr lang="fr-FR"/>
              <a:t>11</a:t>
            </a:fld>
            <a:endParaRPr lang="fr-FR"/>
          </a:p>
        </p:txBody>
      </p:sp>
      <p:sp>
        <p:nvSpPr>
          <p:cNvPr id="22" name="Rectangle 21"/>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Le laboratoire de technologie</a:t>
            </a:r>
            <a:endParaRPr lang="fr-FR" sz="2000"/>
          </a:p>
        </p:txBody>
      </p:sp>
      <p:sp>
        <p:nvSpPr>
          <p:cNvPr id="23" name="Rectangle 22"/>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C’est un laboratoire qui doit avoir :</a:t>
            </a: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050AB06C-D468-4010-A140-5397A3E428C1}" type="slidenum">
              <a:rPr lang="fr-FR"/>
              <a:t>12</a:t>
            </a:fld>
            <a:endParaRPr lang="fr-FR"/>
          </a:p>
        </p:txBody>
      </p:sp>
      <p:pic>
        <p:nvPicPr>
          <p:cNvPr id="5" name="Image 4"/>
          <p:cNvPicPr>
            <a:picLocks noChangeAspect="1"/>
          </p:cNvPicPr>
          <p:nvPr/>
        </p:nvPicPr>
        <p:blipFill>
          <a:blip r:embed="rId3"/>
          <a:stretch/>
        </p:blipFill>
        <p:spPr bwMode="auto">
          <a:xfrm>
            <a:off x="7477432" y="1750032"/>
            <a:ext cx="4596581" cy="2639560"/>
          </a:xfrm>
          <a:prstGeom prst="rect">
            <a:avLst/>
          </a:prstGeom>
        </p:spPr>
      </p:pic>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Structure d’une séquence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Ordre des phases d’une séquence vue de l’élève :</a:t>
            </a:r>
            <a:endParaRPr lang="fr-FR"/>
          </a:p>
        </p:txBody>
      </p:sp>
      <p:sp>
        <p:nvSpPr>
          <p:cNvPr id="10" name="ZoneTexte 9"/>
          <p:cNvSpPr txBox="1"/>
          <p:nvPr/>
        </p:nvSpPr>
        <p:spPr bwMode="auto">
          <a:xfrm>
            <a:off x="1015182" y="1750032"/>
            <a:ext cx="6462250" cy="4037003"/>
          </a:xfrm>
          <a:prstGeom prst="rect">
            <a:avLst/>
          </a:prstGeom>
          <a:noFill/>
        </p:spPr>
        <p:txBody>
          <a:bodyPr wrap="square" rtlCol="0">
            <a:spAutoFit/>
          </a:bodyPr>
          <a:lstStyle/>
          <a:p>
            <a:pPr marL="342900" indent="-342900">
              <a:lnSpc>
                <a:spcPts val="2600"/>
              </a:lnSpc>
              <a:buFont typeface="+mj-lt"/>
              <a:buAutoNum type="arabicPeriod"/>
              <a:defRPr/>
            </a:pPr>
            <a:r>
              <a:rPr lang="fr-FR" b="1">
                <a:solidFill>
                  <a:schemeClr val="accent2"/>
                </a:solidFill>
              </a:rPr>
              <a:t>Rappel de la séquence précédente (à l’oral, évaluation diagnostique) ;</a:t>
            </a:r>
            <a:endParaRPr/>
          </a:p>
          <a:p>
            <a:pPr marL="342900" indent="-342900">
              <a:lnSpc>
                <a:spcPts val="2600"/>
              </a:lnSpc>
              <a:buFont typeface="+mj-lt"/>
              <a:buAutoNum type="arabicPeriod"/>
              <a:defRPr/>
            </a:pPr>
            <a:r>
              <a:rPr lang="fr-FR" b="1">
                <a:solidFill>
                  <a:schemeClr val="accent2"/>
                </a:solidFill>
              </a:rPr>
              <a:t>Situation déclenchante (vidéo, article de journal, actualités…);</a:t>
            </a:r>
            <a:endParaRPr/>
          </a:p>
          <a:p>
            <a:pPr marL="342900" indent="-342900">
              <a:lnSpc>
                <a:spcPts val="2600"/>
              </a:lnSpc>
              <a:buFont typeface="+mj-lt"/>
              <a:buAutoNum type="arabicPeriod"/>
              <a:defRPr/>
            </a:pPr>
            <a:r>
              <a:rPr lang="fr-FR" b="1">
                <a:solidFill>
                  <a:schemeClr val="accent2"/>
                </a:solidFill>
              </a:rPr>
              <a:t>Appropriation de la problématique technique par les élèves ;</a:t>
            </a:r>
            <a:endParaRPr/>
          </a:p>
          <a:p>
            <a:pPr marL="342900" indent="-342900">
              <a:lnSpc>
                <a:spcPts val="2600"/>
              </a:lnSpc>
              <a:buFont typeface="+mj-lt"/>
              <a:buAutoNum type="arabicPeriod"/>
              <a:defRPr/>
            </a:pPr>
            <a:r>
              <a:rPr lang="fr-FR" b="1">
                <a:solidFill>
                  <a:schemeClr val="accent2"/>
                </a:solidFill>
              </a:rPr>
              <a:t>Mise en activité : Investigation / résolution de problème / projet ;</a:t>
            </a:r>
            <a:endParaRPr/>
          </a:p>
          <a:p>
            <a:pPr marL="342900" indent="-342900">
              <a:lnSpc>
                <a:spcPts val="2600"/>
              </a:lnSpc>
              <a:buFont typeface="+mj-lt"/>
              <a:buAutoNum type="arabicPeriod"/>
              <a:defRPr/>
            </a:pPr>
            <a:r>
              <a:rPr lang="fr-FR" b="1">
                <a:solidFill>
                  <a:schemeClr val="accent2"/>
                </a:solidFill>
              </a:rPr>
              <a:t>Restitution (écrite / orale) favorisant le conflit socio-cognitif (confrontation d’idées, échanges argumentés) ;</a:t>
            </a:r>
            <a:endParaRPr/>
          </a:p>
          <a:p>
            <a:pPr marL="342900" indent="-342900">
              <a:lnSpc>
                <a:spcPts val="2600"/>
              </a:lnSpc>
              <a:buFont typeface="+mj-lt"/>
              <a:buAutoNum type="arabicPeriod"/>
              <a:defRPr/>
            </a:pPr>
            <a:r>
              <a:rPr lang="fr-FR" b="1">
                <a:solidFill>
                  <a:schemeClr val="accent2"/>
                </a:solidFill>
              </a:rPr>
              <a:t>Synthèse des connaissances ;</a:t>
            </a:r>
            <a:endParaRPr/>
          </a:p>
          <a:p>
            <a:pPr marL="342900" indent="-342900">
              <a:lnSpc>
                <a:spcPts val="2600"/>
              </a:lnSpc>
              <a:buFont typeface="+mj-lt"/>
              <a:buAutoNum type="arabicPeriod"/>
              <a:defRPr/>
            </a:pPr>
            <a:r>
              <a:rPr lang="fr-FR" b="1">
                <a:solidFill>
                  <a:schemeClr val="accent2"/>
                </a:solidFill>
              </a:rPr>
              <a:t>Evaluations sommative (oral, écrite, QCM en ligne…);</a:t>
            </a:r>
            <a:endParaRPr/>
          </a:p>
          <a:p>
            <a:pPr marL="342900" indent="-342900">
              <a:lnSpc>
                <a:spcPts val="2600"/>
              </a:lnSpc>
              <a:buFont typeface="+mj-lt"/>
              <a:buAutoNum type="arabicPeriod"/>
              <a:defRPr/>
            </a:pPr>
            <a:r>
              <a:rPr lang="fr-FR" b="1">
                <a:solidFill>
                  <a:schemeClr val="accent2"/>
                </a:solidFill>
              </a:rPr>
              <a:t>Remédiation</a:t>
            </a:r>
            <a:endParaRPr/>
          </a:p>
          <a:p>
            <a:pPr>
              <a:defRPr/>
            </a:pPr>
            <a:endParaRPr lang="fr-FR"/>
          </a:p>
        </p:txBody>
      </p:sp>
      <p:sp>
        <p:nvSpPr>
          <p:cNvPr id="2" name="Rectangle 1"/>
          <p:cNvSpPr/>
          <p:nvPr/>
        </p:nvSpPr>
        <p:spPr bwMode="auto">
          <a:xfrm>
            <a:off x="2138539" y="5604689"/>
            <a:ext cx="8372816" cy="752199"/>
          </a:xfrm>
          <a:prstGeom prst="rect">
            <a:avLst/>
          </a:prstGeom>
        </p:spPr>
        <p:txBody>
          <a:bodyPr wrap="none">
            <a:spAutoFit/>
          </a:bodyPr>
          <a:lstStyle/>
          <a:p>
            <a:pPr marL="342900" indent="-342900">
              <a:lnSpc>
                <a:spcPts val="2600"/>
              </a:lnSpc>
              <a:buFont typeface="Wingdings"/>
              <a:buChar char="Ø"/>
              <a:defRPr/>
            </a:pPr>
            <a:r>
              <a:rPr lang="fr-FR" b="1">
                <a:solidFill>
                  <a:srgbClr val="FF0000"/>
                </a:solidFill>
                <a:highlight>
                  <a:srgbClr val="FFFF00"/>
                </a:highlight>
              </a:rPr>
              <a:t>Tout au long de la séquence, le professeur met en place une évaluation formative :</a:t>
            </a:r>
            <a:endParaRPr/>
          </a:p>
          <a:p>
            <a:pPr lvl="1">
              <a:lnSpc>
                <a:spcPts val="2600"/>
              </a:lnSpc>
              <a:defRPr/>
            </a:pPr>
            <a:r>
              <a:rPr lang="fr-FR" b="1">
                <a:solidFill>
                  <a:srgbClr val="FF0000"/>
                </a:solidFill>
                <a:highlight>
                  <a:srgbClr val="FFFF00"/>
                </a:highlight>
              </a:rPr>
              <a:t>Il observe,  il conseille, il questionne, il oriente les élèves vers les ressources…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050AB06C-D468-4010-A140-5397A3E428C1}" type="slidenum">
              <a:rPr lang="fr-FR"/>
              <a:t>13</a:t>
            </a:fld>
            <a:endParaRPr lang="fr-FR"/>
          </a:p>
        </p:txBody>
      </p:sp>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Structure d’une séquence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Monitorage pédagogique</a:t>
            </a:r>
            <a:endParaRPr lang="fr-FR"/>
          </a:p>
        </p:txBody>
      </p:sp>
      <p:sp>
        <p:nvSpPr>
          <p:cNvPr id="10" name="ZoneTexte 9"/>
          <p:cNvSpPr txBox="1"/>
          <p:nvPr/>
        </p:nvSpPr>
        <p:spPr bwMode="auto">
          <a:xfrm>
            <a:off x="1015182" y="1750032"/>
            <a:ext cx="11005367" cy="1323439"/>
          </a:xfrm>
          <a:prstGeom prst="rect">
            <a:avLst/>
          </a:prstGeom>
          <a:noFill/>
        </p:spPr>
        <p:txBody>
          <a:bodyPr wrap="square" rtlCol="0">
            <a:spAutoFit/>
          </a:bodyPr>
          <a:lstStyle/>
          <a:p>
            <a:pPr algn="ctr">
              <a:defRPr/>
            </a:pPr>
            <a:r>
              <a:rPr lang="fr-FR" sz="2000"/>
              <a:t>Le monitorage pédagogique est un </a:t>
            </a:r>
            <a:r>
              <a:rPr lang="fr-FR" sz="2400" b="1">
                <a:solidFill>
                  <a:srgbClr val="FF0000"/>
                </a:solidFill>
              </a:rPr>
              <a:t>processus continu et systématique </a:t>
            </a:r>
            <a:r>
              <a:rPr lang="fr-FR" sz="2000"/>
              <a:t>de collecte, d'analyse et d'utilisation d'informations pour suivre les acquis des élèves et améliorer leur réussite.</a:t>
            </a:r>
            <a:endParaRPr/>
          </a:p>
          <a:p>
            <a:pPr>
              <a:defRPr/>
            </a:pPr>
            <a:endParaRPr lang="fr-FR"/>
          </a:p>
          <a:p>
            <a:pPr>
              <a:defRPr/>
            </a:pPr>
            <a:endParaRPr lang="fr-FR"/>
          </a:p>
        </p:txBody>
      </p:sp>
      <p:sp>
        <p:nvSpPr>
          <p:cNvPr id="2" name="Rectangle 1"/>
          <p:cNvSpPr/>
          <p:nvPr/>
        </p:nvSpPr>
        <p:spPr bwMode="auto">
          <a:xfrm>
            <a:off x="2138540" y="5604690"/>
            <a:ext cx="184731" cy="403316"/>
          </a:xfrm>
          <a:prstGeom prst="rect">
            <a:avLst/>
          </a:prstGeom>
        </p:spPr>
        <p:txBody>
          <a:bodyPr wrap="none">
            <a:spAutoFit/>
          </a:bodyPr>
          <a:lstStyle/>
          <a:p>
            <a:pPr>
              <a:lnSpc>
                <a:spcPts val="2600"/>
              </a:lnSpc>
              <a:defRPr/>
            </a:pPr>
            <a:endParaRPr lang="fr-FR" b="1">
              <a:solidFill>
                <a:srgbClr val="FF0000"/>
              </a:solidFill>
              <a:highlight>
                <a:srgbClr val="FFFF00"/>
              </a:highlight>
            </a:endParaRPr>
          </a:p>
        </p:txBody>
      </p:sp>
      <p:graphicFrame>
        <p:nvGraphicFramePr>
          <p:cNvPr id="3" name="Diagramme 2"/>
          <p:cNvGraphicFramePr>
            <a:graphicFrameLocks/>
          </p:cNvGraphicFramePr>
          <p:nvPr/>
        </p:nvGraphicFramePr>
        <p:xfrm>
          <a:off x="1448618" y="2804626"/>
          <a:ext cx="9740900" cy="1014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égende : encadrée 6"/>
          <p:cNvSpPr/>
          <p:nvPr/>
        </p:nvSpPr>
        <p:spPr bwMode="auto">
          <a:xfrm>
            <a:off x="1235689" y="4069182"/>
            <a:ext cx="2838450" cy="1938824"/>
          </a:xfrm>
          <a:prstGeom prst="borderCallout1">
            <a:avLst>
              <a:gd name="adj1" fmla="val 230"/>
              <a:gd name="adj2" fmla="val 13139"/>
              <a:gd name="adj3" fmla="val -14743"/>
              <a:gd name="adj4" fmla="val 17915"/>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 Evaluation diagnostique</a:t>
            </a:r>
            <a:endParaRPr/>
          </a:p>
          <a:p>
            <a:pPr algn="ctr">
              <a:defRPr/>
            </a:pPr>
            <a:r>
              <a:rPr lang="fr-FR"/>
              <a:t>- Evaluation formative</a:t>
            </a:r>
            <a:endParaRPr/>
          </a:p>
          <a:p>
            <a:pPr algn="ctr">
              <a:defRPr/>
            </a:pPr>
            <a:r>
              <a:rPr lang="fr-FR"/>
              <a:t>- Evaluation sommative</a:t>
            </a:r>
            <a:endParaRPr/>
          </a:p>
          <a:p>
            <a:pPr algn="ctr">
              <a:defRPr/>
            </a:pPr>
            <a:endParaRPr lang="fr-FR"/>
          </a:p>
          <a:p>
            <a:pPr algn="ctr">
              <a:defRPr/>
            </a:pPr>
            <a:r>
              <a:rPr lang="fr-FR"/>
              <a:t> Grilles d’évaluation critériées</a:t>
            </a:r>
            <a:endParaRPr/>
          </a:p>
        </p:txBody>
      </p:sp>
      <p:sp>
        <p:nvSpPr>
          <p:cNvPr id="11" name="Légende : encadrée 10"/>
          <p:cNvSpPr/>
          <p:nvPr/>
        </p:nvSpPr>
        <p:spPr bwMode="auto">
          <a:xfrm>
            <a:off x="4899843" y="4069182"/>
            <a:ext cx="2838450" cy="1938824"/>
          </a:xfrm>
          <a:prstGeom prst="borderCallout1">
            <a:avLst>
              <a:gd name="adj1" fmla="val 230"/>
              <a:gd name="adj2" fmla="val 13139"/>
              <a:gd name="adj3" fmla="val -14743"/>
              <a:gd name="adj4" fmla="val 17915"/>
            </a:avLst>
          </a:prstGeom>
          <a:solidFill>
            <a:srgbClr val="0070C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 Outil d’analyse de type SACOCHE.</a:t>
            </a:r>
            <a:endParaRPr/>
          </a:p>
          <a:p>
            <a:pPr algn="ctr">
              <a:defRPr/>
            </a:pPr>
            <a:endParaRPr lang="fr-FR"/>
          </a:p>
        </p:txBody>
      </p:sp>
      <p:sp>
        <p:nvSpPr>
          <p:cNvPr id="12" name="Légende : encadrée 11"/>
          <p:cNvSpPr/>
          <p:nvPr/>
        </p:nvSpPr>
        <p:spPr bwMode="auto">
          <a:xfrm>
            <a:off x="8515350" y="4069182"/>
            <a:ext cx="2838450" cy="1938824"/>
          </a:xfrm>
          <a:prstGeom prst="borderCallout1">
            <a:avLst>
              <a:gd name="adj1" fmla="val 230"/>
              <a:gd name="adj2" fmla="val 13139"/>
              <a:gd name="adj3" fmla="val -14743"/>
              <a:gd name="adj4" fmla="val 17915"/>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defRPr/>
            </a:pPr>
            <a:r>
              <a:rPr lang="fr-FR"/>
              <a:t>Remédiation</a:t>
            </a:r>
            <a:endParaRPr/>
          </a:p>
          <a:p>
            <a:pPr marL="285750" indent="-285750" algn="ctr">
              <a:buFontTx/>
              <a:buChar char="-"/>
              <a:defRPr/>
            </a:pPr>
            <a:r>
              <a:rPr lang="fr-FR"/>
              <a:t>Différenciation</a:t>
            </a:r>
            <a:endParaRPr/>
          </a:p>
          <a:p>
            <a:pPr marL="285750" indent="-285750" algn="ctr">
              <a:buFontTx/>
              <a:buChar char="-"/>
              <a:defRPr/>
            </a:pPr>
            <a:r>
              <a:rPr lang="fr-FR"/>
              <a:t>Tutorat entre pairs…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12"/>
          </p:nvPr>
        </p:nvSpPr>
        <p:spPr bwMode="auto"/>
        <p:txBody>
          <a:bodyPr/>
          <a:lstStyle/>
          <a:p>
            <a:pPr>
              <a:defRPr/>
            </a:pPr>
            <a:fld id="{050AB06C-D468-4010-A140-5397A3E428C1}" type="slidenum">
              <a:rPr lang="fr-FR"/>
              <a:t>14</a:t>
            </a:fld>
            <a:endParaRPr lang="fr-FR"/>
          </a:p>
        </p:txBody>
      </p:sp>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Structure d’une séquence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Ordre des phases de conception d’une séquence par le professeur (planification à rebours) :</a:t>
            </a:r>
            <a:endParaRPr lang="fr-FR"/>
          </a:p>
        </p:txBody>
      </p:sp>
      <p:sp>
        <p:nvSpPr>
          <p:cNvPr id="10" name="ZoneTexte 9"/>
          <p:cNvSpPr txBox="1"/>
          <p:nvPr/>
        </p:nvSpPr>
        <p:spPr bwMode="auto">
          <a:xfrm>
            <a:off x="1015181" y="1750032"/>
            <a:ext cx="10695037" cy="4070986"/>
          </a:xfrm>
          <a:prstGeom prst="rect">
            <a:avLst/>
          </a:prstGeom>
          <a:noFill/>
        </p:spPr>
        <p:txBody>
          <a:bodyPr wrap="square" rtlCol="0">
            <a:spAutoFit/>
          </a:bodyPr>
          <a:lstStyle/>
          <a:p>
            <a:pPr marL="342900" indent="-342900">
              <a:lnSpc>
                <a:spcPts val="2600"/>
              </a:lnSpc>
              <a:buFont typeface="+mj-lt"/>
              <a:buAutoNum type="arabicPeriod"/>
              <a:defRPr/>
            </a:pPr>
            <a:r>
              <a:rPr lang="fr-FR" b="1">
                <a:solidFill>
                  <a:schemeClr val="accent2"/>
                </a:solidFill>
              </a:rPr>
              <a:t>Choix des objectifs pédagogiques (compétences visées, connaissances)</a:t>
            </a:r>
            <a:endParaRPr/>
          </a:p>
          <a:p>
            <a:pPr marL="342900" indent="-342900">
              <a:lnSpc>
                <a:spcPts val="2600"/>
              </a:lnSpc>
              <a:buFont typeface="+mj-lt"/>
              <a:buAutoNum type="arabicPeriod"/>
              <a:defRPr/>
            </a:pPr>
            <a:r>
              <a:rPr lang="fr-FR" b="1">
                <a:solidFill>
                  <a:schemeClr val="accent2"/>
                </a:solidFill>
              </a:rPr>
              <a:t>Création de l’évaluation sommative critériée </a:t>
            </a:r>
            <a:endParaRPr/>
          </a:p>
          <a:p>
            <a:pPr marL="800100" lvl="1" indent="-342900">
              <a:lnSpc>
                <a:spcPts val="2600"/>
              </a:lnSpc>
              <a:buFont typeface="+mj-lt"/>
              <a:buAutoNum type="alphaLcParenR"/>
              <a:defRPr/>
            </a:pPr>
            <a:r>
              <a:rPr lang="fr-FR" b="1">
                <a:solidFill>
                  <a:schemeClr val="accent2"/>
                </a:solidFill>
              </a:rPr>
              <a:t>Choix de la méthode (écrite, orale, QCM en ligne...)</a:t>
            </a:r>
            <a:endParaRPr/>
          </a:p>
          <a:p>
            <a:pPr marL="800100" lvl="1" indent="-342900">
              <a:lnSpc>
                <a:spcPts val="2600"/>
              </a:lnSpc>
              <a:buFont typeface="+mj-lt"/>
              <a:buAutoNum type="alphaLcParenR"/>
              <a:defRPr/>
            </a:pPr>
            <a:r>
              <a:rPr lang="fr-FR" b="1">
                <a:solidFill>
                  <a:schemeClr val="accent2"/>
                </a:solidFill>
              </a:rPr>
              <a:t>Rédaction des questions en lien avec les objectifs visés</a:t>
            </a:r>
            <a:endParaRPr/>
          </a:p>
          <a:p>
            <a:pPr marL="342900" indent="-342900">
              <a:lnSpc>
                <a:spcPts val="2600"/>
              </a:lnSpc>
              <a:buFont typeface="+mj-lt"/>
              <a:buAutoNum type="arabicPeriod"/>
              <a:defRPr/>
            </a:pPr>
            <a:r>
              <a:rPr lang="fr-FR" b="1">
                <a:solidFill>
                  <a:schemeClr val="accent2"/>
                </a:solidFill>
              </a:rPr>
              <a:t>Sélection et/ou création des ressources pédagogiques</a:t>
            </a:r>
            <a:endParaRPr/>
          </a:p>
          <a:p>
            <a:pPr marL="800100" lvl="1" indent="-342900">
              <a:lnSpc>
                <a:spcPts val="2600"/>
              </a:lnSpc>
              <a:buFont typeface="+mj-lt"/>
              <a:buAutoNum type="alphaLcParenR"/>
              <a:defRPr/>
            </a:pPr>
            <a:r>
              <a:rPr lang="fr-FR" b="1">
                <a:solidFill>
                  <a:schemeClr val="accent2"/>
                </a:solidFill>
              </a:rPr>
              <a:t>Type de ressources : pour la situation déclenchante, pour l’accompagnement (tutoriels…), pour la différenciation (parcours ELEA), pour les activités pratiques (choix des supports d’étude).</a:t>
            </a:r>
            <a:endParaRPr/>
          </a:p>
          <a:p>
            <a:pPr marL="800100" lvl="1" indent="-342900">
              <a:lnSpc>
                <a:spcPts val="2600"/>
              </a:lnSpc>
              <a:buFont typeface="+mj-lt"/>
              <a:buAutoNum type="alphaLcParenR"/>
              <a:defRPr/>
            </a:pPr>
            <a:r>
              <a:rPr lang="fr-FR" b="1">
                <a:solidFill>
                  <a:schemeClr val="accent2"/>
                </a:solidFill>
              </a:rPr>
              <a:t>Formats de ressources variés (vidéo, texte, site web, affichage de classe…)</a:t>
            </a:r>
            <a:endParaRPr/>
          </a:p>
          <a:p>
            <a:pPr marL="342900" indent="-342900">
              <a:lnSpc>
                <a:spcPts val="2600"/>
              </a:lnSpc>
              <a:buFont typeface="+mj-lt"/>
              <a:buAutoNum type="arabicPeriod"/>
              <a:defRPr/>
            </a:pPr>
            <a:r>
              <a:rPr lang="fr-FR" b="1">
                <a:solidFill>
                  <a:schemeClr val="accent2"/>
                </a:solidFill>
              </a:rPr>
              <a:t>Choix de l’organisation </a:t>
            </a:r>
            <a:endParaRPr/>
          </a:p>
          <a:p>
            <a:pPr marL="800100" lvl="1" indent="-342900">
              <a:lnSpc>
                <a:spcPts val="2600"/>
              </a:lnSpc>
              <a:buFont typeface="+mj-lt"/>
              <a:buAutoNum type="alphaLcParenR"/>
              <a:defRPr/>
            </a:pPr>
            <a:r>
              <a:rPr lang="fr-FR" b="1">
                <a:solidFill>
                  <a:schemeClr val="accent2"/>
                </a:solidFill>
              </a:rPr>
              <a:t>Modalité de mise en œuvre des activités (en classe entière, en groupe, individuel)</a:t>
            </a:r>
            <a:endParaRPr/>
          </a:p>
          <a:p>
            <a:pPr marL="800100" lvl="1" indent="-342900">
              <a:lnSpc>
                <a:spcPts val="2600"/>
              </a:lnSpc>
              <a:buFont typeface="+mj-lt"/>
              <a:buAutoNum type="alphaLcParenR"/>
              <a:defRPr/>
            </a:pPr>
            <a:r>
              <a:rPr lang="fr-FR" b="1">
                <a:solidFill>
                  <a:schemeClr val="accent2"/>
                </a:solidFill>
              </a:rPr>
              <a:t>Modalité de l’évaluation formative (observation, qcm au fil de l’eau…)</a:t>
            </a:r>
            <a:endParaRPr/>
          </a:p>
          <a:p>
            <a:pPr marL="800100" lvl="1" indent="-342900">
              <a:lnSpc>
                <a:spcPts val="2600"/>
              </a:lnSpc>
              <a:buFont typeface="+mj-lt"/>
              <a:buAutoNum type="alphaLcParenR"/>
              <a:defRPr/>
            </a:pPr>
            <a:r>
              <a:rPr lang="fr-FR" b="1">
                <a:solidFill>
                  <a:schemeClr val="accent2"/>
                </a:solidFill>
              </a:rPr>
              <a:t>Choix des activités (doit permettre aux élèves d’être en réussite lors de l’évaluation sommative)</a:t>
            </a:r>
            <a:endParaRPr/>
          </a:p>
        </p:txBody>
      </p:sp>
      <p:sp>
        <p:nvSpPr>
          <p:cNvPr id="8" name="Rectangle 7"/>
          <p:cNvSpPr/>
          <p:nvPr/>
        </p:nvSpPr>
        <p:spPr bwMode="auto">
          <a:xfrm>
            <a:off x="2145752" y="5749087"/>
            <a:ext cx="7900496" cy="736740"/>
          </a:xfrm>
          <a:prstGeom prst="rect">
            <a:avLst/>
          </a:prstGeom>
        </p:spPr>
        <p:txBody>
          <a:bodyPr wrap="none">
            <a:spAutoFit/>
          </a:bodyPr>
          <a:lstStyle/>
          <a:p>
            <a:pPr marL="342900" indent="-342900">
              <a:lnSpc>
                <a:spcPts val="2600"/>
              </a:lnSpc>
              <a:buFont typeface="Wingdings"/>
              <a:buChar char="Ø"/>
              <a:defRPr/>
            </a:pPr>
            <a:r>
              <a:rPr lang="fr-FR" b="1">
                <a:solidFill>
                  <a:srgbClr val="FF0000"/>
                </a:solidFill>
                <a:highlight>
                  <a:srgbClr val="FFFF00"/>
                </a:highlight>
              </a:rPr>
              <a:t>Toutes ces informations sont formalisées dans les documents pédagogiques : </a:t>
            </a:r>
            <a:endParaRPr/>
          </a:p>
          <a:p>
            <a:pPr lvl="1">
              <a:lnSpc>
                <a:spcPts val="2600"/>
              </a:lnSpc>
              <a:defRPr/>
            </a:pPr>
            <a:r>
              <a:rPr lang="fr-FR" b="1">
                <a:solidFill>
                  <a:srgbClr val="FF0000"/>
                </a:solidFill>
                <a:highlight>
                  <a:srgbClr val="FFFF00"/>
                </a:highlight>
              </a:rPr>
              <a:t>Progression pédagogique, fiche séquence, fiche de préparation de séance. </a:t>
            </a:r>
            <a:endParaRPr/>
          </a:p>
        </p:txBody>
      </p:sp>
      <p:sp>
        <p:nvSpPr>
          <p:cNvPr id="11" name="Rectangle : coins arrondis 10"/>
          <p:cNvSpPr/>
          <p:nvPr/>
        </p:nvSpPr>
        <p:spPr bwMode="auto">
          <a:xfrm rot="21107302">
            <a:off x="7601136" y="2242203"/>
            <a:ext cx="2796832" cy="780936"/>
          </a:xfrm>
          <a:prstGeom prst="roundRect">
            <a:avLst>
              <a:gd name="adj" fmla="val 1666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chemeClr val="accent2">
                    <a:lumMod val="50000"/>
                  </a:schemeClr>
                </a:solidFill>
              </a:rPr>
              <a:t>VARIER LES MODALITE D’EVALUATION</a:t>
            </a:r>
            <a:endParaRPr/>
          </a:p>
        </p:txBody>
      </p:sp>
      <p:sp>
        <p:nvSpPr>
          <p:cNvPr id="12" name="Rectangle : coins arrondis 11"/>
          <p:cNvSpPr/>
          <p:nvPr/>
        </p:nvSpPr>
        <p:spPr bwMode="auto">
          <a:xfrm rot="21107302">
            <a:off x="10318367" y="4041800"/>
            <a:ext cx="1716904" cy="780936"/>
          </a:xfrm>
          <a:prstGeom prst="roundRect">
            <a:avLst>
              <a:gd name="adj" fmla="val 1666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chemeClr val="accent2">
                    <a:lumMod val="50000"/>
                  </a:schemeClr>
                </a:solidFill>
              </a:rPr>
              <a:t>VARIER LES RESSOURCES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Présentation de séquences</a:t>
            </a:r>
            <a:endParaRPr lang="fr-FR" sz="2000"/>
          </a:p>
        </p:txBody>
      </p:sp>
      <p:sp>
        <p:nvSpPr>
          <p:cNvPr id="13" name="ZoneTexte 12"/>
          <p:cNvSpPr txBox="1"/>
          <p:nvPr/>
        </p:nvSpPr>
        <p:spPr bwMode="auto">
          <a:xfrm>
            <a:off x="900134" y="1005961"/>
            <a:ext cx="10695037" cy="2070439"/>
          </a:xfrm>
          <a:prstGeom prst="rect">
            <a:avLst/>
          </a:prstGeom>
          <a:noFill/>
        </p:spPr>
        <p:txBody>
          <a:bodyPr wrap="square" rtlCol="0">
            <a:spAutoFit/>
          </a:bodyPr>
          <a:lstStyle/>
          <a:p>
            <a:pPr lvl="1">
              <a:lnSpc>
                <a:spcPts val="2600"/>
              </a:lnSpc>
              <a:defRPr/>
            </a:pPr>
            <a:r>
              <a:rPr lang="fr-FR" b="1">
                <a:solidFill>
                  <a:schemeClr val="accent2"/>
                </a:solidFill>
              </a:rPr>
              <a:t>Séquence sur les indices énergétiques et de réparabilités :</a:t>
            </a:r>
            <a:endParaRPr/>
          </a:p>
          <a:p>
            <a:pPr lvl="1">
              <a:lnSpc>
                <a:spcPts val="2600"/>
              </a:lnSpc>
              <a:defRPr/>
            </a:pPr>
            <a:r>
              <a:rPr lang="fr-FR" b="1">
                <a:solidFill>
                  <a:schemeClr val="accent2"/>
                </a:solidFill>
              </a:rPr>
              <a:t>Auteurs : Pascal DEVISME – Cyril BARRE – Sylvie RUELLE - Fréderic DEHOVE</a:t>
            </a:r>
            <a:endParaRPr/>
          </a:p>
          <a:p>
            <a:pPr lvl="1">
              <a:lnSpc>
                <a:spcPts val="2600"/>
              </a:lnSpc>
              <a:defRPr/>
            </a:pPr>
            <a:endParaRPr lang="fr-FR" b="1">
              <a:solidFill>
                <a:schemeClr val="accent2"/>
              </a:solidFill>
            </a:endParaRPr>
          </a:p>
          <a:p>
            <a:pPr lvl="1">
              <a:lnSpc>
                <a:spcPts val="2600"/>
              </a:lnSpc>
              <a:defRPr/>
            </a:pPr>
            <a:r>
              <a:rPr lang="fr-FR" b="1">
                <a:solidFill>
                  <a:schemeClr val="accent2"/>
                </a:solidFill>
              </a:rPr>
              <a:t>Séquence : la technologie au service de la déficience visuelle</a:t>
            </a:r>
            <a:endParaRPr/>
          </a:p>
          <a:p>
            <a:pPr lvl="1">
              <a:lnSpc>
                <a:spcPts val="2600"/>
              </a:lnSpc>
              <a:defRPr/>
            </a:pPr>
            <a:r>
              <a:rPr lang="fr-FR" b="1">
                <a:solidFill>
                  <a:schemeClr val="accent2"/>
                </a:solidFill>
              </a:rPr>
              <a:t>Auteurs : Olivier BONGARD et Fabrice BROWET</a:t>
            </a:r>
            <a:endParaRPr/>
          </a:p>
          <a:p>
            <a:pPr lvl="1">
              <a:lnSpc>
                <a:spcPts val="2600"/>
              </a:lnSpc>
              <a:defRPr/>
            </a:pPr>
            <a:endParaRPr lang="fr-FR" b="1">
              <a:solidFill>
                <a:schemeClr val="accent2"/>
              </a:solidFill>
            </a:endParaRPr>
          </a:p>
        </p:txBody>
      </p:sp>
      <p:sp>
        <p:nvSpPr>
          <p:cNvPr id="4"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15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Présentation du référentiel SACOCHE</a:t>
            </a:r>
            <a:endParaRPr lang="fr-F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3"/>
          <a:stretch/>
        </p:blipFill>
        <p:spPr bwMode="auto">
          <a:xfrm>
            <a:off x="1274618" y="1568261"/>
            <a:ext cx="9025291" cy="4954940"/>
          </a:xfrm>
          <a:prstGeom prst="rect">
            <a:avLst/>
          </a:prstGeom>
        </p:spPr>
      </p:pic>
      <p:sp>
        <p:nvSpPr>
          <p:cNvPr id="3" name="Rectangle : coins arrondis 2"/>
          <p:cNvSpPr/>
          <p:nvPr/>
        </p:nvSpPr>
        <p:spPr bwMode="auto">
          <a:xfrm>
            <a:off x="6362700" y="3225800"/>
            <a:ext cx="3784600" cy="1473200"/>
          </a:xfrm>
          <a:prstGeom prst="roundRect">
            <a:avLst>
              <a:gd name="adj" fmla="val 16667"/>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16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Présentation du référentiel SACOCHE</a:t>
            </a:r>
            <a:endParaRPr lang="fr-FR"/>
          </a:p>
        </p:txBody>
      </p:sp>
      <p:sp>
        <p:nvSpPr>
          <p:cNvPr id="13" name="ZoneTexte 12"/>
          <p:cNvSpPr txBox="1"/>
          <p:nvPr/>
        </p:nvSpPr>
        <p:spPr bwMode="auto">
          <a:xfrm>
            <a:off x="1015181" y="1750032"/>
            <a:ext cx="10695037" cy="5071260"/>
          </a:xfrm>
          <a:prstGeom prst="rect">
            <a:avLst/>
          </a:prstGeom>
          <a:noFill/>
        </p:spPr>
        <p:txBody>
          <a:bodyPr wrap="square" rtlCol="0">
            <a:spAutoFit/>
          </a:bodyPr>
          <a:lstStyle/>
          <a:p>
            <a:pPr marL="342900" indent="-342900">
              <a:lnSpc>
                <a:spcPts val="2600"/>
              </a:lnSpc>
              <a:buFont typeface="+mj-lt"/>
              <a:buAutoNum type="arabicPeriod"/>
              <a:defRPr/>
            </a:pPr>
            <a:r>
              <a:rPr lang="fr-FR" b="1">
                <a:solidFill>
                  <a:schemeClr val="accent2"/>
                </a:solidFill>
              </a:rPr>
              <a:t>Pourquoi le choix de cet outil ?</a:t>
            </a:r>
            <a:endParaRPr/>
          </a:p>
          <a:p>
            <a:pPr marL="800100" lvl="1" indent="-342900">
              <a:lnSpc>
                <a:spcPts val="2600"/>
              </a:lnSpc>
              <a:buFont typeface="+mj-lt"/>
              <a:buAutoNum type="alphaLcParenR"/>
              <a:defRPr/>
            </a:pPr>
            <a:r>
              <a:rPr lang="fr-FR" b="1">
                <a:solidFill>
                  <a:schemeClr val="accent2"/>
                </a:solidFill>
              </a:rPr>
              <a:t>Monitorage pédagogique</a:t>
            </a:r>
            <a:endParaRPr/>
          </a:p>
          <a:p>
            <a:pPr marL="800100" lvl="1" indent="-342900">
              <a:lnSpc>
                <a:spcPts val="2600"/>
              </a:lnSpc>
              <a:buFont typeface="+mj-lt"/>
              <a:buAutoNum type="alphaLcParenR"/>
              <a:defRPr/>
            </a:pPr>
            <a:r>
              <a:rPr lang="fr-FR" b="1">
                <a:solidFill>
                  <a:schemeClr val="accent2"/>
                </a:solidFill>
              </a:rPr>
              <a:t>Outil pédagogique paramétrable par les enseignants</a:t>
            </a:r>
            <a:endParaRPr/>
          </a:p>
          <a:p>
            <a:pPr lvl="1">
              <a:lnSpc>
                <a:spcPts val="2600"/>
              </a:lnSpc>
              <a:defRPr/>
            </a:pPr>
            <a:endParaRPr lang="fr-FR" b="1">
              <a:solidFill>
                <a:schemeClr val="accent2"/>
              </a:solidFill>
            </a:endParaRPr>
          </a:p>
          <a:p>
            <a:pPr marL="342900" indent="-342900">
              <a:lnSpc>
                <a:spcPts val="2600"/>
              </a:lnSpc>
              <a:buFont typeface="+mj-lt"/>
              <a:buAutoNum type="arabicPeriod"/>
              <a:defRPr/>
            </a:pPr>
            <a:r>
              <a:rPr lang="fr-FR" b="1">
                <a:solidFill>
                  <a:schemeClr val="accent2"/>
                </a:solidFill>
              </a:rPr>
              <a:t>Comment a été conçu ce référentiel ?</a:t>
            </a:r>
            <a:endParaRPr/>
          </a:p>
          <a:p>
            <a:pPr marL="342900" indent="-342900">
              <a:lnSpc>
                <a:spcPts val="2600"/>
              </a:lnSpc>
              <a:buFont typeface="+mj-lt"/>
              <a:buAutoNum type="arabicPeriod"/>
              <a:defRPr/>
            </a:pPr>
            <a:endParaRPr lang="fr-FR" b="1">
              <a:solidFill>
                <a:schemeClr val="accent2"/>
              </a:solidFill>
            </a:endParaRPr>
          </a:p>
          <a:p>
            <a:pPr marL="342900" indent="-342900">
              <a:lnSpc>
                <a:spcPts val="2600"/>
              </a:lnSpc>
              <a:buFont typeface="+mj-lt"/>
              <a:buAutoNum type="arabicPeriod"/>
              <a:defRPr/>
            </a:pPr>
            <a:r>
              <a:rPr lang="fr-FR" b="1">
                <a:solidFill>
                  <a:schemeClr val="accent2"/>
                </a:solidFill>
              </a:rPr>
              <a:t>L’organisation du référentiel :</a:t>
            </a:r>
          </a:p>
          <a:p>
            <a:pPr marL="342900" indent="-342900">
              <a:lnSpc>
                <a:spcPts val="2600"/>
              </a:lnSpc>
              <a:buFont typeface="+mj-lt"/>
              <a:buAutoNum type="arabicPeriod"/>
              <a:defRPr/>
            </a:pPr>
            <a:endParaRPr lang="fr-FR" b="1">
              <a:solidFill>
                <a:schemeClr val="accent2"/>
              </a:solidFill>
            </a:endParaRPr>
          </a:p>
          <a:p>
            <a:pPr marL="800100" lvl="1" indent="-342900">
              <a:lnSpc>
                <a:spcPts val="2600"/>
              </a:lnSpc>
              <a:buFont typeface="+mj-lt"/>
              <a:buAutoNum type="alphaLcParenR"/>
              <a:defRPr/>
            </a:pPr>
            <a:r>
              <a:rPr lang="fr-FR" b="1">
                <a:solidFill>
                  <a:schemeClr val="accent2"/>
                </a:solidFill>
              </a:rPr>
              <a:t>Les domaines</a:t>
            </a:r>
            <a:endParaRPr/>
          </a:p>
          <a:p>
            <a:pPr marL="800100" lvl="1" indent="-342900">
              <a:lnSpc>
                <a:spcPts val="2600"/>
              </a:lnSpc>
              <a:buFont typeface="+mj-lt"/>
              <a:buAutoNum type="alphaLcParenR"/>
              <a:defRPr/>
            </a:pPr>
            <a:r>
              <a:rPr lang="fr-FR" b="1">
                <a:solidFill>
                  <a:schemeClr val="accent2"/>
                </a:solidFill>
              </a:rPr>
              <a:t>Les thèmes</a:t>
            </a:r>
            <a:endParaRPr/>
          </a:p>
          <a:p>
            <a:pPr marL="800100" lvl="1" indent="-342900">
              <a:lnSpc>
                <a:spcPts val="2600"/>
              </a:lnSpc>
              <a:buFont typeface="+mj-lt"/>
              <a:buAutoNum type="alphaLcParenR"/>
              <a:defRPr/>
            </a:pPr>
            <a:r>
              <a:rPr lang="fr-FR" b="1">
                <a:solidFill>
                  <a:schemeClr val="accent2"/>
                </a:solidFill>
              </a:rPr>
              <a:t>Les items</a:t>
            </a:r>
            <a:endParaRPr/>
          </a:p>
          <a:p>
            <a:pPr marL="800100" lvl="1" indent="-342900">
              <a:lnSpc>
                <a:spcPts val="2600"/>
              </a:lnSpc>
              <a:buFont typeface="+mj-lt"/>
              <a:buAutoNum type="alphaLcParenR"/>
              <a:defRPr/>
            </a:pPr>
            <a:r>
              <a:rPr lang="fr-FR" b="1">
                <a:solidFill>
                  <a:schemeClr val="accent2"/>
                </a:solidFill>
              </a:rPr>
              <a:t>Les commentaires</a:t>
            </a:r>
            <a:endParaRPr/>
          </a:p>
          <a:p>
            <a:pPr marL="800100" lvl="1" indent="-342900">
              <a:lnSpc>
                <a:spcPts val="2600"/>
              </a:lnSpc>
              <a:buFont typeface="+mj-lt"/>
              <a:buAutoNum type="alphaLcParenR"/>
              <a:defRPr/>
            </a:pPr>
            <a:r>
              <a:rPr lang="fr-FR" b="1">
                <a:solidFill>
                  <a:schemeClr val="accent2"/>
                </a:solidFill>
              </a:rPr>
              <a:t>Les liens vers les ressources</a:t>
            </a:r>
            <a:endParaRPr/>
          </a:p>
          <a:p>
            <a:pPr marL="800100" lvl="1" indent="-342900">
              <a:lnSpc>
                <a:spcPts val="2600"/>
              </a:lnSpc>
              <a:buFont typeface="+mj-lt"/>
              <a:buAutoNum type="alphaLcParenR"/>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sp>
        <p:nvSpPr>
          <p:cNvPr id="5"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17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Présentation du référentiel SACOCHE</a:t>
            </a:r>
            <a:endParaRPr lang="fr-F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4" name="Image 3"/>
          <p:cNvPicPr>
            <a:picLocks noChangeAspect="1"/>
          </p:cNvPicPr>
          <p:nvPr/>
        </p:nvPicPr>
        <p:blipFill>
          <a:blip r:embed="rId3"/>
          <a:stretch/>
        </p:blipFill>
        <p:spPr bwMode="auto">
          <a:xfrm>
            <a:off x="1695450" y="1420984"/>
            <a:ext cx="8186737" cy="4799122"/>
          </a:xfrm>
          <a:prstGeom prst="rect">
            <a:avLst/>
          </a:prstGeom>
        </p:spPr>
      </p:pic>
      <p:sp>
        <p:nvSpPr>
          <p:cNvPr id="8"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18</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Présentation du référentiel SACOCHE</a:t>
            </a:r>
            <a:endParaRPr lang="fr-F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rcRect t="59508" r="58750" b="11968"/>
          <a:stretch/>
        </p:blipFill>
        <p:spPr bwMode="auto">
          <a:xfrm>
            <a:off x="916042" y="2258171"/>
            <a:ext cx="11144777" cy="2532904"/>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19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7"/>
          <p:cNvSpPr>
            <a:spLocks noGrp="1"/>
          </p:cNvSpPr>
          <p:nvPr>
            <p:ph type="sldNum" sz="quarter" idx="12"/>
          </p:nvPr>
        </p:nvSpPr>
        <p:spPr bwMode="auto"/>
        <p:txBody>
          <a:bodyPr/>
          <a:lstStyle/>
          <a:p>
            <a:pPr>
              <a:defRPr/>
            </a:pPr>
            <a:fld id="{050AB06C-D468-4010-A140-5397A3E428C1}" type="slidenum">
              <a:rPr lang="fr-FR"/>
              <a:t>2</a:t>
            </a:fld>
            <a:endParaRPr lang="fr-FR"/>
          </a:p>
        </p:txBody>
      </p:sp>
      <p:sp>
        <p:nvSpPr>
          <p:cNvPr id="9" name="Sous-titre 4294967294"/>
          <p:cNvSpPr txBox="1"/>
          <p:nvPr/>
        </p:nvSpPr>
        <p:spPr bwMode="auto">
          <a:xfrm>
            <a:off x="1165465" y="1124496"/>
            <a:ext cx="10733905" cy="4933404"/>
          </a:xfrm>
          <a:prstGeom prst="rect">
            <a:avLst/>
          </a:prstGeom>
        </p:spPr>
        <p:txBody>
          <a:bodyPr vert="horz" lIns="121898" tIns="60949" rIns="121898" bIns="60949" rtlCol="0">
            <a:normAutofit/>
          </a:bodyPr>
          <a:lstStyle>
            <a:lvl1pPr marL="0" indent="0" algn="l" defTabSz="1218987">
              <a:lnSpc>
                <a:spcPct val="90000"/>
              </a:lnSpc>
              <a:spcBef>
                <a:spcPts val="0"/>
              </a:spcBef>
              <a:buClr>
                <a:schemeClr val="accent1"/>
              </a:buClr>
              <a:buSzPct val="100000"/>
              <a:buFont typeface="Arial"/>
              <a:buNone/>
              <a:defRPr sz="2800" cap="all" spc="200">
                <a:solidFill>
                  <a:schemeClr val="accent1"/>
                </a:solidFill>
                <a:latin typeface="+mn-lt"/>
                <a:ea typeface="+mn-ea"/>
                <a:cs typeface="+mn-cs"/>
              </a:defRPr>
            </a:lvl1pPr>
            <a:lvl2pPr marL="609493" indent="0" algn="ctr" defTabSz="1218987">
              <a:lnSpc>
                <a:spcPct val="90000"/>
              </a:lnSpc>
              <a:spcBef>
                <a:spcPts val="800"/>
              </a:spcBef>
              <a:buClr>
                <a:schemeClr val="accent1"/>
              </a:buClr>
              <a:buSzPct val="80000"/>
              <a:buFont typeface="Arial"/>
              <a:buNone/>
              <a:defRPr sz="2400">
                <a:solidFill>
                  <a:schemeClr val="tx1">
                    <a:tint val="75000"/>
                  </a:schemeClr>
                </a:solidFill>
                <a:latin typeface="+mn-lt"/>
                <a:ea typeface="+mn-ea"/>
                <a:cs typeface="+mn-cs"/>
              </a:defRPr>
            </a:lvl2pPr>
            <a:lvl3pPr marL="1218987"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3pPr>
            <a:lvl4pPr marL="1828480"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4pPr>
            <a:lvl5pPr marL="2437973"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5pPr>
            <a:lvl6pPr marL="3047467"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6pPr>
            <a:lvl7pPr marL="3656960"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7pPr>
            <a:lvl8pPr marL="4266453"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8pPr>
            <a:lvl9pPr marL="4875947" indent="0" algn="ctr" defTabSz="1218987">
              <a:lnSpc>
                <a:spcPct val="90000"/>
              </a:lnSpc>
              <a:spcBef>
                <a:spcPts val="800"/>
              </a:spcBef>
              <a:buClr>
                <a:schemeClr val="accent1"/>
              </a:buClr>
              <a:buSzPct val="80000"/>
              <a:buFont typeface="Arial"/>
              <a:buNone/>
              <a:defRPr sz="2000">
                <a:solidFill>
                  <a:schemeClr val="tx1">
                    <a:tint val="75000"/>
                  </a:schemeClr>
                </a:solidFill>
                <a:latin typeface="+mn-lt"/>
                <a:ea typeface="+mn-ea"/>
                <a:cs typeface="+mn-cs"/>
              </a:defRPr>
            </a:lvl9pPr>
          </a:lstStyle>
          <a:p>
            <a:pPr>
              <a:defRPr/>
            </a:pPr>
            <a:r>
              <a:rPr lang="fr-FR" sz="1800" b="1" u="sng">
                <a:solidFill>
                  <a:schemeClr val="tx1"/>
                </a:solidFill>
                <a:latin typeface="Arial"/>
                <a:cs typeface="Arial"/>
              </a:rPr>
              <a:t>Intervenants :</a:t>
            </a:r>
            <a:endParaRPr/>
          </a:p>
          <a:p>
            <a:pPr>
              <a:defRPr/>
            </a:pPr>
            <a:endParaRPr lang="fr-FR" sz="1800" b="1">
              <a:solidFill>
                <a:schemeClr val="tx1"/>
              </a:solidFill>
              <a:latin typeface="Arial"/>
              <a:cs typeface="Arial"/>
            </a:endParaRPr>
          </a:p>
          <a:p>
            <a:pPr>
              <a:defRPr/>
            </a:pPr>
            <a:r>
              <a:rPr lang="fr-FR" sz="1800" b="1">
                <a:solidFill>
                  <a:schemeClr val="tx1"/>
                </a:solidFill>
                <a:latin typeface="Arial"/>
                <a:cs typeface="Arial"/>
              </a:rPr>
              <a:t>GUILLAUME FANTOLI </a:t>
            </a:r>
            <a:r>
              <a:rPr lang="fr-FR" sz="1800">
                <a:solidFill>
                  <a:schemeClr val="tx1"/>
                </a:solidFill>
                <a:latin typeface="Arial"/>
                <a:cs typeface="Arial"/>
              </a:rPr>
              <a:t>: CMI STI et FORMATEUR ACADEMIQUE</a:t>
            </a:r>
            <a:endParaRPr/>
          </a:p>
          <a:p>
            <a:pPr>
              <a:defRPr/>
            </a:pPr>
            <a:r>
              <a:rPr lang="fr-FR" sz="1800" b="1">
                <a:solidFill>
                  <a:schemeClr val="tx1"/>
                </a:solidFill>
                <a:latin typeface="Arial"/>
                <a:cs typeface="Arial"/>
              </a:rPr>
              <a:t>Guillaume Melliet </a:t>
            </a:r>
            <a:r>
              <a:rPr lang="fr-FR" sz="1800">
                <a:solidFill>
                  <a:schemeClr val="tx1"/>
                </a:solidFill>
                <a:latin typeface="Arial"/>
                <a:cs typeface="Arial"/>
              </a:rPr>
              <a:t>: CMI et formateur académique</a:t>
            </a:r>
            <a:endParaRPr lang="fr-FR" sz="1800" b="1">
              <a:solidFill>
                <a:schemeClr val="tx1"/>
              </a:solidFill>
              <a:latin typeface="Arial"/>
              <a:cs typeface="Arial"/>
            </a:endParaRPr>
          </a:p>
          <a:p>
            <a:pPr>
              <a:defRPr/>
            </a:pPr>
            <a:r>
              <a:rPr lang="fr-FR" sz="1800" b="1">
                <a:solidFill>
                  <a:schemeClr val="tx1"/>
                </a:solidFill>
                <a:latin typeface="Arial"/>
                <a:cs typeface="Arial"/>
              </a:rPr>
              <a:t>CLEMENT FANTOLI </a:t>
            </a:r>
            <a:r>
              <a:rPr lang="fr-FR" sz="1800">
                <a:solidFill>
                  <a:schemeClr val="tx1"/>
                </a:solidFill>
                <a:latin typeface="Arial"/>
                <a:cs typeface="Arial"/>
              </a:rPr>
              <a:t>: CMI STI ET COORDONATEUR EAFC</a:t>
            </a:r>
            <a:endParaRPr/>
          </a:p>
          <a:p>
            <a:pPr>
              <a:defRPr/>
            </a:pPr>
            <a:r>
              <a:rPr lang="fr-FR" sz="1800" b="1">
                <a:solidFill>
                  <a:schemeClr val="tx1"/>
                </a:solidFill>
                <a:latin typeface="Arial"/>
                <a:cs typeface="Arial"/>
              </a:rPr>
              <a:t>CYRIL BARRE </a:t>
            </a:r>
            <a:r>
              <a:rPr lang="fr-FR" sz="1800">
                <a:solidFill>
                  <a:schemeClr val="tx1"/>
                </a:solidFill>
                <a:latin typeface="Arial"/>
                <a:cs typeface="Arial"/>
              </a:rPr>
              <a:t>: formateur disciplinaire et formateur DRANE </a:t>
            </a:r>
            <a:endParaRPr/>
          </a:p>
          <a:p>
            <a:pPr>
              <a:defRPr/>
            </a:pPr>
            <a:r>
              <a:rPr lang="fr-FR" sz="1800" b="1">
                <a:solidFill>
                  <a:schemeClr val="tx1"/>
                </a:solidFill>
                <a:latin typeface="Arial"/>
                <a:cs typeface="Arial"/>
              </a:rPr>
              <a:t>JEAN-BAPTISTE DESACHY </a:t>
            </a:r>
            <a:r>
              <a:rPr lang="fr-FR" sz="1800">
                <a:solidFill>
                  <a:schemeClr val="tx1"/>
                </a:solidFill>
                <a:latin typeface="Arial"/>
                <a:cs typeface="Arial"/>
              </a:rPr>
              <a:t>: Formateur disciplinaire pilote du groupe ressourceS.</a:t>
            </a:r>
            <a:endParaRPr/>
          </a:p>
          <a:p>
            <a:pPr>
              <a:defRPr/>
            </a:pPr>
            <a:r>
              <a:rPr lang="fr-FR" sz="1800" b="1">
                <a:solidFill>
                  <a:schemeClr val="tx1"/>
                </a:solidFill>
                <a:latin typeface="Arial"/>
                <a:cs typeface="Arial"/>
              </a:rPr>
              <a:t>OLIVIER BONGARD </a:t>
            </a:r>
            <a:r>
              <a:rPr lang="fr-FR" sz="1800">
                <a:solidFill>
                  <a:schemeClr val="tx1"/>
                </a:solidFill>
                <a:latin typeface="Arial"/>
                <a:cs typeface="Arial"/>
              </a:rPr>
              <a:t>: Concepteur de séquences</a:t>
            </a:r>
            <a:endParaRPr/>
          </a:p>
          <a:p>
            <a:pPr>
              <a:defRPr/>
            </a:pPr>
            <a:r>
              <a:rPr lang="fr-FR" sz="1800" b="1">
                <a:solidFill>
                  <a:schemeClr val="tx1"/>
                </a:solidFill>
                <a:latin typeface="Arial"/>
                <a:cs typeface="Arial"/>
              </a:rPr>
              <a:t>Sylvie RUELLE </a:t>
            </a:r>
            <a:r>
              <a:rPr lang="fr-FR" sz="1800">
                <a:solidFill>
                  <a:schemeClr val="tx1"/>
                </a:solidFill>
                <a:latin typeface="Arial"/>
                <a:cs typeface="Arial"/>
              </a:rPr>
              <a:t>: Concepteur de séquences</a:t>
            </a:r>
            <a:endParaRPr/>
          </a:p>
          <a:p>
            <a:pPr>
              <a:defRPr/>
            </a:pPr>
            <a:r>
              <a:rPr lang="fr-FR" sz="1800" b="1">
                <a:solidFill>
                  <a:schemeClr val="tx1"/>
                </a:solidFill>
                <a:latin typeface="Arial"/>
                <a:cs typeface="Arial"/>
              </a:rPr>
              <a:t>FREDERIC DEHOVE </a:t>
            </a:r>
            <a:r>
              <a:rPr lang="fr-FR" sz="1800">
                <a:solidFill>
                  <a:schemeClr val="tx1"/>
                </a:solidFill>
                <a:latin typeface="Arial"/>
                <a:cs typeface="Arial"/>
              </a:rPr>
              <a:t>: Concepteur de séquences</a:t>
            </a:r>
            <a:endParaRPr/>
          </a:p>
          <a:p>
            <a:pPr>
              <a:defRPr/>
            </a:pPr>
            <a:r>
              <a:rPr lang="fr-FR" sz="1800" b="1">
                <a:solidFill>
                  <a:schemeClr val="tx1"/>
                </a:solidFill>
                <a:latin typeface="Arial"/>
                <a:cs typeface="Arial"/>
              </a:rPr>
              <a:t>PASCAL DEVISME </a:t>
            </a:r>
            <a:r>
              <a:rPr lang="fr-FR" sz="1800">
                <a:solidFill>
                  <a:schemeClr val="tx1"/>
                </a:solidFill>
                <a:latin typeface="Arial"/>
                <a:cs typeface="Arial"/>
              </a:rPr>
              <a:t>: Concepteur de séquences</a:t>
            </a:r>
            <a:endParaRPr/>
          </a:p>
          <a:p>
            <a:pPr>
              <a:defRPr/>
            </a:pPr>
            <a:r>
              <a:rPr lang="fr-FR" sz="1800" b="1">
                <a:solidFill>
                  <a:schemeClr val="tx1"/>
                </a:solidFill>
                <a:latin typeface="Arial"/>
                <a:cs typeface="Arial"/>
              </a:rPr>
              <a:t>YOAN HEMON </a:t>
            </a:r>
            <a:r>
              <a:rPr lang="fr-FR" sz="1800">
                <a:solidFill>
                  <a:schemeClr val="tx1"/>
                </a:solidFill>
                <a:latin typeface="Arial"/>
                <a:cs typeface="Arial"/>
              </a:rPr>
              <a:t>: CMI STI et formateur disciplinaire</a:t>
            </a:r>
            <a:endParaRPr/>
          </a:p>
          <a:p>
            <a:pPr>
              <a:defRPr/>
            </a:pPr>
            <a:endParaRPr lang="fr-FR" sz="1800">
              <a:solidFill>
                <a:schemeClr val="tx1"/>
              </a:solidFill>
              <a:latin typeface="Arial"/>
              <a:cs typeface="Arial"/>
            </a:endParaRPr>
          </a:p>
          <a:p>
            <a:pPr>
              <a:defRPr/>
            </a:pPr>
            <a:r>
              <a:rPr lang="fr-FR" sz="1800" b="1" u="sng">
                <a:solidFill>
                  <a:schemeClr val="tx1"/>
                </a:solidFill>
                <a:latin typeface="Arial"/>
                <a:cs typeface="Arial"/>
              </a:rPr>
              <a:t>Auteurs dU GROUPE ressources</a:t>
            </a:r>
            <a:endParaRPr/>
          </a:p>
          <a:p>
            <a:pPr>
              <a:defRPr/>
            </a:pPr>
            <a:endParaRPr lang="fr-FR" sz="1800" b="1" u="sng">
              <a:solidFill>
                <a:schemeClr val="tx1"/>
              </a:solidFill>
              <a:latin typeface="Arial"/>
              <a:cs typeface="Arial"/>
            </a:endParaRPr>
          </a:p>
          <a:p>
            <a:pPr>
              <a:defRPr/>
            </a:pPr>
            <a:r>
              <a:rPr lang="fr-FR" sz="1800" b="1">
                <a:solidFill>
                  <a:schemeClr val="tx1"/>
                </a:solidFill>
                <a:latin typeface="Arial"/>
                <a:cs typeface="Arial"/>
              </a:rPr>
              <a:t>Fabrice BETHUNE, DAVID BLANDIN, PASCAL INGRASSIOTA, YANN LEYRIS, GUILLAUME MELLIET, YANNICK ALBERT JEAN-YVES DEPOILLY, STEPHANE BASTON, BERNARD JOLY</a:t>
            </a:r>
            <a:endParaRPr lang="fr-FR" sz="1800">
              <a:solidFill>
                <a:schemeClr val="tx1"/>
              </a:solidFill>
              <a:latin typeface="Arial"/>
              <a:cs typeface="Arial"/>
            </a:endParaRPr>
          </a:p>
          <a:p>
            <a:pPr>
              <a:defRPr/>
            </a:pPr>
            <a:endParaRPr lang="fr-FR" sz="1800" b="1" u="sng">
              <a:solidFill>
                <a:schemeClr val="tx1"/>
              </a:solidFill>
              <a:latin typeface="Arial"/>
              <a:cs typeface="Arial"/>
            </a:endParaRPr>
          </a:p>
          <a:p>
            <a:pPr>
              <a:defRPr/>
            </a:pPr>
            <a:endParaRPr lang="fr-FR" sz="1800">
              <a:solidFill>
                <a:schemeClr val="tx1"/>
              </a:solidFill>
              <a:latin typeface="Arial"/>
              <a:cs typeface="Arial"/>
            </a:endParaRPr>
          </a:p>
        </p:txBody>
      </p:sp>
      <p:sp>
        <p:nvSpPr>
          <p:cNvPr id="6" name="Rectangle 5"/>
          <p:cNvSpPr/>
          <p:nvPr/>
        </p:nvSpPr>
        <p:spPr bwMode="auto">
          <a:xfrm>
            <a:off x="1274618" y="136525"/>
            <a:ext cx="10515600" cy="584775"/>
          </a:xfrm>
          <a:prstGeom prst="rect">
            <a:avLst/>
          </a:prstGeom>
        </p:spPr>
        <p:txBody>
          <a:bodyPr wrap="square">
            <a:spAutoFit/>
          </a:bodyPr>
          <a:lstStyle/>
          <a:p>
            <a:pPr>
              <a:defRPr/>
            </a:pPr>
            <a:r>
              <a:rPr lang="fr-FR" sz="3200" b="1">
                <a:solidFill>
                  <a:srgbClr val="009F7E"/>
                </a:solidFill>
                <a:latin typeface="Calibri"/>
              </a:rPr>
              <a:t>Remerciements</a:t>
            </a:r>
            <a:endParaRPr lang="fr-FR" sz="3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2"/>
          <p:cNvSpPr txBox="1"/>
          <p:nvPr/>
        </p:nvSpPr>
        <p:spPr bwMode="auto">
          <a:xfrm>
            <a:off x="1101683" y="2706210"/>
            <a:ext cx="10945217" cy="532963"/>
          </a:xfrm>
          <a:prstGeom prst="rect">
            <a:avLst/>
          </a:prstGeom>
        </p:spPr>
        <p:txBody>
          <a:bodyPr vert="horz" lIns="121898" tIns="60949" rIns="121898" bIns="60949" rtlCol="0" anchor="t">
            <a:noAutofit/>
          </a:bodyPr>
          <a:lstStyle>
            <a:lvl1pPr algn="l" defTabSz="1218987">
              <a:lnSpc>
                <a:spcPct val="90000"/>
              </a:lnSpc>
              <a:spcBef>
                <a:spcPts val="0"/>
              </a:spcBef>
              <a:buNone/>
              <a:defRPr sz="3600">
                <a:solidFill>
                  <a:schemeClr val="tx1"/>
                </a:solidFill>
                <a:latin typeface="+mj-lt"/>
                <a:ea typeface="+mj-ea"/>
                <a:cs typeface="+mj-cs"/>
              </a:defRPr>
            </a:lvl1pPr>
          </a:lstStyle>
          <a:p>
            <a:pPr>
              <a:defRPr/>
            </a:pPr>
            <a:r>
              <a:rPr lang="fr-FR" sz="2800" b="1">
                <a:solidFill>
                  <a:srgbClr val="FF0000"/>
                </a:solidFill>
              </a:rPr>
              <a:t>ZPD (Zone Proximale de Développement)</a:t>
            </a:r>
            <a:endParaRPr/>
          </a:p>
        </p:txBody>
      </p:sp>
      <p:sp>
        <p:nvSpPr>
          <p:cNvPr id="9" name="Rectangle 8"/>
          <p:cNvSpPr/>
          <p:nvPr/>
        </p:nvSpPr>
        <p:spPr bwMode="auto">
          <a:xfrm>
            <a:off x="1114816" y="3370158"/>
            <a:ext cx="10585176" cy="1446550"/>
          </a:xfrm>
          <a:prstGeom prst="rect">
            <a:avLst/>
          </a:prstGeom>
        </p:spPr>
        <p:txBody>
          <a:bodyPr wrap="square">
            <a:spAutoFit/>
          </a:bodyPr>
          <a:lstStyle/>
          <a:p>
            <a:pPr algn="just">
              <a:defRPr/>
            </a:pPr>
            <a:r>
              <a:rPr lang="fr-FR"/>
              <a:t>DEFINITION :</a:t>
            </a:r>
            <a:endParaRPr/>
          </a:p>
          <a:p>
            <a:pPr algn="just">
              <a:defRPr/>
            </a:pPr>
            <a:endParaRPr lang="fr-FR"/>
          </a:p>
          <a:p>
            <a:pPr algn="just">
              <a:defRPr/>
            </a:pPr>
            <a:r>
              <a:rPr lang="fr-FR"/>
              <a:t>La ZPD se définit comme la zone où l’élève, à l’aide de ressources, est capable d’exécuter une tâche. </a:t>
            </a:r>
            <a:r>
              <a:rPr lang="fr-FR" b="1"/>
              <a:t>Une tâche qui s’inscrit dans la ZPD permet à l’élève en apprentissage de se mobiliser, car il sent le défi réaliste.</a:t>
            </a:r>
            <a:endParaRPr/>
          </a:p>
          <a:p>
            <a:pPr algn="r">
              <a:defRPr/>
            </a:pPr>
            <a:r>
              <a:rPr lang="fr-FR" sz="1600" b="1" i="1"/>
              <a:t> Lev Vygotsky(1896-1934</a:t>
            </a:r>
            <a:r>
              <a:rPr lang="fr-FR" sz="1100" b="1" i="1"/>
              <a:t>)</a:t>
            </a:r>
            <a:endParaRPr/>
          </a:p>
        </p:txBody>
      </p:sp>
      <p:sp>
        <p:nvSpPr>
          <p:cNvPr id="7" name="Rectangle 6"/>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
        <p:nvSpPr>
          <p:cNvPr id="8" name="Rectangle 7"/>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Présentation du référentiel SACOCHE</a:t>
            </a:r>
            <a:endParaRPr lang="fr-FR"/>
          </a:p>
        </p:txBody>
      </p:sp>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20</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Image 21"/>
          <p:cNvPicPr>
            <a:picLocks noChangeAspect="1"/>
          </p:cNvPicPr>
          <p:nvPr/>
        </p:nvPicPr>
        <p:blipFill>
          <a:blip r:embed="rId3"/>
          <a:stretch/>
        </p:blipFill>
        <p:spPr bwMode="auto">
          <a:xfrm>
            <a:off x="3631071" y="3605853"/>
            <a:ext cx="1800199" cy="1345603"/>
          </a:xfrm>
          <a:prstGeom prst="rect">
            <a:avLst/>
          </a:prstGeom>
        </p:spPr>
      </p:pic>
      <p:pic>
        <p:nvPicPr>
          <p:cNvPr id="23" name="Image 22"/>
          <p:cNvPicPr>
            <a:picLocks noChangeAspect="1"/>
          </p:cNvPicPr>
          <p:nvPr/>
        </p:nvPicPr>
        <p:blipFill>
          <a:blip r:embed="rId4"/>
          <a:stretch/>
        </p:blipFill>
        <p:spPr bwMode="auto">
          <a:xfrm>
            <a:off x="4217649" y="2310647"/>
            <a:ext cx="1759651" cy="1374109"/>
          </a:xfrm>
          <a:prstGeom prst="rect">
            <a:avLst/>
          </a:prstGeom>
        </p:spPr>
      </p:pic>
      <p:pic>
        <p:nvPicPr>
          <p:cNvPr id="24" name="Image 23"/>
          <p:cNvPicPr>
            <a:picLocks noChangeAspect="1"/>
          </p:cNvPicPr>
          <p:nvPr/>
        </p:nvPicPr>
        <p:blipFill>
          <a:blip r:embed="rId5"/>
          <a:stretch/>
        </p:blipFill>
        <p:spPr bwMode="auto">
          <a:xfrm>
            <a:off x="4161546" y="4870031"/>
            <a:ext cx="1788903" cy="1540179"/>
          </a:xfrm>
          <a:prstGeom prst="rect">
            <a:avLst/>
          </a:prstGeom>
        </p:spPr>
      </p:pic>
      <p:pic>
        <p:nvPicPr>
          <p:cNvPr id="25" name="Image 24"/>
          <p:cNvPicPr>
            <a:picLocks noChangeAspect="1"/>
          </p:cNvPicPr>
          <p:nvPr/>
        </p:nvPicPr>
        <p:blipFill>
          <a:blip r:embed="rId6"/>
          <a:stretch/>
        </p:blipFill>
        <p:spPr bwMode="auto">
          <a:xfrm>
            <a:off x="1202340" y="3265573"/>
            <a:ext cx="2230709" cy="1496098"/>
          </a:xfrm>
          <a:prstGeom prst="rect">
            <a:avLst/>
          </a:prstGeom>
        </p:spPr>
      </p:pic>
      <p:sp>
        <p:nvSpPr>
          <p:cNvPr id="26" name="ZoneTexte 25"/>
          <p:cNvSpPr txBox="1"/>
          <p:nvPr/>
        </p:nvSpPr>
        <p:spPr bwMode="auto">
          <a:xfrm rot="20842095">
            <a:off x="1147093" y="4758898"/>
            <a:ext cx="2341202" cy="369332"/>
          </a:xfrm>
          <a:prstGeom prst="rect">
            <a:avLst/>
          </a:prstGeom>
          <a:solidFill>
            <a:srgbClr val="FFD9D9"/>
          </a:solidFill>
          <a:ln>
            <a:solidFill>
              <a:schemeClr val="bg1"/>
            </a:solidFill>
          </a:ln>
        </p:spPr>
        <p:txBody>
          <a:bodyPr wrap="square" rtlCol="0">
            <a:spAutoFit/>
          </a:bodyPr>
          <a:lstStyle/>
          <a:p>
            <a:pPr algn="ctr">
              <a:defRPr/>
            </a:pPr>
            <a:r>
              <a:rPr lang="fr-FR">
                <a:solidFill>
                  <a:srgbClr val="FF0000"/>
                </a:solidFill>
              </a:rPr>
              <a:t>Hors ZPD</a:t>
            </a:r>
            <a:endParaRPr/>
          </a:p>
        </p:txBody>
      </p:sp>
      <p:sp>
        <p:nvSpPr>
          <p:cNvPr id="27" name="ZoneTexte 26"/>
          <p:cNvSpPr txBox="1"/>
          <p:nvPr/>
        </p:nvSpPr>
        <p:spPr bwMode="auto">
          <a:xfrm rot="20733410">
            <a:off x="5244420" y="4467802"/>
            <a:ext cx="1063611" cy="369332"/>
          </a:xfrm>
          <a:prstGeom prst="rect">
            <a:avLst/>
          </a:prstGeom>
          <a:solidFill>
            <a:srgbClr val="FFD9D9"/>
          </a:solidFill>
          <a:ln>
            <a:solidFill>
              <a:schemeClr val="bg1"/>
            </a:solidFill>
          </a:ln>
        </p:spPr>
        <p:txBody>
          <a:bodyPr wrap="square" rtlCol="0">
            <a:spAutoFit/>
          </a:bodyPr>
          <a:lstStyle/>
          <a:p>
            <a:pPr algn="ctr">
              <a:defRPr/>
            </a:pPr>
            <a:r>
              <a:rPr lang="fr-FR" b="1">
                <a:solidFill>
                  <a:srgbClr val="FF0000"/>
                </a:solidFill>
              </a:rPr>
              <a:t>ZPD</a:t>
            </a:r>
            <a:endParaRPr/>
          </a:p>
        </p:txBody>
      </p:sp>
      <p:sp>
        <p:nvSpPr>
          <p:cNvPr id="30" name="Rectangle à coins arrondis 29"/>
          <p:cNvSpPr/>
          <p:nvPr/>
        </p:nvSpPr>
        <p:spPr bwMode="auto">
          <a:xfrm rot="1027643">
            <a:off x="1855570" y="5517859"/>
            <a:ext cx="1004459" cy="441894"/>
          </a:xfrm>
          <a:prstGeom prst="roundRect">
            <a:avLst>
              <a:gd name="adj" fmla="val 16667"/>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n>
                  <a:solidFill>
                    <a:schemeClr val="bg1"/>
                  </a:solidFill>
                </a:ln>
                <a:solidFill>
                  <a:schemeClr val="bg1"/>
                </a:solidFill>
              </a:rPr>
              <a:t>NA</a:t>
            </a:r>
            <a:endParaRPr/>
          </a:p>
        </p:txBody>
      </p:sp>
      <p:sp>
        <p:nvSpPr>
          <p:cNvPr id="31" name="Rectangle à coins arrondis 30"/>
          <p:cNvSpPr/>
          <p:nvPr/>
        </p:nvSpPr>
        <p:spPr bwMode="auto">
          <a:xfrm rot="685855">
            <a:off x="5513963" y="5870533"/>
            <a:ext cx="590708" cy="454653"/>
          </a:xfrm>
          <a:prstGeom prst="roundRect">
            <a:avLst>
              <a:gd name="adj" fmla="val 16667"/>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n>
                  <a:solidFill>
                    <a:schemeClr val="bg1"/>
                  </a:solidFill>
                </a:ln>
                <a:solidFill>
                  <a:schemeClr val="bg1"/>
                </a:solidFill>
              </a:rPr>
              <a:t>EA</a:t>
            </a:r>
            <a:endParaRPr/>
          </a:p>
        </p:txBody>
      </p:sp>
      <p:sp>
        <p:nvSpPr>
          <p:cNvPr id="34" name="ZoneTexte 33"/>
          <p:cNvSpPr txBox="1"/>
          <p:nvPr/>
        </p:nvSpPr>
        <p:spPr bwMode="auto">
          <a:xfrm rot="20806157">
            <a:off x="3640610" y="1796474"/>
            <a:ext cx="2414881" cy="646331"/>
          </a:xfrm>
          <a:prstGeom prst="rect">
            <a:avLst/>
          </a:prstGeom>
          <a:solidFill>
            <a:srgbClr val="FF0000"/>
          </a:solidFill>
        </p:spPr>
        <p:txBody>
          <a:bodyPr wrap="square" rtlCol="0">
            <a:spAutoFit/>
          </a:bodyPr>
          <a:lstStyle/>
          <a:p>
            <a:pPr algn="ctr">
              <a:defRPr/>
            </a:pPr>
            <a:r>
              <a:rPr lang="fr-FR" b="1">
                <a:solidFill>
                  <a:srgbClr val="FFFF00"/>
                </a:solidFill>
              </a:rPr>
              <a:t>Adaptation</a:t>
            </a:r>
            <a:endParaRPr/>
          </a:p>
          <a:p>
            <a:pPr algn="ctr">
              <a:defRPr/>
            </a:pPr>
            <a:r>
              <a:rPr lang="fr-FR" b="1">
                <a:solidFill>
                  <a:srgbClr val="FFFF00"/>
                </a:solidFill>
              </a:rPr>
              <a:t>Différenciation</a:t>
            </a:r>
            <a:endParaRPr/>
          </a:p>
        </p:txBody>
      </p:sp>
      <p:sp>
        <p:nvSpPr>
          <p:cNvPr id="36" name="ZoneTexte 35"/>
          <p:cNvSpPr txBox="1"/>
          <p:nvPr/>
        </p:nvSpPr>
        <p:spPr bwMode="auto">
          <a:xfrm rot="20806157">
            <a:off x="1122502" y="1952587"/>
            <a:ext cx="2112291" cy="646331"/>
          </a:xfrm>
          <a:prstGeom prst="rect">
            <a:avLst/>
          </a:prstGeom>
          <a:solidFill>
            <a:srgbClr val="FF0000"/>
          </a:solidFill>
        </p:spPr>
        <p:txBody>
          <a:bodyPr wrap="square" rtlCol="0">
            <a:spAutoFit/>
          </a:bodyPr>
          <a:lstStyle/>
          <a:p>
            <a:pPr algn="ctr">
              <a:defRPr/>
            </a:pPr>
            <a:r>
              <a:rPr lang="fr-FR" b="1">
                <a:solidFill>
                  <a:srgbClr val="FFFF00"/>
                </a:solidFill>
              </a:rPr>
              <a:t>Travailler les prérequis</a:t>
            </a:r>
            <a:endParaRPr/>
          </a:p>
        </p:txBody>
      </p:sp>
      <p:pic>
        <p:nvPicPr>
          <p:cNvPr id="37" name="Image 36"/>
          <p:cNvPicPr>
            <a:picLocks noChangeAspect="1"/>
          </p:cNvPicPr>
          <p:nvPr/>
        </p:nvPicPr>
        <p:blipFill>
          <a:blip r:embed="rId7"/>
          <a:stretch/>
        </p:blipFill>
        <p:spPr bwMode="auto">
          <a:xfrm>
            <a:off x="9831685" y="3963406"/>
            <a:ext cx="1695450" cy="1343025"/>
          </a:xfrm>
          <a:prstGeom prst="rect">
            <a:avLst/>
          </a:prstGeom>
        </p:spPr>
      </p:pic>
      <p:pic>
        <p:nvPicPr>
          <p:cNvPr id="2" name="Image 1"/>
          <p:cNvPicPr>
            <a:picLocks noChangeAspect="1"/>
          </p:cNvPicPr>
          <p:nvPr/>
        </p:nvPicPr>
        <p:blipFill>
          <a:blip r:embed="rId8"/>
          <a:stretch/>
        </p:blipFill>
        <p:spPr bwMode="auto">
          <a:xfrm>
            <a:off x="10566966" y="2236612"/>
            <a:ext cx="1238246" cy="1758518"/>
          </a:xfrm>
          <a:prstGeom prst="rect">
            <a:avLst/>
          </a:prstGeom>
        </p:spPr>
      </p:pic>
      <p:pic>
        <p:nvPicPr>
          <p:cNvPr id="3" name="Image 2"/>
          <p:cNvPicPr>
            <a:picLocks noChangeAspect="1"/>
          </p:cNvPicPr>
          <p:nvPr/>
        </p:nvPicPr>
        <p:blipFill>
          <a:blip r:embed="rId9"/>
          <a:stretch/>
        </p:blipFill>
        <p:spPr bwMode="auto">
          <a:xfrm>
            <a:off x="6773370" y="3743423"/>
            <a:ext cx="2235392" cy="1896696"/>
          </a:xfrm>
          <a:prstGeom prst="rect">
            <a:avLst/>
          </a:prstGeom>
        </p:spPr>
      </p:pic>
      <p:sp>
        <p:nvSpPr>
          <p:cNvPr id="35" name="ZoneTexte 34"/>
          <p:cNvSpPr txBox="1"/>
          <p:nvPr/>
        </p:nvSpPr>
        <p:spPr bwMode="auto">
          <a:xfrm rot="20806157">
            <a:off x="6952988" y="1590808"/>
            <a:ext cx="2638286" cy="1200329"/>
          </a:xfrm>
          <a:prstGeom prst="rect">
            <a:avLst/>
          </a:prstGeom>
          <a:solidFill>
            <a:srgbClr val="FF0000"/>
          </a:solidFill>
        </p:spPr>
        <p:txBody>
          <a:bodyPr wrap="none" rtlCol="0">
            <a:spAutoFit/>
          </a:bodyPr>
          <a:lstStyle/>
          <a:p>
            <a:pPr algn="ctr">
              <a:defRPr/>
            </a:pPr>
            <a:r>
              <a:rPr lang="fr-FR" b="1">
                <a:solidFill>
                  <a:srgbClr val="FFFF00"/>
                </a:solidFill>
              </a:rPr>
              <a:t>Monter en compétence</a:t>
            </a:r>
            <a:endParaRPr/>
          </a:p>
          <a:p>
            <a:pPr algn="ctr">
              <a:defRPr/>
            </a:pPr>
            <a:r>
              <a:rPr lang="fr-FR" b="1">
                <a:solidFill>
                  <a:srgbClr val="FFFF00"/>
                </a:solidFill>
              </a:rPr>
              <a:t>et/ou</a:t>
            </a:r>
            <a:endParaRPr/>
          </a:p>
          <a:p>
            <a:pPr algn="ctr">
              <a:defRPr/>
            </a:pPr>
            <a:r>
              <a:rPr lang="fr-FR" b="1">
                <a:solidFill>
                  <a:srgbClr val="FFFF00"/>
                </a:solidFill>
              </a:rPr>
              <a:t>Développer des nouvelles</a:t>
            </a:r>
            <a:endParaRPr/>
          </a:p>
          <a:p>
            <a:pPr algn="ctr">
              <a:defRPr/>
            </a:pPr>
            <a:r>
              <a:rPr lang="fr-FR" b="1">
                <a:solidFill>
                  <a:srgbClr val="FFFF00"/>
                </a:solidFill>
              </a:rPr>
              <a:t>compétences</a:t>
            </a:r>
            <a:endParaRPr/>
          </a:p>
        </p:txBody>
      </p:sp>
      <p:sp>
        <p:nvSpPr>
          <p:cNvPr id="28" name="ZoneTexte 27"/>
          <p:cNvSpPr txBox="1"/>
          <p:nvPr/>
        </p:nvSpPr>
        <p:spPr bwMode="auto">
          <a:xfrm rot="20733410">
            <a:off x="7018319" y="5709315"/>
            <a:ext cx="2259427" cy="646331"/>
          </a:xfrm>
          <a:prstGeom prst="rect">
            <a:avLst/>
          </a:prstGeom>
          <a:solidFill>
            <a:srgbClr val="FFD9D9"/>
          </a:solidFill>
          <a:ln>
            <a:solidFill>
              <a:schemeClr val="bg1"/>
            </a:solidFill>
          </a:ln>
        </p:spPr>
        <p:txBody>
          <a:bodyPr wrap="square" rtlCol="0">
            <a:spAutoFit/>
          </a:bodyPr>
          <a:lstStyle/>
          <a:p>
            <a:pPr algn="ctr">
              <a:defRPr/>
            </a:pPr>
            <a:r>
              <a:rPr lang="fr-FR">
                <a:solidFill>
                  <a:srgbClr val="FF0000"/>
                </a:solidFill>
              </a:rPr>
              <a:t>Zone de</a:t>
            </a:r>
            <a:endParaRPr/>
          </a:p>
          <a:p>
            <a:pPr algn="ctr">
              <a:defRPr/>
            </a:pPr>
            <a:r>
              <a:rPr lang="fr-FR">
                <a:solidFill>
                  <a:srgbClr val="FF0000"/>
                </a:solidFill>
              </a:rPr>
              <a:t>confort</a:t>
            </a:r>
            <a:endParaRPr/>
          </a:p>
        </p:txBody>
      </p:sp>
      <p:sp>
        <p:nvSpPr>
          <p:cNvPr id="29" name="Rectangle à coins arrondis 28"/>
          <p:cNvSpPr/>
          <p:nvPr/>
        </p:nvSpPr>
        <p:spPr bwMode="auto">
          <a:xfrm rot="452772">
            <a:off x="8775695" y="5679152"/>
            <a:ext cx="448043" cy="424920"/>
          </a:xfrm>
          <a:prstGeom prst="roundRect">
            <a:avLst>
              <a:gd name="adj" fmla="val 16667"/>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n>
                  <a:solidFill>
                    <a:schemeClr val="bg1"/>
                  </a:solidFill>
                </a:ln>
                <a:solidFill>
                  <a:schemeClr val="bg1"/>
                </a:solidFill>
              </a:rPr>
              <a:t>A</a:t>
            </a:r>
            <a:endParaRPr/>
          </a:p>
        </p:txBody>
      </p:sp>
      <p:sp>
        <p:nvSpPr>
          <p:cNvPr id="32" name="ZoneTexte 31"/>
          <p:cNvSpPr txBox="1"/>
          <p:nvPr/>
        </p:nvSpPr>
        <p:spPr bwMode="auto">
          <a:xfrm rot="20733410">
            <a:off x="9880449" y="5738480"/>
            <a:ext cx="1884242" cy="369332"/>
          </a:xfrm>
          <a:prstGeom prst="rect">
            <a:avLst/>
          </a:prstGeom>
          <a:solidFill>
            <a:srgbClr val="FFD9D9"/>
          </a:solidFill>
          <a:ln>
            <a:solidFill>
              <a:schemeClr val="bg1"/>
            </a:solidFill>
          </a:ln>
        </p:spPr>
        <p:txBody>
          <a:bodyPr wrap="square" rtlCol="0">
            <a:spAutoFit/>
          </a:bodyPr>
          <a:lstStyle/>
          <a:p>
            <a:pPr algn="ctr">
              <a:defRPr/>
            </a:pPr>
            <a:r>
              <a:rPr lang="fr-FR">
                <a:solidFill>
                  <a:srgbClr val="FF0000"/>
                </a:solidFill>
              </a:rPr>
              <a:t>Expertise</a:t>
            </a:r>
            <a:endParaRPr/>
          </a:p>
        </p:txBody>
      </p:sp>
      <p:pic>
        <p:nvPicPr>
          <p:cNvPr id="33" name="Image 32"/>
          <p:cNvPicPr>
            <a:picLocks noChangeAspect="1"/>
          </p:cNvPicPr>
          <p:nvPr/>
        </p:nvPicPr>
        <p:blipFill>
          <a:blip r:embed="rId10"/>
          <a:stretch/>
        </p:blipFill>
        <p:spPr bwMode="auto">
          <a:xfrm rot="20436052">
            <a:off x="10251239" y="5054780"/>
            <a:ext cx="776125" cy="651321"/>
          </a:xfrm>
          <a:prstGeom prst="rect">
            <a:avLst/>
          </a:prstGeom>
        </p:spPr>
      </p:pic>
      <p:sp>
        <p:nvSpPr>
          <p:cNvPr id="40" name="Rectangle 39"/>
          <p:cNvSpPr/>
          <p:nvPr/>
        </p:nvSpPr>
        <p:spPr bwMode="auto">
          <a:xfrm>
            <a:off x="1105326" y="894538"/>
            <a:ext cx="10585176" cy="369332"/>
          </a:xfrm>
          <a:prstGeom prst="rect">
            <a:avLst/>
          </a:prstGeom>
        </p:spPr>
        <p:txBody>
          <a:bodyPr wrap="square">
            <a:spAutoFit/>
          </a:bodyPr>
          <a:lstStyle/>
          <a:p>
            <a:pPr algn="just">
              <a:defRPr/>
            </a:pPr>
            <a:r>
              <a:rPr lang="fr-FR"/>
              <a:t>EXEMPLE : Compétence « faire du vélo »</a:t>
            </a:r>
            <a:endParaRPr lang="fr-FR" sz="1100" b="1" i="1"/>
          </a:p>
        </p:txBody>
      </p:sp>
      <p:sp>
        <p:nvSpPr>
          <p:cNvPr id="38"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21</a:t>
            </a:fld>
            <a:endParaRPr lang="fr-FR"/>
          </a:p>
        </p:txBody>
      </p:sp>
      <p:sp>
        <p:nvSpPr>
          <p:cNvPr id="39" name="Rectangle 38"/>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ppt_x"/>
                                          </p:val>
                                        </p:tav>
                                        <p:tav tm="100000">
                                          <p:val>
                                            <p:strVal val="#ppt_x"/>
                                          </p:val>
                                        </p:tav>
                                      </p:tavLst>
                                    </p:anim>
                                    <p:anim calcmode="lin" valueType="num">
                                      <p:cBhvr additive="base">
                                        <p:cTn id="6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ppt_x"/>
                                          </p:val>
                                        </p:tav>
                                        <p:tav tm="100000">
                                          <p:val>
                                            <p:strVal val="#ppt_x"/>
                                          </p:val>
                                        </p:tav>
                                      </p:tavLst>
                                    </p:anim>
                                    <p:anim calcmode="lin" valueType="num">
                                      <p:cBhvr additive="base">
                                        <p:cTn id="7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5" name="Image 24"/>
          <p:cNvPicPr>
            <a:picLocks noChangeAspect="1"/>
          </p:cNvPicPr>
          <p:nvPr/>
        </p:nvPicPr>
        <p:blipFill>
          <a:blip r:embed="rId3"/>
          <a:stretch/>
        </p:blipFill>
        <p:spPr bwMode="auto">
          <a:xfrm rot="1990091">
            <a:off x="814603" y="2372017"/>
            <a:ext cx="1127447" cy="946149"/>
          </a:xfrm>
          <a:prstGeom prst="rect">
            <a:avLst/>
          </a:prstGeom>
        </p:spPr>
      </p:pic>
      <p:pic>
        <p:nvPicPr>
          <p:cNvPr id="8" name="Picture 2"/>
          <p:cNvPicPr>
            <a:picLocks noChangeAspect="1" noChangeArrowheads="1"/>
          </p:cNvPicPr>
          <p:nvPr/>
        </p:nvPicPr>
        <p:blipFill>
          <a:blip r:embed="rId4"/>
          <a:srcRect l="49735"/>
          <a:stretch/>
        </p:blipFill>
        <p:spPr bwMode="auto">
          <a:xfrm>
            <a:off x="1907548" y="2227523"/>
            <a:ext cx="3290954" cy="4110955"/>
          </a:xfrm>
          <a:prstGeom prst="rect">
            <a:avLst/>
          </a:prstGeom>
          <a:noFill/>
          <a:ln>
            <a:noFill/>
          </a:ln>
        </p:spPr>
      </p:pic>
      <p:sp>
        <p:nvSpPr>
          <p:cNvPr id="9" name="Rectangle 8"/>
          <p:cNvSpPr/>
          <p:nvPr/>
        </p:nvSpPr>
        <p:spPr bwMode="auto">
          <a:xfrm>
            <a:off x="839418" y="1032909"/>
            <a:ext cx="10801199" cy="400110"/>
          </a:xfrm>
          <a:prstGeom prst="rect">
            <a:avLst/>
          </a:prstGeom>
        </p:spPr>
        <p:txBody>
          <a:bodyPr wrap="square">
            <a:spAutoFit/>
          </a:bodyPr>
          <a:lstStyle/>
          <a:p>
            <a:pPr algn="just">
              <a:defRPr/>
            </a:pPr>
            <a:r>
              <a:rPr lang="fr-FR" sz="2000" b="1"/>
              <a:t>Comment gérer les différents niveaux d’acquisitions des élèves ?</a:t>
            </a:r>
            <a:endParaRPr/>
          </a:p>
        </p:txBody>
      </p:sp>
      <p:sp>
        <p:nvSpPr>
          <p:cNvPr id="17" name="ZoneTexte 16"/>
          <p:cNvSpPr txBox="1"/>
          <p:nvPr/>
        </p:nvSpPr>
        <p:spPr bwMode="auto">
          <a:xfrm>
            <a:off x="5318984" y="2550015"/>
            <a:ext cx="2678866" cy="369332"/>
          </a:xfrm>
          <a:prstGeom prst="rect">
            <a:avLst/>
          </a:prstGeom>
          <a:solidFill>
            <a:srgbClr val="92D050"/>
          </a:solidFill>
          <a:ln>
            <a:solidFill>
              <a:srgbClr val="00B050"/>
            </a:solidFill>
          </a:ln>
        </p:spPr>
        <p:txBody>
          <a:bodyPr wrap="square" rtlCol="0" anchor="ctr">
            <a:spAutoFit/>
          </a:bodyPr>
          <a:lstStyle/>
          <a:p>
            <a:pPr algn="ctr">
              <a:defRPr/>
            </a:pPr>
            <a:r>
              <a:rPr lang="fr-FR" b="1">
                <a:solidFill>
                  <a:srgbClr val="006600"/>
                </a:solidFill>
              </a:rPr>
              <a:t>Peut devenir TUTEUR</a:t>
            </a:r>
            <a:endParaRPr/>
          </a:p>
        </p:txBody>
      </p:sp>
      <p:sp>
        <p:nvSpPr>
          <p:cNvPr id="19" name="ZoneTexte 18"/>
          <p:cNvSpPr txBox="1"/>
          <p:nvPr/>
        </p:nvSpPr>
        <p:spPr bwMode="auto">
          <a:xfrm>
            <a:off x="5280320" y="4728332"/>
            <a:ext cx="2698198" cy="369332"/>
          </a:xfrm>
          <a:prstGeom prst="rect">
            <a:avLst/>
          </a:prstGeom>
          <a:solidFill>
            <a:srgbClr val="92D050"/>
          </a:solidFill>
          <a:ln>
            <a:solidFill>
              <a:srgbClr val="00B050"/>
            </a:solidFill>
          </a:ln>
        </p:spPr>
        <p:txBody>
          <a:bodyPr wrap="square" rtlCol="0" anchor="ctr">
            <a:spAutoFit/>
          </a:bodyPr>
          <a:lstStyle/>
          <a:p>
            <a:pPr algn="ctr">
              <a:defRPr/>
            </a:pPr>
            <a:r>
              <a:rPr lang="fr-FR" b="1">
                <a:solidFill>
                  <a:srgbClr val="006600"/>
                </a:solidFill>
              </a:rPr>
              <a:t>Besoin d’aide</a:t>
            </a:r>
            <a:endParaRPr/>
          </a:p>
        </p:txBody>
      </p:sp>
      <p:sp>
        <p:nvSpPr>
          <p:cNvPr id="21" name="ZoneTexte 20"/>
          <p:cNvSpPr txBox="1"/>
          <p:nvPr/>
        </p:nvSpPr>
        <p:spPr bwMode="auto">
          <a:xfrm>
            <a:off x="5299652" y="3613035"/>
            <a:ext cx="2678866" cy="369332"/>
          </a:xfrm>
          <a:prstGeom prst="rect">
            <a:avLst/>
          </a:prstGeom>
          <a:solidFill>
            <a:srgbClr val="92D050"/>
          </a:solidFill>
          <a:ln>
            <a:solidFill>
              <a:srgbClr val="00B050"/>
            </a:solidFill>
          </a:ln>
        </p:spPr>
        <p:txBody>
          <a:bodyPr wrap="square" rtlCol="0" anchor="ctr">
            <a:spAutoFit/>
          </a:bodyPr>
          <a:lstStyle/>
          <a:p>
            <a:pPr algn="ctr">
              <a:defRPr/>
            </a:pPr>
            <a:r>
              <a:rPr lang="fr-FR" b="1">
                <a:solidFill>
                  <a:srgbClr val="006600"/>
                </a:solidFill>
              </a:rPr>
              <a:t>Autonome</a:t>
            </a:r>
            <a:endParaRPr/>
          </a:p>
        </p:txBody>
      </p:sp>
      <p:sp>
        <p:nvSpPr>
          <p:cNvPr id="22" name="Rectangle à coins arrondis 21"/>
          <p:cNvSpPr/>
          <p:nvPr/>
        </p:nvSpPr>
        <p:spPr bwMode="auto">
          <a:xfrm rot="417724">
            <a:off x="959162" y="4997043"/>
            <a:ext cx="1004459" cy="1356774"/>
          </a:xfrm>
          <a:prstGeom prst="roundRect">
            <a:avLst>
              <a:gd name="adj" fmla="val 16667"/>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n>
                  <a:solidFill>
                    <a:schemeClr val="bg1"/>
                  </a:solidFill>
                </a:ln>
                <a:solidFill>
                  <a:schemeClr val="bg1"/>
                </a:solidFill>
              </a:rPr>
              <a:t>NA</a:t>
            </a:r>
            <a:endParaRPr/>
          </a:p>
        </p:txBody>
      </p:sp>
      <p:sp>
        <p:nvSpPr>
          <p:cNvPr id="23" name="Rectangle à coins arrondis 22"/>
          <p:cNvSpPr/>
          <p:nvPr/>
        </p:nvSpPr>
        <p:spPr bwMode="auto">
          <a:xfrm rot="481061">
            <a:off x="1407145" y="4324997"/>
            <a:ext cx="590708" cy="454653"/>
          </a:xfrm>
          <a:prstGeom prst="roundRect">
            <a:avLst>
              <a:gd name="adj" fmla="val 16667"/>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n>
                  <a:solidFill>
                    <a:schemeClr val="bg1"/>
                  </a:solidFill>
                </a:ln>
                <a:solidFill>
                  <a:schemeClr val="bg1"/>
                </a:solidFill>
              </a:rPr>
              <a:t>EA</a:t>
            </a:r>
            <a:endParaRPr/>
          </a:p>
        </p:txBody>
      </p:sp>
      <p:sp>
        <p:nvSpPr>
          <p:cNvPr id="24" name="Rectangle à coins arrondis 23"/>
          <p:cNvSpPr/>
          <p:nvPr/>
        </p:nvSpPr>
        <p:spPr bwMode="auto">
          <a:xfrm rot="551431">
            <a:off x="1563046" y="3566146"/>
            <a:ext cx="448043" cy="424920"/>
          </a:xfrm>
          <a:prstGeom prst="roundRect">
            <a:avLst>
              <a:gd name="adj" fmla="val 16667"/>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n>
                  <a:solidFill>
                    <a:schemeClr val="bg1"/>
                  </a:solidFill>
                </a:ln>
                <a:solidFill>
                  <a:schemeClr val="bg1"/>
                </a:solidFill>
              </a:rPr>
              <a:t>A</a:t>
            </a:r>
            <a:endParaRPr/>
          </a:p>
        </p:txBody>
      </p:sp>
      <p:sp>
        <p:nvSpPr>
          <p:cNvPr id="28" name="Arc 27"/>
          <p:cNvSpPr/>
          <p:nvPr/>
        </p:nvSpPr>
        <p:spPr bwMode="auto">
          <a:xfrm rot="18833607" flipH="1">
            <a:off x="5246164" y="2226914"/>
            <a:ext cx="3038875" cy="3103387"/>
          </a:xfrm>
          <a:prstGeom prst="arc">
            <a:avLst>
              <a:gd name="adj1" fmla="val 16200000"/>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30" name="Rectangle avec flèche vers la gauche 29"/>
          <p:cNvSpPr/>
          <p:nvPr/>
        </p:nvSpPr>
        <p:spPr bwMode="auto">
          <a:xfrm>
            <a:off x="7968208" y="3861049"/>
            <a:ext cx="4104508" cy="2088330"/>
          </a:xfrm>
          <a:prstGeom prst="leftArrowCallout">
            <a:avLst>
              <a:gd name="adj1" fmla="val 25000"/>
              <a:gd name="adj2" fmla="val 25000"/>
              <a:gd name="adj3" fmla="val 9957"/>
              <a:gd name="adj4" fmla="val 9088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a:solidFill>
                  <a:schemeClr val="tx1"/>
                </a:solidFill>
              </a:rPr>
              <a:t>REFLEXIONS SUR :</a:t>
            </a:r>
            <a:endParaRPr/>
          </a:p>
          <a:p>
            <a:pPr algn="ctr">
              <a:defRPr/>
            </a:pPr>
            <a:r>
              <a:rPr lang="fr-FR" b="1">
                <a:solidFill>
                  <a:srgbClr val="FF0000"/>
                </a:solidFill>
              </a:rPr>
              <a:t>Les stratégies pédagogiques</a:t>
            </a:r>
            <a:endParaRPr/>
          </a:p>
          <a:p>
            <a:pPr algn="ctr">
              <a:defRPr/>
            </a:pPr>
            <a:r>
              <a:rPr lang="fr-FR" b="1">
                <a:solidFill>
                  <a:srgbClr val="00B050"/>
                </a:solidFill>
              </a:rPr>
              <a:t>Les dispositifs </a:t>
            </a:r>
            <a:endParaRPr/>
          </a:p>
          <a:p>
            <a:pPr algn="ctr">
              <a:defRPr/>
            </a:pPr>
            <a:r>
              <a:rPr lang="fr-FR" b="1">
                <a:solidFill>
                  <a:srgbClr val="0070C0"/>
                </a:solidFill>
              </a:rPr>
              <a:t>Les outils </a:t>
            </a:r>
            <a:endParaRPr/>
          </a:p>
        </p:txBody>
      </p:sp>
      <p:sp>
        <p:nvSpPr>
          <p:cNvPr id="31" name="Ellipse 30"/>
          <p:cNvSpPr/>
          <p:nvPr/>
        </p:nvSpPr>
        <p:spPr bwMode="auto">
          <a:xfrm rot="21216395">
            <a:off x="7184662" y="1473527"/>
            <a:ext cx="3243614" cy="626536"/>
          </a:xfrm>
          <a:prstGeom prst="ellipse">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rgbClr val="FF0000"/>
                </a:solidFill>
              </a:rPr>
              <a:t>Tutorat entre pairs</a:t>
            </a:r>
            <a:endParaRPr/>
          </a:p>
        </p:txBody>
      </p:sp>
      <p:sp>
        <p:nvSpPr>
          <p:cNvPr id="32" name="Ellipse 31"/>
          <p:cNvSpPr/>
          <p:nvPr/>
        </p:nvSpPr>
        <p:spPr bwMode="auto">
          <a:xfrm rot="21216395">
            <a:off x="7563585" y="2574744"/>
            <a:ext cx="3243614" cy="626536"/>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rgbClr val="00B050"/>
                </a:solidFill>
              </a:rPr>
              <a:t>AP</a:t>
            </a:r>
            <a:endParaRPr/>
          </a:p>
        </p:txBody>
      </p:sp>
      <p:sp>
        <p:nvSpPr>
          <p:cNvPr id="33" name="Ellipse 32"/>
          <p:cNvSpPr/>
          <p:nvPr/>
        </p:nvSpPr>
        <p:spPr bwMode="auto">
          <a:xfrm rot="21216395">
            <a:off x="8492687" y="1783030"/>
            <a:ext cx="3243614" cy="626536"/>
          </a:xfrm>
          <a:prstGeom prst="ellipse">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rgbClr val="FF0000"/>
                </a:solidFill>
              </a:rPr>
              <a:t>Groupe de besoins</a:t>
            </a:r>
            <a:endParaRPr/>
          </a:p>
        </p:txBody>
      </p:sp>
      <p:sp>
        <p:nvSpPr>
          <p:cNvPr id="34" name="Ellipse 33"/>
          <p:cNvSpPr/>
          <p:nvPr/>
        </p:nvSpPr>
        <p:spPr bwMode="auto">
          <a:xfrm rot="21216395">
            <a:off x="8688976" y="2898663"/>
            <a:ext cx="3243614" cy="626536"/>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rgbClr val="00B050"/>
                </a:solidFill>
              </a:rPr>
              <a:t>Devoirs faits</a:t>
            </a:r>
            <a:endParaRPr/>
          </a:p>
        </p:txBody>
      </p:sp>
      <p:sp>
        <p:nvSpPr>
          <p:cNvPr id="35" name="Ellipse 34"/>
          <p:cNvSpPr/>
          <p:nvPr/>
        </p:nvSpPr>
        <p:spPr bwMode="auto">
          <a:xfrm rot="21216395">
            <a:off x="7629089" y="5775184"/>
            <a:ext cx="3243614" cy="626536"/>
          </a:xfrm>
          <a:prstGeom prst="ellipse">
            <a:avLst/>
          </a:prstGeom>
          <a:solidFill>
            <a:schemeClr val="accent5">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chemeClr val="bg2">
                    <a:lumMod val="60000"/>
                    <a:lumOff val="40000"/>
                  </a:schemeClr>
                </a:solidFill>
              </a:rPr>
              <a:t>E-learning</a:t>
            </a:r>
            <a:endParaRPr/>
          </a:p>
        </p:txBody>
      </p:sp>
      <p:sp>
        <p:nvSpPr>
          <p:cNvPr id="36" name="Ellipse 35"/>
          <p:cNvSpPr/>
          <p:nvPr/>
        </p:nvSpPr>
        <p:spPr bwMode="auto">
          <a:xfrm rot="21216395">
            <a:off x="8688976" y="6116091"/>
            <a:ext cx="3243614" cy="626536"/>
          </a:xfrm>
          <a:prstGeom prst="ellipse">
            <a:avLst/>
          </a:prstGeom>
          <a:solidFill>
            <a:schemeClr val="accent5">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000" b="1">
                <a:solidFill>
                  <a:schemeClr val="bg2">
                    <a:lumMod val="60000"/>
                    <a:lumOff val="40000"/>
                  </a:schemeClr>
                </a:solidFill>
              </a:rPr>
              <a:t>Dossiers ressources</a:t>
            </a:r>
            <a:endParaRPr/>
          </a:p>
        </p:txBody>
      </p:sp>
      <p:sp>
        <p:nvSpPr>
          <p:cNvPr id="74" name="Rectangle 73"/>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Rectangle 2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grpSp>
        <p:nvGrpSpPr>
          <p:cNvPr id="27" name="Groupe 26"/>
          <p:cNvGrpSpPr/>
          <p:nvPr/>
        </p:nvGrpSpPr>
        <p:grpSpPr bwMode="auto">
          <a:xfrm>
            <a:off x="1743075" y="1910798"/>
            <a:ext cx="6457950" cy="3771900"/>
            <a:chOff x="1743075" y="1924050"/>
            <a:chExt cx="6457950" cy="3771900"/>
          </a:xfrm>
        </p:grpSpPr>
        <p:grpSp>
          <p:nvGrpSpPr>
            <p:cNvPr id="29" name="Groupe 28"/>
            <p:cNvGrpSpPr/>
            <p:nvPr/>
          </p:nvGrpSpPr>
          <p:grpSpPr bwMode="auto">
            <a:xfrm>
              <a:off x="4924425" y="1924050"/>
              <a:ext cx="3276600" cy="3771900"/>
              <a:chOff x="4924425" y="1924050"/>
              <a:chExt cx="3276600" cy="3771900"/>
            </a:xfrm>
          </p:grpSpPr>
          <p:sp>
            <p:nvSpPr>
              <p:cNvPr id="42" name="Forme libre 42"/>
              <p:cNvSpPr/>
              <p:nvPr/>
            </p:nvSpPr>
            <p:spPr bwMode="auto">
              <a:xfrm>
                <a:off x="4933950" y="1924050"/>
                <a:ext cx="3181350" cy="1571625"/>
              </a:xfrm>
              <a:custGeom>
                <a:avLst/>
                <a:gdLst>
                  <a:gd name="connsiteX0" fmla="*/ 19050 w 3181350"/>
                  <a:gd name="connsiteY0" fmla="*/ 1571625 h 1571625"/>
                  <a:gd name="connsiteX1" fmla="*/ 3181350 w 3181350"/>
                  <a:gd name="connsiteY1" fmla="*/ 952500 h 1571625"/>
                  <a:gd name="connsiteX2" fmla="*/ 3152775 w 3181350"/>
                  <a:gd name="connsiteY2" fmla="*/ 0 h 1571625"/>
                  <a:gd name="connsiteX3" fmla="*/ 0 w 3181350"/>
                  <a:gd name="connsiteY3" fmla="*/ 828675 h 1571625"/>
                  <a:gd name="connsiteX4" fmla="*/ 19050 w 3181350"/>
                  <a:gd name="connsiteY4" fmla="*/ 1571625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1571625" extrusionOk="0">
                    <a:moveTo>
                      <a:pt x="19050" y="1571625"/>
                    </a:moveTo>
                    <a:lnTo>
                      <a:pt x="3181350" y="952500"/>
                    </a:lnTo>
                    <a:lnTo>
                      <a:pt x="3152775" y="0"/>
                    </a:lnTo>
                    <a:lnTo>
                      <a:pt x="0" y="828675"/>
                    </a:lnTo>
                    <a:lnTo>
                      <a:pt x="19050" y="1571625"/>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Forme libre 41"/>
              <p:cNvSpPr/>
              <p:nvPr/>
            </p:nvSpPr>
            <p:spPr bwMode="auto">
              <a:xfrm>
                <a:off x="4924425" y="2867025"/>
                <a:ext cx="3171825" cy="1362075"/>
              </a:xfrm>
              <a:custGeom>
                <a:avLst/>
                <a:gdLst>
                  <a:gd name="connsiteX0" fmla="*/ 0 w 3171825"/>
                  <a:gd name="connsiteY0" fmla="*/ 1362075 h 1362075"/>
                  <a:gd name="connsiteX1" fmla="*/ 3162300 w 3171825"/>
                  <a:gd name="connsiteY1" fmla="*/ 942975 h 1362075"/>
                  <a:gd name="connsiteX2" fmla="*/ 3171825 w 3171825"/>
                  <a:gd name="connsiteY2" fmla="*/ 0 h 1362075"/>
                  <a:gd name="connsiteX3" fmla="*/ 9525 w 3171825"/>
                  <a:gd name="connsiteY3" fmla="*/ 619125 h 1362075"/>
                  <a:gd name="connsiteX4" fmla="*/ 0 w 3171825"/>
                  <a:gd name="connsiteY4" fmla="*/ 1362075 h 136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825" h="1362075" extrusionOk="0">
                    <a:moveTo>
                      <a:pt x="0" y="1362075"/>
                    </a:moveTo>
                    <a:lnTo>
                      <a:pt x="3162300" y="942975"/>
                    </a:lnTo>
                    <a:lnTo>
                      <a:pt x="3171825" y="0"/>
                    </a:lnTo>
                    <a:lnTo>
                      <a:pt x="9525" y="619125"/>
                    </a:lnTo>
                    <a:lnTo>
                      <a:pt x="0" y="136207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Forme libre 40"/>
              <p:cNvSpPr/>
              <p:nvPr/>
            </p:nvSpPr>
            <p:spPr bwMode="auto">
              <a:xfrm>
                <a:off x="4924425" y="3790949"/>
                <a:ext cx="3181350" cy="1162050"/>
              </a:xfrm>
              <a:custGeom>
                <a:avLst/>
                <a:gdLst>
                  <a:gd name="connsiteX0" fmla="*/ 38100 w 3181350"/>
                  <a:gd name="connsiteY0" fmla="*/ 1162050 h 1162050"/>
                  <a:gd name="connsiteX1" fmla="*/ 3181350 w 3181350"/>
                  <a:gd name="connsiteY1" fmla="*/ 962025 h 1162050"/>
                  <a:gd name="connsiteX2" fmla="*/ 3181350 w 3181350"/>
                  <a:gd name="connsiteY2" fmla="*/ 0 h 1162050"/>
                  <a:gd name="connsiteX3" fmla="*/ 0 w 3181350"/>
                  <a:gd name="connsiteY3" fmla="*/ 428625 h 1162050"/>
                  <a:gd name="connsiteX4" fmla="*/ 38100 w 3181350"/>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1162050" extrusionOk="0">
                    <a:moveTo>
                      <a:pt x="38100" y="1162050"/>
                    </a:moveTo>
                    <a:lnTo>
                      <a:pt x="3181350" y="962025"/>
                    </a:lnTo>
                    <a:lnTo>
                      <a:pt x="3181350" y="0"/>
                    </a:lnTo>
                    <a:lnTo>
                      <a:pt x="0" y="428625"/>
                    </a:lnTo>
                    <a:lnTo>
                      <a:pt x="38100" y="116205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Forme libre 39"/>
              <p:cNvSpPr/>
              <p:nvPr/>
            </p:nvSpPr>
            <p:spPr bwMode="auto">
              <a:xfrm>
                <a:off x="4933950" y="4733925"/>
                <a:ext cx="3267075" cy="962025"/>
              </a:xfrm>
              <a:custGeom>
                <a:avLst/>
                <a:gdLst>
                  <a:gd name="connsiteX0" fmla="*/ 0 w 3267075"/>
                  <a:gd name="connsiteY0" fmla="*/ 952500 h 962025"/>
                  <a:gd name="connsiteX1" fmla="*/ 3267075 w 3267075"/>
                  <a:gd name="connsiteY1" fmla="*/ 962025 h 962025"/>
                  <a:gd name="connsiteX2" fmla="*/ 3152775 w 3267075"/>
                  <a:gd name="connsiteY2" fmla="*/ 0 h 962025"/>
                  <a:gd name="connsiteX3" fmla="*/ 9525 w 3267075"/>
                  <a:gd name="connsiteY3" fmla="*/ 219075 h 962025"/>
                  <a:gd name="connsiteX4" fmla="*/ 0 w 3267075"/>
                  <a:gd name="connsiteY4" fmla="*/ 952500 h 9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075" h="962025" extrusionOk="0">
                    <a:moveTo>
                      <a:pt x="0" y="952500"/>
                    </a:moveTo>
                    <a:lnTo>
                      <a:pt x="3267075" y="962025"/>
                    </a:lnTo>
                    <a:lnTo>
                      <a:pt x="3152775" y="0"/>
                    </a:lnTo>
                    <a:lnTo>
                      <a:pt x="9525" y="219075"/>
                    </a:lnTo>
                    <a:lnTo>
                      <a:pt x="0" y="9525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grpSp>
          <p:nvGrpSpPr>
            <p:cNvPr id="37" name="Groupe 36"/>
            <p:cNvGrpSpPr/>
            <p:nvPr/>
          </p:nvGrpSpPr>
          <p:grpSpPr bwMode="auto">
            <a:xfrm>
              <a:off x="1743075" y="2743200"/>
              <a:ext cx="2990850" cy="2952750"/>
              <a:chOff x="1743075" y="2743200"/>
              <a:chExt cx="2990850" cy="2952750"/>
            </a:xfrm>
          </p:grpSpPr>
          <p:sp>
            <p:nvSpPr>
              <p:cNvPr id="38" name="Forme libre 32"/>
              <p:cNvSpPr/>
              <p:nvPr/>
            </p:nvSpPr>
            <p:spPr bwMode="auto">
              <a:xfrm>
                <a:off x="1743075" y="2743200"/>
                <a:ext cx="2981325" cy="2076450"/>
              </a:xfrm>
              <a:custGeom>
                <a:avLst/>
                <a:gdLst>
                  <a:gd name="connsiteX0" fmla="*/ 0 w 2981325"/>
                  <a:gd name="connsiteY0" fmla="*/ 2076450 h 2076450"/>
                  <a:gd name="connsiteX1" fmla="*/ 2981325 w 2981325"/>
                  <a:gd name="connsiteY1" fmla="*/ 752475 h 2076450"/>
                  <a:gd name="connsiteX2" fmla="*/ 2971800 w 2981325"/>
                  <a:gd name="connsiteY2" fmla="*/ 0 h 2076450"/>
                  <a:gd name="connsiteX3" fmla="*/ 9525 w 2981325"/>
                  <a:gd name="connsiteY3" fmla="*/ 1781175 h 2076450"/>
                  <a:gd name="connsiteX4" fmla="*/ 0 w 2981325"/>
                  <a:gd name="connsiteY4" fmla="*/ 2076450 h 207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325" h="2076450" extrusionOk="0">
                    <a:moveTo>
                      <a:pt x="0" y="2076450"/>
                    </a:moveTo>
                    <a:lnTo>
                      <a:pt x="2981325" y="752475"/>
                    </a:lnTo>
                    <a:lnTo>
                      <a:pt x="2971800" y="0"/>
                    </a:lnTo>
                    <a:lnTo>
                      <a:pt x="9525" y="1781175"/>
                    </a:lnTo>
                    <a:lnTo>
                      <a:pt x="0" y="207645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9" name="Forme libre 31"/>
              <p:cNvSpPr/>
              <p:nvPr/>
            </p:nvSpPr>
            <p:spPr bwMode="auto">
              <a:xfrm>
                <a:off x="1743075" y="3486150"/>
                <a:ext cx="2990850" cy="1619250"/>
              </a:xfrm>
              <a:custGeom>
                <a:avLst/>
                <a:gdLst>
                  <a:gd name="connsiteX0" fmla="*/ 0 w 2990850"/>
                  <a:gd name="connsiteY0" fmla="*/ 1619250 h 1619250"/>
                  <a:gd name="connsiteX1" fmla="*/ 2990850 w 2990850"/>
                  <a:gd name="connsiteY1" fmla="*/ 742950 h 1619250"/>
                  <a:gd name="connsiteX2" fmla="*/ 2990850 w 2990850"/>
                  <a:gd name="connsiteY2" fmla="*/ 0 h 1619250"/>
                  <a:gd name="connsiteX3" fmla="*/ 0 w 2990850"/>
                  <a:gd name="connsiteY3" fmla="*/ 1314450 h 1619250"/>
                  <a:gd name="connsiteX4" fmla="*/ 0 w 2990850"/>
                  <a:gd name="connsiteY4" fmla="*/ 1619250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850" h="1619250" extrusionOk="0">
                    <a:moveTo>
                      <a:pt x="0" y="1619250"/>
                    </a:moveTo>
                    <a:lnTo>
                      <a:pt x="2990850" y="742950"/>
                    </a:lnTo>
                    <a:lnTo>
                      <a:pt x="2990850" y="0"/>
                    </a:lnTo>
                    <a:lnTo>
                      <a:pt x="0" y="1314450"/>
                    </a:lnTo>
                    <a:lnTo>
                      <a:pt x="0" y="161925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0" name="Forme libre 30"/>
              <p:cNvSpPr/>
              <p:nvPr/>
            </p:nvSpPr>
            <p:spPr bwMode="auto">
              <a:xfrm>
                <a:off x="1743075" y="4219575"/>
                <a:ext cx="2981325" cy="1181099"/>
              </a:xfrm>
              <a:custGeom>
                <a:avLst/>
                <a:gdLst>
                  <a:gd name="connsiteX0" fmla="*/ 0 w 2981325"/>
                  <a:gd name="connsiteY0" fmla="*/ 1181100 h 1181100"/>
                  <a:gd name="connsiteX1" fmla="*/ 2962275 w 2981325"/>
                  <a:gd name="connsiteY1" fmla="*/ 742950 h 1181100"/>
                  <a:gd name="connsiteX2" fmla="*/ 2981325 w 2981325"/>
                  <a:gd name="connsiteY2" fmla="*/ 0 h 1181100"/>
                  <a:gd name="connsiteX3" fmla="*/ 0 w 2981325"/>
                  <a:gd name="connsiteY3" fmla="*/ 876300 h 1181100"/>
                  <a:gd name="connsiteX4" fmla="*/ 0 w 2981325"/>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325" h="1181100" extrusionOk="0">
                    <a:moveTo>
                      <a:pt x="0" y="1181100"/>
                    </a:moveTo>
                    <a:lnTo>
                      <a:pt x="2962275" y="742950"/>
                    </a:lnTo>
                    <a:lnTo>
                      <a:pt x="2981325" y="0"/>
                    </a:lnTo>
                    <a:lnTo>
                      <a:pt x="0" y="876300"/>
                    </a:lnTo>
                    <a:lnTo>
                      <a:pt x="0" y="11811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1" name="Forme libre 28"/>
              <p:cNvSpPr/>
              <p:nvPr/>
            </p:nvSpPr>
            <p:spPr bwMode="auto">
              <a:xfrm>
                <a:off x="1743075" y="4943475"/>
                <a:ext cx="2957513" cy="752475"/>
              </a:xfrm>
              <a:custGeom>
                <a:avLst/>
                <a:gdLst>
                  <a:gd name="connsiteX0" fmla="*/ 0 w 2957513"/>
                  <a:gd name="connsiteY0" fmla="*/ 742950 h 742950"/>
                  <a:gd name="connsiteX1" fmla="*/ 2957513 w 2957513"/>
                  <a:gd name="connsiteY1" fmla="*/ 714375 h 742950"/>
                  <a:gd name="connsiteX2" fmla="*/ 2957513 w 2957513"/>
                  <a:gd name="connsiteY2" fmla="*/ 0 h 742950"/>
                  <a:gd name="connsiteX3" fmla="*/ 0 w 2957513"/>
                  <a:gd name="connsiteY3" fmla="*/ 457200 h 742950"/>
                  <a:gd name="connsiteX4" fmla="*/ 0 w 2957513"/>
                  <a:gd name="connsiteY4" fmla="*/ 742950 h 742950"/>
                  <a:gd name="connsiteX0" fmla="*/ 0 w 2957513"/>
                  <a:gd name="connsiteY0" fmla="*/ 742950 h 752475"/>
                  <a:gd name="connsiteX1" fmla="*/ 2957513 w 2957513"/>
                  <a:gd name="connsiteY1" fmla="*/ 752475 h 752475"/>
                  <a:gd name="connsiteX2" fmla="*/ 2957513 w 2957513"/>
                  <a:gd name="connsiteY2" fmla="*/ 0 h 752475"/>
                  <a:gd name="connsiteX3" fmla="*/ 0 w 2957513"/>
                  <a:gd name="connsiteY3" fmla="*/ 457200 h 752475"/>
                  <a:gd name="connsiteX4" fmla="*/ 0 w 2957513"/>
                  <a:gd name="connsiteY4" fmla="*/ 742950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513" h="752475" extrusionOk="0">
                    <a:moveTo>
                      <a:pt x="0" y="742950"/>
                    </a:moveTo>
                    <a:lnTo>
                      <a:pt x="2957513" y="752475"/>
                    </a:lnTo>
                    <a:lnTo>
                      <a:pt x="2957513" y="0"/>
                    </a:lnTo>
                    <a:lnTo>
                      <a:pt x="0" y="457200"/>
                    </a:lnTo>
                    <a:lnTo>
                      <a:pt x="0" y="7429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grpSp>
      <p:cxnSp>
        <p:nvCxnSpPr>
          <p:cNvPr id="46" name="Connecteur droit avec flèche 45"/>
          <p:cNvCxnSpPr>
            <a:cxnSpLocks/>
          </p:cNvCxnSpPr>
          <p:nvPr/>
        </p:nvCxnSpPr>
        <p:spPr bwMode="auto">
          <a:xfrm>
            <a:off x="600075" y="5700713"/>
            <a:ext cx="11001375"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cxnSpLocks/>
          </p:cNvCxnSpPr>
          <p:nvPr/>
        </p:nvCxnSpPr>
        <p:spPr bwMode="auto">
          <a:xfrm flipV="1">
            <a:off x="1743075" y="1400168"/>
            <a:ext cx="0" cy="472917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bwMode="auto">
          <a:xfrm>
            <a:off x="821534" y="1314440"/>
            <a:ext cx="871538" cy="369332"/>
          </a:xfrm>
          <a:prstGeom prst="rect">
            <a:avLst/>
          </a:prstGeom>
          <a:noFill/>
        </p:spPr>
        <p:txBody>
          <a:bodyPr wrap="square" rtlCol="0">
            <a:spAutoFit/>
          </a:bodyPr>
          <a:lstStyle/>
          <a:p>
            <a:pPr>
              <a:defRPr/>
            </a:pPr>
            <a:r>
              <a:rPr lang="fr-FR">
                <a:solidFill>
                  <a:srgbClr val="002060"/>
                </a:solidFill>
              </a:rPr>
              <a:t>niveau</a:t>
            </a:r>
            <a:endParaRPr/>
          </a:p>
        </p:txBody>
      </p:sp>
      <p:sp>
        <p:nvSpPr>
          <p:cNvPr id="50" name="ZoneTexte 49"/>
          <p:cNvSpPr txBox="1"/>
          <p:nvPr/>
        </p:nvSpPr>
        <p:spPr bwMode="auto">
          <a:xfrm>
            <a:off x="1764502" y="5830368"/>
            <a:ext cx="1693071" cy="369332"/>
          </a:xfrm>
          <a:prstGeom prst="rect">
            <a:avLst/>
          </a:prstGeom>
          <a:noFill/>
        </p:spPr>
        <p:txBody>
          <a:bodyPr wrap="square" rtlCol="0">
            <a:spAutoFit/>
          </a:bodyPr>
          <a:lstStyle/>
          <a:p>
            <a:pPr algn="ctr">
              <a:defRPr/>
            </a:pPr>
            <a:r>
              <a:rPr lang="fr-FR">
                <a:solidFill>
                  <a:srgbClr val="002060"/>
                </a:solidFill>
              </a:rPr>
              <a:t>Début de 5ème</a:t>
            </a:r>
            <a:endParaRPr/>
          </a:p>
        </p:txBody>
      </p:sp>
      <p:cxnSp>
        <p:nvCxnSpPr>
          <p:cNvPr id="51" name="Connecteur droit avec flèche 50"/>
          <p:cNvCxnSpPr>
            <a:cxnSpLocks/>
          </p:cNvCxnSpPr>
          <p:nvPr/>
        </p:nvCxnSpPr>
        <p:spPr bwMode="auto">
          <a:xfrm flipV="1">
            <a:off x="4843463" y="1400168"/>
            <a:ext cx="0" cy="472917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bwMode="auto">
          <a:xfrm>
            <a:off x="4864889" y="5830368"/>
            <a:ext cx="1835939" cy="369332"/>
          </a:xfrm>
          <a:prstGeom prst="rect">
            <a:avLst/>
          </a:prstGeom>
          <a:noFill/>
        </p:spPr>
        <p:txBody>
          <a:bodyPr wrap="square" rtlCol="0">
            <a:spAutoFit/>
          </a:bodyPr>
          <a:lstStyle/>
          <a:p>
            <a:pPr algn="ctr">
              <a:defRPr/>
            </a:pPr>
            <a:r>
              <a:rPr lang="fr-FR">
                <a:solidFill>
                  <a:srgbClr val="002060"/>
                </a:solidFill>
              </a:rPr>
              <a:t>Début  de 4ème</a:t>
            </a:r>
            <a:endParaRPr/>
          </a:p>
        </p:txBody>
      </p:sp>
      <p:pic>
        <p:nvPicPr>
          <p:cNvPr id="55" name="Image 54"/>
          <p:cNvPicPr>
            <a:picLocks noChangeAspect="1"/>
          </p:cNvPicPr>
          <p:nvPr/>
        </p:nvPicPr>
        <p:blipFill>
          <a:blip r:embed="rId2"/>
          <a:stretch/>
        </p:blipFill>
        <p:spPr bwMode="auto">
          <a:xfrm>
            <a:off x="1438275" y="4500563"/>
            <a:ext cx="304800" cy="1200150"/>
          </a:xfrm>
          <a:prstGeom prst="rect">
            <a:avLst/>
          </a:prstGeom>
        </p:spPr>
      </p:pic>
      <p:sp>
        <p:nvSpPr>
          <p:cNvPr id="56" name="ZoneTexte 55"/>
          <p:cNvSpPr txBox="1"/>
          <p:nvPr/>
        </p:nvSpPr>
        <p:spPr bwMode="auto">
          <a:xfrm>
            <a:off x="579432" y="4113734"/>
            <a:ext cx="1173959" cy="369332"/>
          </a:xfrm>
          <a:prstGeom prst="rect">
            <a:avLst/>
          </a:prstGeom>
          <a:noFill/>
        </p:spPr>
        <p:txBody>
          <a:bodyPr wrap="square" rtlCol="0">
            <a:spAutoFit/>
          </a:bodyPr>
          <a:lstStyle/>
          <a:p>
            <a:pPr algn="r">
              <a:defRPr/>
            </a:pPr>
            <a:r>
              <a:rPr lang="fr-FR">
                <a:solidFill>
                  <a:srgbClr val="002060"/>
                </a:solidFill>
              </a:rPr>
              <a:t>Prérequis</a:t>
            </a:r>
            <a:endParaRPr/>
          </a:p>
        </p:txBody>
      </p:sp>
      <p:pic>
        <p:nvPicPr>
          <p:cNvPr id="59" name="Image 58"/>
          <p:cNvPicPr>
            <a:picLocks noChangeAspect="1"/>
          </p:cNvPicPr>
          <p:nvPr/>
        </p:nvPicPr>
        <p:blipFill>
          <a:blip r:embed="rId2"/>
          <a:stretch/>
        </p:blipFill>
        <p:spPr bwMode="auto">
          <a:xfrm>
            <a:off x="4691063" y="2730889"/>
            <a:ext cx="280987" cy="2969824"/>
          </a:xfrm>
          <a:prstGeom prst="rect">
            <a:avLst/>
          </a:prstGeom>
        </p:spPr>
      </p:pic>
      <p:sp>
        <p:nvSpPr>
          <p:cNvPr id="61" name="ZoneTexte 60"/>
          <p:cNvSpPr txBox="1"/>
          <p:nvPr/>
        </p:nvSpPr>
        <p:spPr bwMode="auto">
          <a:xfrm>
            <a:off x="7647095" y="6076609"/>
            <a:ext cx="1925520" cy="369332"/>
          </a:xfrm>
          <a:prstGeom prst="rect">
            <a:avLst/>
          </a:prstGeom>
          <a:noFill/>
        </p:spPr>
        <p:txBody>
          <a:bodyPr wrap="square" rtlCol="0">
            <a:spAutoFit/>
          </a:bodyPr>
          <a:lstStyle/>
          <a:p>
            <a:pPr algn="ctr">
              <a:defRPr/>
            </a:pPr>
            <a:r>
              <a:rPr lang="fr-FR">
                <a:solidFill>
                  <a:srgbClr val="002060"/>
                </a:solidFill>
              </a:rPr>
              <a:t>Début de 3ème</a:t>
            </a:r>
            <a:endParaRPr/>
          </a:p>
        </p:txBody>
      </p:sp>
      <p:cxnSp>
        <p:nvCxnSpPr>
          <p:cNvPr id="64" name="Connecteur droit 63"/>
          <p:cNvCxnSpPr>
            <a:cxnSpLocks/>
          </p:cNvCxnSpPr>
          <p:nvPr/>
        </p:nvCxnSpPr>
        <p:spPr bwMode="auto">
          <a:xfrm flipV="1">
            <a:off x="8215312" y="2069521"/>
            <a:ext cx="2082814" cy="35935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bwMode="auto">
          <a:xfrm>
            <a:off x="5720551" y="877251"/>
            <a:ext cx="1952636" cy="923330"/>
          </a:xfrm>
          <a:prstGeom prst="rect">
            <a:avLst/>
          </a:prstGeom>
          <a:noFill/>
          <a:ln w="38100">
            <a:solidFill>
              <a:srgbClr val="00B050"/>
            </a:solidFill>
          </a:ln>
        </p:spPr>
        <p:txBody>
          <a:bodyPr wrap="square" rtlCol="0">
            <a:spAutoFit/>
          </a:bodyPr>
          <a:lstStyle/>
          <a:p>
            <a:pPr algn="ctr">
              <a:defRPr/>
            </a:pPr>
            <a:r>
              <a:rPr lang="fr-FR">
                <a:solidFill>
                  <a:schemeClr val="accent6">
                    <a:lumMod val="50000"/>
                  </a:schemeClr>
                </a:solidFill>
              </a:rPr>
              <a:t>Positionnement attendu en fin d’année</a:t>
            </a:r>
            <a:endParaRPr/>
          </a:p>
        </p:txBody>
      </p:sp>
      <p:cxnSp>
        <p:nvCxnSpPr>
          <p:cNvPr id="74" name="Connecteur droit avec flèche 73"/>
          <p:cNvCxnSpPr>
            <a:cxnSpLocks/>
          </p:cNvCxnSpPr>
          <p:nvPr/>
        </p:nvCxnSpPr>
        <p:spPr bwMode="auto">
          <a:xfrm>
            <a:off x="7410904" y="1799273"/>
            <a:ext cx="663913" cy="6005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9" name="ZoneTexte 88"/>
          <p:cNvSpPr txBox="1"/>
          <p:nvPr/>
        </p:nvSpPr>
        <p:spPr bwMode="auto">
          <a:xfrm>
            <a:off x="10210386" y="6157800"/>
            <a:ext cx="1925520" cy="369332"/>
          </a:xfrm>
          <a:prstGeom prst="rect">
            <a:avLst/>
          </a:prstGeom>
          <a:noFill/>
        </p:spPr>
        <p:txBody>
          <a:bodyPr wrap="square" rtlCol="0">
            <a:spAutoFit/>
          </a:bodyPr>
          <a:lstStyle/>
          <a:p>
            <a:pPr algn="ctr">
              <a:defRPr/>
            </a:pPr>
            <a:r>
              <a:rPr lang="fr-FR">
                <a:solidFill>
                  <a:srgbClr val="002060"/>
                </a:solidFill>
              </a:rPr>
              <a:t>Fin de cycle 4</a:t>
            </a:r>
            <a:endParaRPr/>
          </a:p>
        </p:txBody>
      </p:sp>
      <p:sp>
        <p:nvSpPr>
          <p:cNvPr id="91" name="Forme libre 40"/>
          <p:cNvSpPr/>
          <p:nvPr/>
        </p:nvSpPr>
        <p:spPr bwMode="auto">
          <a:xfrm rot="159641">
            <a:off x="8350360" y="1460682"/>
            <a:ext cx="2779844" cy="1421587"/>
          </a:xfrm>
          <a:custGeom>
            <a:avLst/>
            <a:gdLst>
              <a:gd name="connsiteX0" fmla="*/ 38100 w 3181350"/>
              <a:gd name="connsiteY0" fmla="*/ 1162050 h 1162050"/>
              <a:gd name="connsiteX1" fmla="*/ 3181350 w 3181350"/>
              <a:gd name="connsiteY1" fmla="*/ 962025 h 1162050"/>
              <a:gd name="connsiteX2" fmla="*/ 3181350 w 3181350"/>
              <a:gd name="connsiteY2" fmla="*/ 0 h 1162050"/>
              <a:gd name="connsiteX3" fmla="*/ 0 w 3181350"/>
              <a:gd name="connsiteY3" fmla="*/ 428625 h 1162050"/>
              <a:gd name="connsiteX4" fmla="*/ 38100 w 3181350"/>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1162050" extrusionOk="0">
                <a:moveTo>
                  <a:pt x="38100" y="1162050"/>
                </a:moveTo>
                <a:lnTo>
                  <a:pt x="3181350" y="962025"/>
                </a:lnTo>
                <a:lnTo>
                  <a:pt x="3181350" y="0"/>
                </a:lnTo>
                <a:lnTo>
                  <a:pt x="0" y="428625"/>
                </a:lnTo>
                <a:lnTo>
                  <a:pt x="38100" y="116205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2" name="Forme libre 40"/>
          <p:cNvSpPr/>
          <p:nvPr/>
        </p:nvSpPr>
        <p:spPr bwMode="auto">
          <a:xfrm rot="159641">
            <a:off x="8312597" y="2354478"/>
            <a:ext cx="2817518" cy="1483974"/>
          </a:xfrm>
          <a:custGeom>
            <a:avLst/>
            <a:gdLst>
              <a:gd name="connsiteX0" fmla="*/ 38100 w 3181350"/>
              <a:gd name="connsiteY0" fmla="*/ 1162050 h 1162050"/>
              <a:gd name="connsiteX1" fmla="*/ 3181350 w 3181350"/>
              <a:gd name="connsiteY1" fmla="*/ 962025 h 1162050"/>
              <a:gd name="connsiteX2" fmla="*/ 3181350 w 3181350"/>
              <a:gd name="connsiteY2" fmla="*/ 0 h 1162050"/>
              <a:gd name="connsiteX3" fmla="*/ 0 w 3181350"/>
              <a:gd name="connsiteY3" fmla="*/ 428625 h 1162050"/>
              <a:gd name="connsiteX4" fmla="*/ 38100 w 3181350"/>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1162050" extrusionOk="0">
                <a:moveTo>
                  <a:pt x="38100" y="1162050"/>
                </a:moveTo>
                <a:lnTo>
                  <a:pt x="3181350" y="962025"/>
                </a:lnTo>
                <a:lnTo>
                  <a:pt x="3181350" y="0"/>
                </a:lnTo>
                <a:lnTo>
                  <a:pt x="0" y="428625"/>
                </a:lnTo>
                <a:lnTo>
                  <a:pt x="38100" y="116205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3" name="Forme libre 40"/>
          <p:cNvSpPr/>
          <p:nvPr/>
        </p:nvSpPr>
        <p:spPr bwMode="auto">
          <a:xfrm rot="159641">
            <a:off x="8318905" y="3238003"/>
            <a:ext cx="2817518" cy="1647588"/>
          </a:xfrm>
          <a:custGeom>
            <a:avLst/>
            <a:gdLst>
              <a:gd name="connsiteX0" fmla="*/ 38100 w 3181350"/>
              <a:gd name="connsiteY0" fmla="*/ 1162050 h 1162050"/>
              <a:gd name="connsiteX1" fmla="*/ 3181350 w 3181350"/>
              <a:gd name="connsiteY1" fmla="*/ 962025 h 1162050"/>
              <a:gd name="connsiteX2" fmla="*/ 3181350 w 3181350"/>
              <a:gd name="connsiteY2" fmla="*/ 0 h 1162050"/>
              <a:gd name="connsiteX3" fmla="*/ 0 w 3181350"/>
              <a:gd name="connsiteY3" fmla="*/ 428625 h 1162050"/>
              <a:gd name="connsiteX4" fmla="*/ 38100 w 3181350"/>
              <a:gd name="connsiteY4" fmla="*/ 11620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1162050" extrusionOk="0">
                <a:moveTo>
                  <a:pt x="38100" y="1162050"/>
                </a:moveTo>
                <a:lnTo>
                  <a:pt x="3181350" y="962025"/>
                </a:lnTo>
                <a:lnTo>
                  <a:pt x="3181350" y="0"/>
                </a:lnTo>
                <a:lnTo>
                  <a:pt x="0" y="428625"/>
                </a:lnTo>
                <a:lnTo>
                  <a:pt x="38100" y="116205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4" name="Forme libre 39"/>
          <p:cNvSpPr/>
          <p:nvPr/>
        </p:nvSpPr>
        <p:spPr bwMode="auto">
          <a:xfrm>
            <a:off x="8352602" y="4457405"/>
            <a:ext cx="2878974" cy="1232486"/>
          </a:xfrm>
          <a:custGeom>
            <a:avLst/>
            <a:gdLst>
              <a:gd name="connsiteX0" fmla="*/ 0 w 3267075"/>
              <a:gd name="connsiteY0" fmla="*/ 952500 h 962025"/>
              <a:gd name="connsiteX1" fmla="*/ 3267075 w 3267075"/>
              <a:gd name="connsiteY1" fmla="*/ 962025 h 962025"/>
              <a:gd name="connsiteX2" fmla="*/ 3152775 w 3267075"/>
              <a:gd name="connsiteY2" fmla="*/ 0 h 962025"/>
              <a:gd name="connsiteX3" fmla="*/ 9525 w 3267075"/>
              <a:gd name="connsiteY3" fmla="*/ 219075 h 962025"/>
              <a:gd name="connsiteX4" fmla="*/ 0 w 3267075"/>
              <a:gd name="connsiteY4" fmla="*/ 952500 h 9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075" h="962025" extrusionOk="0">
                <a:moveTo>
                  <a:pt x="0" y="952500"/>
                </a:moveTo>
                <a:lnTo>
                  <a:pt x="3267075" y="962025"/>
                </a:lnTo>
                <a:lnTo>
                  <a:pt x="3152775" y="0"/>
                </a:lnTo>
                <a:lnTo>
                  <a:pt x="9525" y="219075"/>
                </a:lnTo>
                <a:lnTo>
                  <a:pt x="0" y="9525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2" name="Connecteur droit avec flèche 51"/>
          <p:cNvCxnSpPr>
            <a:cxnSpLocks/>
          </p:cNvCxnSpPr>
          <p:nvPr/>
        </p:nvCxnSpPr>
        <p:spPr bwMode="auto">
          <a:xfrm flipV="1">
            <a:off x="8215312" y="1400168"/>
            <a:ext cx="0" cy="472917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60" name="Image 59"/>
          <p:cNvPicPr>
            <a:picLocks noChangeAspect="1"/>
          </p:cNvPicPr>
          <p:nvPr/>
        </p:nvPicPr>
        <p:blipFill>
          <a:blip r:embed="rId2"/>
          <a:stretch/>
        </p:blipFill>
        <p:spPr bwMode="auto">
          <a:xfrm>
            <a:off x="8074817" y="1900238"/>
            <a:ext cx="301597" cy="3800475"/>
          </a:xfrm>
          <a:prstGeom prst="rect">
            <a:avLst/>
          </a:prstGeom>
        </p:spPr>
      </p:pic>
      <p:grpSp>
        <p:nvGrpSpPr>
          <p:cNvPr id="68" name="Groupe 67"/>
          <p:cNvGrpSpPr/>
          <p:nvPr/>
        </p:nvGrpSpPr>
        <p:grpSpPr bwMode="auto">
          <a:xfrm>
            <a:off x="8076164" y="2276981"/>
            <a:ext cx="302565" cy="3068926"/>
            <a:chOff x="8076164" y="2276981"/>
            <a:chExt cx="302565" cy="3068926"/>
          </a:xfrm>
        </p:grpSpPr>
        <p:sp>
          <p:nvSpPr>
            <p:cNvPr id="69" name="ZoneTexte 68"/>
            <p:cNvSpPr txBox="1"/>
            <p:nvPr/>
          </p:nvSpPr>
          <p:spPr bwMode="auto">
            <a:xfrm>
              <a:off x="8076164" y="4976575"/>
              <a:ext cx="300250" cy="369332"/>
            </a:xfrm>
            <a:prstGeom prst="rect">
              <a:avLst/>
            </a:prstGeom>
            <a:noFill/>
          </p:spPr>
          <p:txBody>
            <a:bodyPr wrap="square" rtlCol="0">
              <a:spAutoFit/>
            </a:bodyPr>
            <a:lstStyle/>
            <a:p>
              <a:pPr>
                <a:defRPr/>
              </a:pPr>
              <a:r>
                <a:rPr lang="fr-FR" b="1">
                  <a:solidFill>
                    <a:schemeClr val="bg1"/>
                  </a:solidFill>
                </a:rPr>
                <a:t>0</a:t>
              </a:r>
              <a:endParaRPr/>
            </a:p>
          </p:txBody>
        </p:sp>
        <p:sp>
          <p:nvSpPr>
            <p:cNvPr id="70" name="ZoneTexte 69"/>
            <p:cNvSpPr txBox="1"/>
            <p:nvPr/>
          </p:nvSpPr>
          <p:spPr bwMode="auto">
            <a:xfrm>
              <a:off x="8078479" y="4088072"/>
              <a:ext cx="300250" cy="369332"/>
            </a:xfrm>
            <a:prstGeom prst="rect">
              <a:avLst/>
            </a:prstGeom>
            <a:noFill/>
          </p:spPr>
          <p:txBody>
            <a:bodyPr wrap="square" rtlCol="0">
              <a:spAutoFit/>
            </a:bodyPr>
            <a:lstStyle/>
            <a:p>
              <a:pPr>
                <a:defRPr/>
              </a:pPr>
              <a:r>
                <a:rPr lang="fr-FR" b="1"/>
                <a:t>1</a:t>
              </a:r>
              <a:endParaRPr/>
            </a:p>
          </p:txBody>
        </p:sp>
        <p:sp>
          <p:nvSpPr>
            <p:cNvPr id="71" name="ZoneTexte 70"/>
            <p:cNvSpPr txBox="1"/>
            <p:nvPr/>
          </p:nvSpPr>
          <p:spPr bwMode="auto">
            <a:xfrm>
              <a:off x="8078196" y="3176563"/>
              <a:ext cx="300250" cy="369332"/>
            </a:xfrm>
            <a:prstGeom prst="rect">
              <a:avLst/>
            </a:prstGeom>
            <a:noFill/>
          </p:spPr>
          <p:txBody>
            <a:bodyPr wrap="square" rtlCol="0">
              <a:spAutoFit/>
            </a:bodyPr>
            <a:lstStyle/>
            <a:p>
              <a:pPr>
                <a:defRPr/>
              </a:pPr>
              <a:r>
                <a:rPr lang="fr-FR" b="1"/>
                <a:t>2</a:t>
              </a:r>
              <a:endParaRPr/>
            </a:p>
          </p:txBody>
        </p:sp>
        <p:sp>
          <p:nvSpPr>
            <p:cNvPr id="72" name="ZoneTexte 71"/>
            <p:cNvSpPr txBox="1"/>
            <p:nvPr/>
          </p:nvSpPr>
          <p:spPr bwMode="auto">
            <a:xfrm>
              <a:off x="8078196" y="2276981"/>
              <a:ext cx="300250" cy="369332"/>
            </a:xfrm>
            <a:prstGeom prst="rect">
              <a:avLst/>
            </a:prstGeom>
            <a:noFill/>
          </p:spPr>
          <p:txBody>
            <a:bodyPr wrap="square" rtlCol="0">
              <a:spAutoFit/>
            </a:bodyPr>
            <a:lstStyle/>
            <a:p>
              <a:pPr>
                <a:defRPr/>
              </a:pPr>
              <a:r>
                <a:rPr lang="fr-FR" b="1">
                  <a:solidFill>
                    <a:schemeClr val="bg1"/>
                  </a:solidFill>
                </a:rPr>
                <a:t>3</a:t>
              </a:r>
              <a:endParaRPr/>
            </a:p>
          </p:txBody>
        </p:sp>
      </p:grpSp>
      <p:sp>
        <p:nvSpPr>
          <p:cNvPr id="49" name="ZoneTexte 48"/>
          <p:cNvSpPr txBox="1"/>
          <p:nvPr/>
        </p:nvSpPr>
        <p:spPr bwMode="auto">
          <a:xfrm>
            <a:off x="11231576" y="5747147"/>
            <a:ext cx="871538" cy="369332"/>
          </a:xfrm>
          <a:prstGeom prst="rect">
            <a:avLst/>
          </a:prstGeom>
          <a:noFill/>
        </p:spPr>
        <p:txBody>
          <a:bodyPr wrap="square" rtlCol="0">
            <a:spAutoFit/>
          </a:bodyPr>
          <a:lstStyle/>
          <a:p>
            <a:pPr>
              <a:defRPr/>
            </a:pPr>
            <a:r>
              <a:rPr lang="fr-FR">
                <a:solidFill>
                  <a:srgbClr val="002060"/>
                </a:solidFill>
              </a:rPr>
              <a:t>Temps</a:t>
            </a:r>
            <a:endParaRPr/>
          </a:p>
        </p:txBody>
      </p:sp>
      <p:cxnSp>
        <p:nvCxnSpPr>
          <p:cNvPr id="82" name="Connecteur droit avec flèche 81"/>
          <p:cNvCxnSpPr>
            <a:cxnSpLocks/>
          </p:cNvCxnSpPr>
          <p:nvPr/>
        </p:nvCxnSpPr>
        <p:spPr bwMode="auto">
          <a:xfrm flipV="1">
            <a:off x="11245863" y="1432837"/>
            <a:ext cx="0" cy="472917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e 83"/>
          <p:cNvGrpSpPr/>
          <p:nvPr/>
        </p:nvGrpSpPr>
        <p:grpSpPr bwMode="auto">
          <a:xfrm>
            <a:off x="11106714" y="1817481"/>
            <a:ext cx="302565" cy="3561095"/>
            <a:chOff x="8076164" y="1784812"/>
            <a:chExt cx="302565" cy="3561095"/>
          </a:xfrm>
        </p:grpSpPr>
        <p:sp>
          <p:nvSpPr>
            <p:cNvPr id="85" name="ZoneTexte 84"/>
            <p:cNvSpPr txBox="1"/>
            <p:nvPr/>
          </p:nvSpPr>
          <p:spPr bwMode="auto">
            <a:xfrm>
              <a:off x="8076164" y="4976575"/>
              <a:ext cx="300250" cy="369332"/>
            </a:xfrm>
            <a:prstGeom prst="rect">
              <a:avLst/>
            </a:prstGeom>
            <a:noFill/>
          </p:spPr>
          <p:txBody>
            <a:bodyPr wrap="square" rtlCol="0">
              <a:spAutoFit/>
            </a:bodyPr>
            <a:lstStyle/>
            <a:p>
              <a:pPr>
                <a:defRPr/>
              </a:pPr>
              <a:r>
                <a:rPr lang="fr-FR" b="1">
                  <a:solidFill>
                    <a:schemeClr val="bg1"/>
                  </a:solidFill>
                </a:rPr>
                <a:t>0</a:t>
              </a:r>
              <a:endParaRPr/>
            </a:p>
          </p:txBody>
        </p:sp>
        <p:sp>
          <p:nvSpPr>
            <p:cNvPr id="86" name="ZoneTexte 85"/>
            <p:cNvSpPr txBox="1"/>
            <p:nvPr/>
          </p:nvSpPr>
          <p:spPr bwMode="auto">
            <a:xfrm>
              <a:off x="8078479" y="4088072"/>
              <a:ext cx="300250" cy="369332"/>
            </a:xfrm>
            <a:prstGeom prst="rect">
              <a:avLst/>
            </a:prstGeom>
            <a:noFill/>
          </p:spPr>
          <p:txBody>
            <a:bodyPr wrap="square" rtlCol="0">
              <a:spAutoFit/>
            </a:bodyPr>
            <a:lstStyle/>
            <a:p>
              <a:pPr>
                <a:defRPr/>
              </a:pPr>
              <a:r>
                <a:rPr lang="fr-FR" b="1"/>
                <a:t>1</a:t>
              </a:r>
              <a:endParaRPr/>
            </a:p>
          </p:txBody>
        </p:sp>
        <p:sp>
          <p:nvSpPr>
            <p:cNvPr id="87" name="ZoneTexte 86"/>
            <p:cNvSpPr txBox="1"/>
            <p:nvPr/>
          </p:nvSpPr>
          <p:spPr bwMode="auto">
            <a:xfrm>
              <a:off x="8078196" y="3176563"/>
              <a:ext cx="300250" cy="369332"/>
            </a:xfrm>
            <a:prstGeom prst="rect">
              <a:avLst/>
            </a:prstGeom>
            <a:noFill/>
          </p:spPr>
          <p:txBody>
            <a:bodyPr wrap="square" rtlCol="0">
              <a:spAutoFit/>
            </a:bodyPr>
            <a:lstStyle/>
            <a:p>
              <a:pPr>
                <a:defRPr/>
              </a:pPr>
              <a:r>
                <a:rPr lang="fr-FR" b="1"/>
                <a:t>2</a:t>
              </a:r>
              <a:endParaRPr/>
            </a:p>
          </p:txBody>
        </p:sp>
        <p:sp>
          <p:nvSpPr>
            <p:cNvPr id="88" name="ZoneTexte 87"/>
            <p:cNvSpPr txBox="1"/>
            <p:nvPr/>
          </p:nvSpPr>
          <p:spPr bwMode="auto">
            <a:xfrm>
              <a:off x="8076164" y="1784812"/>
              <a:ext cx="300250" cy="369332"/>
            </a:xfrm>
            <a:prstGeom prst="rect">
              <a:avLst/>
            </a:prstGeom>
            <a:noFill/>
          </p:spPr>
          <p:txBody>
            <a:bodyPr wrap="square" rtlCol="0">
              <a:spAutoFit/>
            </a:bodyPr>
            <a:lstStyle/>
            <a:p>
              <a:pPr>
                <a:defRPr/>
              </a:pPr>
              <a:r>
                <a:rPr lang="fr-FR" b="1">
                  <a:solidFill>
                    <a:schemeClr val="bg1"/>
                  </a:solidFill>
                </a:rPr>
                <a:t>3</a:t>
              </a:r>
              <a:endParaRPr/>
            </a:p>
          </p:txBody>
        </p:sp>
      </p:grpSp>
      <p:grpSp>
        <p:nvGrpSpPr>
          <p:cNvPr id="4" name="Group 4"/>
          <p:cNvGrpSpPr>
            <a:grpSpLocks noChangeAspect="1"/>
          </p:cNvGrpSpPr>
          <p:nvPr/>
        </p:nvGrpSpPr>
        <p:grpSpPr bwMode="auto">
          <a:xfrm>
            <a:off x="11101419" y="1479550"/>
            <a:ext cx="352426" cy="4289425"/>
            <a:chOff x="6993" y="932"/>
            <a:chExt cx="222" cy="2702"/>
          </a:xfrm>
        </p:grpSpPr>
        <p:sp>
          <p:nvSpPr>
            <p:cNvPr id="7" name="AutoShape 3"/>
            <p:cNvSpPr>
              <a:spLocks noChangeAspect="1" noChangeArrowheads="1" noTextEdit="1"/>
            </p:cNvSpPr>
            <p:nvPr/>
          </p:nvSpPr>
          <p:spPr bwMode="auto">
            <a:xfrm>
              <a:off x="6996" y="932"/>
              <a:ext cx="212" cy="2679"/>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0" name="Rectangle 5"/>
            <p:cNvSpPr>
              <a:spLocks noChangeArrowheads="1"/>
            </p:cNvSpPr>
            <p:nvPr/>
          </p:nvSpPr>
          <p:spPr bwMode="auto">
            <a:xfrm>
              <a:off x="6996" y="932"/>
              <a:ext cx="212" cy="594"/>
            </a:xfrm>
            <a:prstGeom prst="rect">
              <a:avLst/>
            </a:prstGeom>
            <a:solidFill>
              <a:srgbClr val="375623"/>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1" name="Rectangle 6"/>
            <p:cNvSpPr>
              <a:spLocks noChangeArrowheads="1"/>
            </p:cNvSpPr>
            <p:nvPr/>
          </p:nvSpPr>
          <p:spPr bwMode="auto">
            <a:xfrm>
              <a:off x="6996" y="1514"/>
              <a:ext cx="212" cy="562"/>
            </a:xfrm>
            <a:prstGeom prst="rect">
              <a:avLst/>
            </a:prstGeom>
            <a:solidFill>
              <a:srgbClr val="C6E0B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2" name="Rectangle 7"/>
            <p:cNvSpPr>
              <a:spLocks noChangeArrowheads="1"/>
            </p:cNvSpPr>
            <p:nvPr/>
          </p:nvSpPr>
          <p:spPr bwMode="auto">
            <a:xfrm>
              <a:off x="6996" y="2076"/>
              <a:ext cx="212" cy="73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3" name="Rectangle 8"/>
            <p:cNvSpPr>
              <a:spLocks noChangeArrowheads="1"/>
            </p:cNvSpPr>
            <p:nvPr/>
          </p:nvSpPr>
          <p:spPr bwMode="auto">
            <a:xfrm>
              <a:off x="6996" y="2813"/>
              <a:ext cx="212" cy="799"/>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4" name="Rectangle 9"/>
            <p:cNvSpPr>
              <a:spLocks noChangeArrowheads="1"/>
            </p:cNvSpPr>
            <p:nvPr/>
          </p:nvSpPr>
          <p:spPr bwMode="auto">
            <a:xfrm>
              <a:off x="6996" y="932"/>
              <a:ext cx="7" cy="1"/>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5" name="Line 10"/>
            <p:cNvSpPr>
              <a:spLocks noChangeShapeType="1"/>
            </p:cNvSpPr>
            <p:nvPr/>
          </p:nvSpPr>
          <p:spPr bwMode="auto">
            <a:xfrm>
              <a:off x="7003" y="932"/>
              <a:ext cx="205"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6" name="Rectangle 11"/>
            <p:cNvSpPr>
              <a:spLocks noChangeArrowheads="1"/>
            </p:cNvSpPr>
            <p:nvPr/>
          </p:nvSpPr>
          <p:spPr bwMode="auto">
            <a:xfrm>
              <a:off x="7003" y="932"/>
              <a:ext cx="205" cy="2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8" name="Rectangle 12"/>
            <p:cNvSpPr>
              <a:spLocks noChangeArrowheads="1"/>
            </p:cNvSpPr>
            <p:nvPr/>
          </p:nvSpPr>
          <p:spPr bwMode="auto">
            <a:xfrm>
              <a:off x="7201" y="932"/>
              <a:ext cx="7" cy="1"/>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Line 13"/>
            <p:cNvSpPr>
              <a:spLocks noChangeShapeType="1"/>
            </p:cNvSpPr>
            <p:nvPr/>
          </p:nvSpPr>
          <p:spPr bwMode="auto">
            <a:xfrm>
              <a:off x="7010" y="1525"/>
              <a:ext cx="205"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97" name="Rectangle 16"/>
            <p:cNvSpPr>
              <a:spLocks noChangeArrowheads="1"/>
            </p:cNvSpPr>
            <p:nvPr/>
          </p:nvSpPr>
          <p:spPr bwMode="auto">
            <a:xfrm>
              <a:off x="7004" y="2073"/>
              <a:ext cx="205" cy="22"/>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99" name="Rectangle 18"/>
            <p:cNvSpPr>
              <a:spLocks noChangeArrowheads="1"/>
            </p:cNvSpPr>
            <p:nvPr/>
          </p:nvSpPr>
          <p:spPr bwMode="auto">
            <a:xfrm>
              <a:off x="6993" y="2808"/>
              <a:ext cx="205" cy="2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00" name="Line 19"/>
            <p:cNvSpPr>
              <a:spLocks noChangeShapeType="1"/>
            </p:cNvSpPr>
            <p:nvPr/>
          </p:nvSpPr>
          <p:spPr bwMode="auto">
            <a:xfrm>
              <a:off x="6996" y="932"/>
              <a:ext cx="0" cy="267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01" name="Rectangle 20"/>
            <p:cNvSpPr>
              <a:spLocks noChangeArrowheads="1"/>
            </p:cNvSpPr>
            <p:nvPr/>
          </p:nvSpPr>
          <p:spPr bwMode="auto">
            <a:xfrm>
              <a:off x="6996" y="932"/>
              <a:ext cx="7" cy="2679"/>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02" name="Line 21"/>
            <p:cNvSpPr>
              <a:spLocks noChangeShapeType="1"/>
            </p:cNvSpPr>
            <p:nvPr/>
          </p:nvSpPr>
          <p:spPr bwMode="auto">
            <a:xfrm>
              <a:off x="7003" y="3591"/>
              <a:ext cx="205"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03" name="Rectangle 22"/>
            <p:cNvSpPr>
              <a:spLocks noChangeArrowheads="1"/>
            </p:cNvSpPr>
            <p:nvPr/>
          </p:nvSpPr>
          <p:spPr bwMode="auto">
            <a:xfrm>
              <a:off x="7003" y="3591"/>
              <a:ext cx="205" cy="21"/>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04" name="Line 23"/>
            <p:cNvSpPr>
              <a:spLocks noChangeShapeType="1"/>
            </p:cNvSpPr>
            <p:nvPr/>
          </p:nvSpPr>
          <p:spPr bwMode="auto">
            <a:xfrm>
              <a:off x="7201" y="953"/>
              <a:ext cx="0" cy="265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05" name="Rectangle 24"/>
            <p:cNvSpPr>
              <a:spLocks noChangeArrowheads="1"/>
            </p:cNvSpPr>
            <p:nvPr/>
          </p:nvSpPr>
          <p:spPr bwMode="auto">
            <a:xfrm>
              <a:off x="7201" y="953"/>
              <a:ext cx="7" cy="2659"/>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06" name="Line 25"/>
            <p:cNvSpPr>
              <a:spLocks noChangeShapeType="1"/>
            </p:cNvSpPr>
            <p:nvPr/>
          </p:nvSpPr>
          <p:spPr bwMode="auto">
            <a:xfrm>
              <a:off x="6996" y="3612"/>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07" name="Rectangle 26"/>
            <p:cNvSpPr>
              <a:spLocks noChangeArrowheads="1"/>
            </p:cNvSpPr>
            <p:nvPr/>
          </p:nvSpPr>
          <p:spPr bwMode="auto">
            <a:xfrm>
              <a:off x="6996" y="3612"/>
              <a:ext cx="7" cy="22"/>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08" name="Line 27"/>
            <p:cNvSpPr>
              <a:spLocks noChangeShapeType="1"/>
            </p:cNvSpPr>
            <p:nvPr/>
          </p:nvSpPr>
          <p:spPr bwMode="auto">
            <a:xfrm>
              <a:off x="7201" y="3612"/>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09" name="Rectangle 28"/>
            <p:cNvSpPr>
              <a:spLocks noChangeArrowheads="1"/>
            </p:cNvSpPr>
            <p:nvPr/>
          </p:nvSpPr>
          <p:spPr bwMode="auto">
            <a:xfrm>
              <a:off x="7201" y="3612"/>
              <a:ext cx="7" cy="22"/>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10" name="Line 29"/>
            <p:cNvSpPr>
              <a:spLocks noChangeShapeType="1"/>
            </p:cNvSpPr>
            <p:nvPr/>
          </p:nvSpPr>
          <p:spPr bwMode="auto">
            <a:xfrm>
              <a:off x="7208" y="932"/>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11" name="Rectangle 30"/>
            <p:cNvSpPr>
              <a:spLocks noChangeArrowheads="1"/>
            </p:cNvSpPr>
            <p:nvPr/>
          </p:nvSpPr>
          <p:spPr bwMode="auto">
            <a:xfrm>
              <a:off x="7208" y="932"/>
              <a:ext cx="7" cy="21"/>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12" name="Line 31"/>
            <p:cNvSpPr>
              <a:spLocks noChangeShapeType="1"/>
            </p:cNvSpPr>
            <p:nvPr/>
          </p:nvSpPr>
          <p:spPr bwMode="auto">
            <a:xfrm>
              <a:off x="7208" y="1597"/>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13" name="Rectangle 32"/>
            <p:cNvSpPr>
              <a:spLocks noChangeArrowheads="1"/>
            </p:cNvSpPr>
            <p:nvPr/>
          </p:nvSpPr>
          <p:spPr bwMode="auto">
            <a:xfrm>
              <a:off x="7208" y="1597"/>
              <a:ext cx="7" cy="21"/>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14" name="Line 33"/>
            <p:cNvSpPr>
              <a:spLocks noChangeShapeType="1"/>
            </p:cNvSpPr>
            <p:nvPr/>
          </p:nvSpPr>
          <p:spPr bwMode="auto">
            <a:xfrm>
              <a:off x="7208" y="2261"/>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15" name="Rectangle 34"/>
            <p:cNvSpPr>
              <a:spLocks noChangeArrowheads="1"/>
            </p:cNvSpPr>
            <p:nvPr/>
          </p:nvSpPr>
          <p:spPr bwMode="auto">
            <a:xfrm>
              <a:off x="7208" y="2261"/>
              <a:ext cx="7" cy="22"/>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16" name="Line 35"/>
            <p:cNvSpPr>
              <a:spLocks noChangeShapeType="1"/>
            </p:cNvSpPr>
            <p:nvPr/>
          </p:nvSpPr>
          <p:spPr bwMode="auto">
            <a:xfrm>
              <a:off x="7208" y="2926"/>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17" name="Rectangle 36"/>
            <p:cNvSpPr>
              <a:spLocks noChangeArrowheads="1"/>
            </p:cNvSpPr>
            <p:nvPr/>
          </p:nvSpPr>
          <p:spPr bwMode="auto">
            <a:xfrm>
              <a:off x="7208" y="2926"/>
              <a:ext cx="7" cy="21"/>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18" name="Line 37"/>
            <p:cNvSpPr>
              <a:spLocks noChangeShapeType="1"/>
            </p:cNvSpPr>
            <p:nvPr/>
          </p:nvSpPr>
          <p:spPr bwMode="auto">
            <a:xfrm>
              <a:off x="7208" y="3591"/>
              <a:ext cx="1" cy="1"/>
            </a:xfrm>
            <a:prstGeom prst="line">
              <a:avLst/>
            </a:prstGeom>
            <a:noFill/>
            <a:ln w="0">
              <a:solidFill>
                <a:srgbClr val="D4D4D4"/>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fr-FR"/>
            </a:p>
          </p:txBody>
        </p:sp>
        <p:sp>
          <p:nvSpPr>
            <p:cNvPr id="119" name="Rectangle 38"/>
            <p:cNvSpPr>
              <a:spLocks noChangeArrowheads="1"/>
            </p:cNvSpPr>
            <p:nvPr/>
          </p:nvSpPr>
          <p:spPr bwMode="auto">
            <a:xfrm>
              <a:off x="7208" y="3591"/>
              <a:ext cx="7" cy="21"/>
            </a:xfrm>
            <a:prstGeom prst="rect">
              <a:avLst/>
            </a:prstGeom>
            <a:solidFill>
              <a:srgbClr val="D4D4D4"/>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120" name="Rectangle 16"/>
          <p:cNvSpPr>
            <a:spLocks noChangeArrowheads="1"/>
          </p:cNvSpPr>
          <p:nvPr/>
        </p:nvSpPr>
        <p:spPr bwMode="auto">
          <a:xfrm>
            <a:off x="11104595" y="2399784"/>
            <a:ext cx="325438" cy="34925"/>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21" name="ZoneTexte 120"/>
          <p:cNvSpPr txBox="1"/>
          <p:nvPr/>
        </p:nvSpPr>
        <p:spPr bwMode="auto">
          <a:xfrm>
            <a:off x="11117827" y="1773683"/>
            <a:ext cx="300250" cy="369332"/>
          </a:xfrm>
          <a:prstGeom prst="rect">
            <a:avLst/>
          </a:prstGeom>
          <a:noFill/>
        </p:spPr>
        <p:txBody>
          <a:bodyPr wrap="square" rtlCol="0">
            <a:spAutoFit/>
          </a:bodyPr>
          <a:lstStyle/>
          <a:p>
            <a:pPr>
              <a:defRPr/>
            </a:pPr>
            <a:r>
              <a:rPr lang="fr-FR" b="1">
                <a:solidFill>
                  <a:schemeClr val="bg1"/>
                </a:solidFill>
              </a:rPr>
              <a:t>3</a:t>
            </a:r>
            <a:endParaRPr/>
          </a:p>
        </p:txBody>
      </p:sp>
      <p:sp>
        <p:nvSpPr>
          <p:cNvPr id="122" name="ZoneTexte 121"/>
          <p:cNvSpPr txBox="1"/>
          <p:nvPr/>
        </p:nvSpPr>
        <p:spPr bwMode="auto">
          <a:xfrm>
            <a:off x="11110946" y="2644141"/>
            <a:ext cx="300250" cy="369332"/>
          </a:xfrm>
          <a:prstGeom prst="rect">
            <a:avLst/>
          </a:prstGeom>
          <a:noFill/>
        </p:spPr>
        <p:txBody>
          <a:bodyPr wrap="square" rtlCol="0">
            <a:spAutoFit/>
          </a:bodyPr>
          <a:lstStyle/>
          <a:p>
            <a:pPr>
              <a:defRPr/>
            </a:pPr>
            <a:r>
              <a:rPr lang="fr-FR" b="1"/>
              <a:t>2</a:t>
            </a:r>
            <a:endParaRPr/>
          </a:p>
        </p:txBody>
      </p:sp>
      <p:sp>
        <p:nvSpPr>
          <p:cNvPr id="123" name="ZoneTexte 122"/>
          <p:cNvSpPr txBox="1"/>
          <p:nvPr/>
        </p:nvSpPr>
        <p:spPr bwMode="auto">
          <a:xfrm>
            <a:off x="11110946" y="3686731"/>
            <a:ext cx="300250" cy="369332"/>
          </a:xfrm>
          <a:prstGeom prst="rect">
            <a:avLst/>
          </a:prstGeom>
          <a:noFill/>
        </p:spPr>
        <p:txBody>
          <a:bodyPr wrap="square" rtlCol="0">
            <a:spAutoFit/>
          </a:bodyPr>
          <a:lstStyle/>
          <a:p>
            <a:pPr>
              <a:defRPr/>
            </a:pPr>
            <a:r>
              <a:rPr lang="fr-FR" b="1"/>
              <a:t>1</a:t>
            </a:r>
            <a:endParaRPr/>
          </a:p>
        </p:txBody>
      </p:sp>
      <p:sp>
        <p:nvSpPr>
          <p:cNvPr id="124" name="ZoneTexte 123"/>
          <p:cNvSpPr txBox="1"/>
          <p:nvPr/>
        </p:nvSpPr>
        <p:spPr bwMode="auto">
          <a:xfrm>
            <a:off x="11103364" y="4968115"/>
            <a:ext cx="300250" cy="369332"/>
          </a:xfrm>
          <a:prstGeom prst="rect">
            <a:avLst/>
          </a:prstGeom>
          <a:noFill/>
        </p:spPr>
        <p:txBody>
          <a:bodyPr wrap="square" rtlCol="0">
            <a:spAutoFit/>
          </a:bodyPr>
          <a:lstStyle/>
          <a:p>
            <a:pPr>
              <a:defRPr/>
            </a:pPr>
            <a:r>
              <a:rPr lang="fr-FR" b="1">
                <a:solidFill>
                  <a:schemeClr val="bg1"/>
                </a:solidFill>
              </a:rPr>
              <a:t>0</a:t>
            </a:r>
            <a:endParaRPr/>
          </a:p>
        </p:txBody>
      </p:sp>
      <p:sp>
        <p:nvSpPr>
          <p:cNvPr id="126" name="ZoneTexte 125"/>
          <p:cNvSpPr txBox="1"/>
          <p:nvPr/>
        </p:nvSpPr>
        <p:spPr bwMode="auto">
          <a:xfrm>
            <a:off x="4661418" y="2906200"/>
            <a:ext cx="300250" cy="369332"/>
          </a:xfrm>
          <a:prstGeom prst="rect">
            <a:avLst/>
          </a:prstGeom>
          <a:noFill/>
        </p:spPr>
        <p:txBody>
          <a:bodyPr wrap="square" rtlCol="0">
            <a:spAutoFit/>
          </a:bodyPr>
          <a:lstStyle/>
          <a:p>
            <a:pPr>
              <a:defRPr/>
            </a:pPr>
            <a:r>
              <a:rPr lang="fr-FR" b="1">
                <a:solidFill>
                  <a:schemeClr val="bg1"/>
                </a:solidFill>
              </a:rPr>
              <a:t>3</a:t>
            </a:r>
            <a:endParaRPr/>
          </a:p>
        </p:txBody>
      </p:sp>
      <p:sp>
        <p:nvSpPr>
          <p:cNvPr id="127" name="ZoneTexte 126"/>
          <p:cNvSpPr txBox="1"/>
          <p:nvPr/>
        </p:nvSpPr>
        <p:spPr bwMode="auto">
          <a:xfrm>
            <a:off x="4661418" y="5135564"/>
            <a:ext cx="300250" cy="369332"/>
          </a:xfrm>
          <a:prstGeom prst="rect">
            <a:avLst/>
          </a:prstGeom>
          <a:noFill/>
        </p:spPr>
        <p:txBody>
          <a:bodyPr wrap="square" rtlCol="0">
            <a:spAutoFit/>
          </a:bodyPr>
          <a:lstStyle/>
          <a:p>
            <a:pPr>
              <a:defRPr/>
            </a:pPr>
            <a:r>
              <a:rPr lang="fr-FR" b="1">
                <a:solidFill>
                  <a:schemeClr val="bg1"/>
                </a:solidFill>
              </a:rPr>
              <a:t>0</a:t>
            </a:r>
            <a:endParaRPr/>
          </a:p>
        </p:txBody>
      </p:sp>
      <p:sp>
        <p:nvSpPr>
          <p:cNvPr id="128" name="ZoneTexte 127"/>
          <p:cNvSpPr txBox="1"/>
          <p:nvPr/>
        </p:nvSpPr>
        <p:spPr bwMode="auto">
          <a:xfrm>
            <a:off x="4667153" y="3678239"/>
            <a:ext cx="300250" cy="369332"/>
          </a:xfrm>
          <a:prstGeom prst="rect">
            <a:avLst/>
          </a:prstGeom>
          <a:noFill/>
        </p:spPr>
        <p:txBody>
          <a:bodyPr wrap="square" rtlCol="0">
            <a:spAutoFit/>
          </a:bodyPr>
          <a:lstStyle/>
          <a:p>
            <a:pPr>
              <a:defRPr/>
            </a:pPr>
            <a:r>
              <a:rPr lang="fr-FR" b="1"/>
              <a:t>2</a:t>
            </a:r>
            <a:endParaRPr/>
          </a:p>
        </p:txBody>
      </p:sp>
      <p:sp>
        <p:nvSpPr>
          <p:cNvPr id="129" name="ZoneTexte 128"/>
          <p:cNvSpPr txBox="1"/>
          <p:nvPr/>
        </p:nvSpPr>
        <p:spPr bwMode="auto">
          <a:xfrm>
            <a:off x="4693337" y="4407458"/>
            <a:ext cx="300250" cy="369332"/>
          </a:xfrm>
          <a:prstGeom prst="rect">
            <a:avLst/>
          </a:prstGeom>
          <a:noFill/>
        </p:spPr>
        <p:txBody>
          <a:bodyPr wrap="square" rtlCol="0">
            <a:spAutoFit/>
          </a:bodyPr>
          <a:lstStyle/>
          <a:p>
            <a:pPr>
              <a:defRPr/>
            </a:pPr>
            <a:r>
              <a:rPr lang="fr-FR" b="1"/>
              <a:t>1</a:t>
            </a:r>
            <a:endParaRPr/>
          </a:p>
        </p:txBody>
      </p:sp>
      <p:cxnSp>
        <p:nvCxnSpPr>
          <p:cNvPr id="131" name="Connecteur droit 130"/>
          <p:cNvCxnSpPr>
            <a:cxnSpLocks/>
            <a:endCxn id="13" idx="0"/>
          </p:cNvCxnSpPr>
          <p:nvPr/>
        </p:nvCxnSpPr>
        <p:spPr bwMode="auto">
          <a:xfrm flipV="1">
            <a:off x="1438275" y="4465638"/>
            <a:ext cx="9836183" cy="3492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par>
                                <p:cTn id="20" presetID="22" presetClass="entr" presetSubtype="4"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4"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down)">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Evaluation formatrice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b="1">
                <a:solidFill>
                  <a:srgbClr val="009F7E"/>
                </a:solidFill>
                <a:latin typeface="Calibri"/>
              </a:rPr>
              <a:t>Exemple d’une grille critériée en lien avec les indicateurs de réussite SACOCHE</a:t>
            </a:r>
            <a:endParaRPr lang="fr-FR"/>
          </a:p>
        </p:txBody>
      </p:sp>
      <p:pic>
        <p:nvPicPr>
          <p:cNvPr id="4" name="Image 3"/>
          <p:cNvPicPr>
            <a:picLocks noChangeAspect="1"/>
          </p:cNvPicPr>
          <p:nvPr/>
        </p:nvPicPr>
        <p:blipFill>
          <a:blip r:embed="rId2"/>
          <a:srcRect l="3855" t="63610" r="59479" b="24328"/>
          <a:stretch/>
        </p:blipFill>
        <p:spPr bwMode="auto">
          <a:xfrm>
            <a:off x="901700" y="1727199"/>
            <a:ext cx="11172519" cy="1207916"/>
          </a:xfrm>
          <a:prstGeom prst="rect">
            <a:avLst/>
          </a:prstGeom>
        </p:spPr>
      </p:pic>
      <p:pic>
        <p:nvPicPr>
          <p:cNvPr id="5" name="Image 4"/>
          <p:cNvPicPr>
            <a:picLocks noChangeAspect="1"/>
          </p:cNvPicPr>
          <p:nvPr/>
        </p:nvPicPr>
        <p:blipFill>
          <a:blip r:embed="rId3"/>
          <a:stretch/>
        </p:blipFill>
        <p:spPr bwMode="auto">
          <a:xfrm>
            <a:off x="3585210" y="2935116"/>
            <a:ext cx="5686425" cy="3428337"/>
          </a:xfrm>
          <a:prstGeom prst="rect">
            <a:avLst/>
          </a:prstGeom>
        </p:spPr>
      </p:pic>
      <p:sp>
        <p:nvSpPr>
          <p:cNvPr id="7" name="Accolade ouvrante 6"/>
          <p:cNvSpPr/>
          <p:nvPr/>
        </p:nvSpPr>
        <p:spPr bwMode="auto">
          <a:xfrm>
            <a:off x="3191511" y="3922885"/>
            <a:ext cx="292100" cy="964909"/>
          </a:xfrm>
          <a:prstGeom prst="leftBrace">
            <a:avLst>
              <a:gd name="adj1" fmla="val 833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11" name="Accolade ouvrante 10"/>
          <p:cNvSpPr/>
          <p:nvPr/>
        </p:nvSpPr>
        <p:spPr bwMode="auto">
          <a:xfrm>
            <a:off x="3197861" y="4887794"/>
            <a:ext cx="292100" cy="877715"/>
          </a:xfrm>
          <a:prstGeom prst="leftBrace">
            <a:avLst>
              <a:gd name="adj1" fmla="val 833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12" name="Accolade ouvrante 11"/>
          <p:cNvSpPr/>
          <p:nvPr/>
        </p:nvSpPr>
        <p:spPr bwMode="auto">
          <a:xfrm>
            <a:off x="3191511" y="5788369"/>
            <a:ext cx="292100" cy="575084"/>
          </a:xfrm>
          <a:prstGeom prst="leftBrace">
            <a:avLst>
              <a:gd name="adj1" fmla="val 833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10" name="Rectangle : coins arrondis 9"/>
          <p:cNvSpPr/>
          <p:nvPr/>
        </p:nvSpPr>
        <p:spPr bwMode="auto">
          <a:xfrm>
            <a:off x="895351" y="4213860"/>
            <a:ext cx="2194561" cy="320040"/>
          </a:xfrm>
          <a:prstGeom prst="roundRect">
            <a:avLst>
              <a:gd name="adj"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a:t>Maîtrise fragile</a:t>
            </a:r>
            <a:endParaRPr/>
          </a:p>
        </p:txBody>
      </p:sp>
      <p:sp>
        <p:nvSpPr>
          <p:cNvPr id="15" name="Rectangle : coins arrondis 14"/>
          <p:cNvSpPr/>
          <p:nvPr/>
        </p:nvSpPr>
        <p:spPr bwMode="auto">
          <a:xfrm>
            <a:off x="895350" y="5166631"/>
            <a:ext cx="2194561" cy="320040"/>
          </a:xfrm>
          <a:prstGeom prst="roundRect">
            <a:avLst>
              <a:gd name="adj"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fr-FR"/>
              <a:t>Maîtrise satisfaisante</a:t>
            </a:r>
            <a:endParaRPr/>
          </a:p>
        </p:txBody>
      </p:sp>
      <p:sp>
        <p:nvSpPr>
          <p:cNvPr id="16" name="Rectangle : coins arrondis 15"/>
          <p:cNvSpPr/>
          <p:nvPr/>
        </p:nvSpPr>
        <p:spPr bwMode="auto">
          <a:xfrm>
            <a:off x="895350" y="5915891"/>
            <a:ext cx="2194561" cy="320040"/>
          </a:xfrm>
          <a:prstGeom prst="roundRect">
            <a:avLst>
              <a:gd name="adj" fmla="val 16667"/>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fr-FR"/>
              <a:t>Très bonne maîtrise</a:t>
            </a:r>
            <a:endParaRPr/>
          </a:p>
        </p:txBody>
      </p:sp>
      <p:pic>
        <p:nvPicPr>
          <p:cNvPr id="17" name="Image 16"/>
          <p:cNvPicPr>
            <a:picLocks noChangeAspect="1"/>
          </p:cNvPicPr>
          <p:nvPr/>
        </p:nvPicPr>
        <p:blipFill>
          <a:blip r:embed="rId4"/>
          <a:stretch/>
        </p:blipFill>
        <p:spPr bwMode="auto">
          <a:xfrm>
            <a:off x="9387806" y="2831929"/>
            <a:ext cx="2692763" cy="3889546"/>
          </a:xfrm>
          <a:prstGeom prst="rect">
            <a:avLst/>
          </a:prstGeom>
        </p:spPr>
      </p:pic>
      <p:sp>
        <p:nvSpPr>
          <p:cNvPr id="13"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24</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5" name="Image 4"/>
          <p:cNvPicPr>
            <a:picLocks noChangeAspect="1"/>
          </p:cNvPicPr>
          <p:nvPr/>
        </p:nvPicPr>
        <p:blipFill>
          <a:blip r:embed="rId2"/>
          <a:stretch/>
        </p:blipFill>
        <p:spPr bwMode="auto">
          <a:xfrm>
            <a:off x="2714625" y="1490662"/>
            <a:ext cx="6762750" cy="3876675"/>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5" name="Image 4"/>
          <p:cNvPicPr>
            <a:picLocks noChangeAspect="1"/>
          </p:cNvPicPr>
          <p:nvPr/>
        </p:nvPicPr>
        <p:blipFill>
          <a:blip r:embed="rId2"/>
          <a:stretch/>
        </p:blipFill>
        <p:spPr bwMode="auto">
          <a:xfrm>
            <a:off x="2714625" y="1490662"/>
            <a:ext cx="6762750" cy="3876675"/>
          </a:xfrm>
          <a:prstGeom prst="rect">
            <a:avLst/>
          </a:prstGeom>
        </p:spPr>
      </p:pic>
      <p:pic>
        <p:nvPicPr>
          <p:cNvPr id="2" name="Image 1"/>
          <p:cNvPicPr>
            <a:picLocks noChangeAspect="1"/>
          </p:cNvPicPr>
          <p:nvPr/>
        </p:nvPicPr>
        <p:blipFill>
          <a:blip r:embed="rId3"/>
          <a:stretch/>
        </p:blipFill>
        <p:spPr bwMode="auto">
          <a:xfrm>
            <a:off x="2667000" y="1471612"/>
            <a:ext cx="6858000" cy="3914775"/>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5" name="Image 4"/>
          <p:cNvPicPr>
            <a:picLocks noChangeAspect="1"/>
          </p:cNvPicPr>
          <p:nvPr/>
        </p:nvPicPr>
        <p:blipFill>
          <a:blip r:embed="rId2"/>
          <a:stretch/>
        </p:blipFill>
        <p:spPr bwMode="auto">
          <a:xfrm>
            <a:off x="2714625" y="1490662"/>
            <a:ext cx="6762750" cy="3876675"/>
          </a:xfrm>
          <a:prstGeom prst="rect">
            <a:avLst/>
          </a:prstGeom>
        </p:spPr>
      </p:pic>
      <p:pic>
        <p:nvPicPr>
          <p:cNvPr id="2" name="Image 1"/>
          <p:cNvPicPr>
            <a:picLocks noChangeAspect="1"/>
          </p:cNvPicPr>
          <p:nvPr/>
        </p:nvPicPr>
        <p:blipFill>
          <a:blip r:embed="rId3"/>
          <a:stretch/>
        </p:blipFill>
        <p:spPr bwMode="auto">
          <a:xfrm>
            <a:off x="2667000" y="1471612"/>
            <a:ext cx="6858000" cy="3914775"/>
          </a:xfrm>
          <a:prstGeom prst="rect">
            <a:avLst/>
          </a:prstGeom>
        </p:spPr>
      </p:pic>
      <p:pic>
        <p:nvPicPr>
          <p:cNvPr id="3" name="Image 2"/>
          <p:cNvPicPr>
            <a:picLocks noChangeAspect="1"/>
          </p:cNvPicPr>
          <p:nvPr/>
        </p:nvPicPr>
        <p:blipFill>
          <a:blip r:embed="rId4"/>
          <a:stretch/>
        </p:blipFill>
        <p:spPr bwMode="auto">
          <a:xfrm>
            <a:off x="2647949" y="1495425"/>
            <a:ext cx="6896100" cy="3867150"/>
          </a:xfrm>
          <a:prstGeom prst="rect">
            <a:avLst/>
          </a:prstGeom>
        </p:spPr>
      </p:pic>
      <p:sp>
        <p:nvSpPr>
          <p:cNvPr id="8"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4" name="Image 3"/>
          <p:cNvPicPr>
            <a:picLocks noChangeAspect="1"/>
          </p:cNvPicPr>
          <p:nvPr/>
        </p:nvPicPr>
        <p:blipFill>
          <a:blip r:embed="rId2"/>
          <a:stretch/>
        </p:blipFill>
        <p:spPr bwMode="auto">
          <a:xfrm>
            <a:off x="2007394" y="1230539"/>
            <a:ext cx="8177212" cy="4575809"/>
          </a:xfrm>
          <a:prstGeom prst="rect">
            <a:avLst/>
          </a:prstGeom>
        </p:spPr>
      </p:pic>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28</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5" name="Image 4"/>
          <p:cNvPicPr>
            <a:picLocks noChangeAspect="1"/>
          </p:cNvPicPr>
          <p:nvPr/>
        </p:nvPicPr>
        <p:blipFill>
          <a:blip r:embed="rId2"/>
          <a:stretch/>
        </p:blipFill>
        <p:spPr bwMode="auto">
          <a:xfrm>
            <a:off x="2714625" y="1490662"/>
            <a:ext cx="6762750" cy="3876675"/>
          </a:xfrm>
          <a:prstGeom prst="rect">
            <a:avLst/>
          </a:prstGeom>
        </p:spPr>
      </p:pic>
      <p:pic>
        <p:nvPicPr>
          <p:cNvPr id="2" name="Image 1"/>
          <p:cNvPicPr>
            <a:picLocks noChangeAspect="1"/>
          </p:cNvPicPr>
          <p:nvPr/>
        </p:nvPicPr>
        <p:blipFill>
          <a:blip r:embed="rId3"/>
          <a:stretch/>
        </p:blipFill>
        <p:spPr bwMode="auto">
          <a:xfrm>
            <a:off x="2667000" y="1471612"/>
            <a:ext cx="6858000" cy="3914775"/>
          </a:xfrm>
          <a:prstGeom prst="rect">
            <a:avLst/>
          </a:prstGeom>
        </p:spPr>
      </p:pic>
      <p:pic>
        <p:nvPicPr>
          <p:cNvPr id="4" name="Image 3"/>
          <p:cNvPicPr>
            <a:picLocks noChangeAspect="1"/>
          </p:cNvPicPr>
          <p:nvPr/>
        </p:nvPicPr>
        <p:blipFill>
          <a:blip r:embed="rId4"/>
          <a:stretch/>
        </p:blipFill>
        <p:spPr bwMode="auto">
          <a:xfrm>
            <a:off x="2076449" y="1155083"/>
            <a:ext cx="8115301" cy="4590942"/>
          </a:xfrm>
          <a:prstGeom prst="rect">
            <a:avLst/>
          </a:prstGeom>
        </p:spPr>
      </p:pic>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29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7"/>
          <p:cNvSpPr>
            <a:spLocks noGrp="1"/>
          </p:cNvSpPr>
          <p:nvPr>
            <p:ph type="sldNum" sz="quarter" idx="12"/>
          </p:nvPr>
        </p:nvSpPr>
        <p:spPr bwMode="auto"/>
        <p:txBody>
          <a:bodyPr/>
          <a:lstStyle/>
          <a:p>
            <a:pPr>
              <a:defRPr/>
            </a:pPr>
            <a:fld id="{050AB06C-D468-4010-A140-5397A3E428C1}" type="slidenum">
              <a:rPr lang="fr-FR"/>
              <a:t>3</a:t>
            </a:fld>
            <a:endParaRPr lang="fr-FR"/>
          </a:p>
        </p:txBody>
      </p:sp>
      <p:sp>
        <p:nvSpPr>
          <p:cNvPr id="6" name="Rectangle 5"/>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Ordre du jour</a:t>
            </a:r>
            <a:endParaRPr lang="fr-FR" sz="2000"/>
          </a:p>
        </p:txBody>
      </p:sp>
      <p:sp>
        <p:nvSpPr>
          <p:cNvPr id="5" name="Rectangle 4"/>
          <p:cNvSpPr/>
          <p:nvPr/>
        </p:nvSpPr>
        <p:spPr bwMode="auto">
          <a:xfrm>
            <a:off x="1274618" y="999668"/>
            <a:ext cx="10778835" cy="5355312"/>
          </a:xfrm>
          <a:prstGeom prst="rect">
            <a:avLst/>
          </a:prstGeom>
        </p:spPr>
        <p:txBody>
          <a:bodyPr wrap="square">
            <a:spAutoFit/>
          </a:bodyPr>
          <a:lstStyle/>
          <a:p>
            <a:pPr>
              <a:defRPr/>
            </a:pPr>
            <a:r>
              <a:rPr lang="fr-FR" b="1"/>
              <a:t>Introduction (5 mn) SV</a:t>
            </a:r>
            <a:endParaRPr/>
          </a:p>
          <a:p>
            <a:pPr>
              <a:defRPr/>
            </a:pPr>
            <a:r>
              <a:rPr lang="fr-FR" b="1"/>
              <a:t>	</a:t>
            </a:r>
            <a:r>
              <a:rPr lang="fr-FR"/>
              <a:t>point sur la mise en œuvre de l’épreuve commune de sciences</a:t>
            </a:r>
            <a:endParaRPr/>
          </a:p>
          <a:p>
            <a:pPr>
              <a:defRPr/>
            </a:pPr>
            <a:r>
              <a:rPr lang="fr-FR" b="1"/>
              <a:t>Contextualisation </a:t>
            </a:r>
            <a:endParaRPr/>
          </a:p>
          <a:p>
            <a:pPr>
              <a:defRPr/>
            </a:pPr>
            <a:r>
              <a:rPr lang="fr-FR"/>
              <a:t>	Etat de la discipline - plan France 2030 (10mn) GC</a:t>
            </a:r>
            <a:endParaRPr/>
          </a:p>
          <a:p>
            <a:pPr>
              <a:defRPr/>
            </a:pPr>
            <a:r>
              <a:rPr lang="fr-FR"/>
              <a:t>	Lecture du préambule du BO du  29 février 2024 (15mn) </a:t>
            </a:r>
            <a:endParaRPr/>
          </a:p>
          <a:p>
            <a:pPr>
              <a:defRPr/>
            </a:pPr>
            <a:r>
              <a:rPr lang="fr-FR"/>
              <a:t>	Le laboratoire de technologie (GF 15 mn)</a:t>
            </a:r>
            <a:endParaRPr/>
          </a:p>
          <a:p>
            <a:pPr>
              <a:defRPr/>
            </a:pPr>
            <a:r>
              <a:rPr lang="fr-FR"/>
              <a:t>	Structure d’une séquence (FB  10 mn)</a:t>
            </a:r>
            <a:endParaRPr/>
          </a:p>
          <a:p>
            <a:pPr>
              <a:defRPr/>
            </a:pPr>
            <a:r>
              <a:rPr lang="fr-FR" b="1"/>
              <a:t>Présentation de ressources pédagogiques </a:t>
            </a:r>
            <a:endParaRPr/>
          </a:p>
          <a:p>
            <a:pPr>
              <a:defRPr/>
            </a:pPr>
            <a:r>
              <a:rPr lang="fr-FR"/>
              <a:t>	Exemple d’une progression pédagogique prévisionnelle (JB + GF) (20mn)</a:t>
            </a:r>
            <a:endParaRPr/>
          </a:p>
          <a:p>
            <a:pPr>
              <a:defRPr/>
            </a:pPr>
            <a:r>
              <a:rPr lang="fr-FR"/>
              <a:t>	Séquence 1 : démarche d’investigation avec parcours ELEA associé (les auteurs) (30mn)</a:t>
            </a:r>
            <a:endParaRPr/>
          </a:p>
          <a:p>
            <a:pPr>
              <a:defRPr/>
            </a:pPr>
            <a:r>
              <a:rPr lang="fr-FR"/>
              <a:t>	Séquence 2 : démarche de résolution de problème (M. BONGARD) (30mn)</a:t>
            </a:r>
            <a:endParaRPr/>
          </a:p>
          <a:p>
            <a:pPr>
              <a:defRPr/>
            </a:pPr>
            <a:r>
              <a:rPr lang="fr-FR"/>
              <a:t>	Présentation du référentiel sacoche et approche de l’évaluation formatrice (Cyril + SV) (10mn)</a:t>
            </a:r>
            <a:endParaRPr/>
          </a:p>
          <a:p>
            <a:pPr>
              <a:defRPr/>
            </a:pPr>
            <a:r>
              <a:rPr lang="fr-FR" b="1"/>
              <a:t>Présentation des ressources de formations et du PAF (Clément)</a:t>
            </a:r>
            <a:endParaRPr/>
          </a:p>
          <a:p>
            <a:pPr>
              <a:defRPr/>
            </a:pPr>
            <a:r>
              <a:rPr lang="fr-FR"/>
              <a:t>	Le PAF 2024 (10mn)</a:t>
            </a:r>
            <a:endParaRPr/>
          </a:p>
          <a:p>
            <a:pPr>
              <a:defRPr/>
            </a:pPr>
            <a:r>
              <a:rPr lang="fr-FR"/>
              <a:t>	Les microparcours magistère CIFTec (15 mn)</a:t>
            </a:r>
            <a:endParaRPr/>
          </a:p>
          <a:p>
            <a:pPr>
              <a:defRPr/>
            </a:pPr>
            <a:r>
              <a:rPr lang="fr-FR" b="1"/>
              <a:t>OSI collège (Guillaume FANTOLI + GC) (10mn)</a:t>
            </a:r>
            <a:endParaRPr/>
          </a:p>
          <a:p>
            <a:pPr>
              <a:defRPr/>
            </a:pPr>
            <a:r>
              <a:rPr lang="fr-FR" b="1"/>
              <a:t>Conclusion (5 min) GC</a:t>
            </a:r>
            <a:endParaRPr/>
          </a:p>
          <a:p>
            <a:pPr>
              <a:defRPr/>
            </a:pPr>
            <a:r>
              <a:rPr lang="fr-FR" b="1"/>
              <a:t>	RNR – Poursuite avec les wébinaires</a:t>
            </a:r>
          </a:p>
          <a:p>
            <a:pPr>
              <a:defRPr/>
            </a:pPr>
            <a:r>
              <a:rPr lang="fr-FR" b="1"/>
              <a:t>	Matériel DRANE en prêt – convention stage 3</a:t>
            </a:r>
            <a:r>
              <a:rPr lang="fr-FR" b="1" baseline="30000"/>
              <a:t>ème</a:t>
            </a:r>
            <a:r>
              <a:rPr lang="fr-FR" b="1"/>
              <a:t> (ENGIE…)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4" name="Image 3"/>
          <p:cNvPicPr>
            <a:picLocks noChangeAspect="1"/>
          </p:cNvPicPr>
          <p:nvPr/>
        </p:nvPicPr>
        <p:blipFill>
          <a:blip r:embed="rId2"/>
          <a:stretch/>
        </p:blipFill>
        <p:spPr bwMode="auto">
          <a:xfrm>
            <a:off x="2552699" y="1516463"/>
            <a:ext cx="7620000" cy="4289885"/>
          </a:xfrm>
          <a:prstGeom prst="rect">
            <a:avLst/>
          </a:prstGeom>
        </p:spPr>
      </p:pic>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30</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4" name="Image 3"/>
          <p:cNvPicPr>
            <a:picLocks noChangeAspect="1"/>
          </p:cNvPicPr>
          <p:nvPr/>
        </p:nvPicPr>
        <p:blipFill>
          <a:blip r:embed="rId2"/>
          <a:stretch/>
        </p:blipFill>
        <p:spPr bwMode="auto">
          <a:xfrm>
            <a:off x="2390774" y="1483615"/>
            <a:ext cx="7943850" cy="4502526"/>
          </a:xfrm>
          <a:prstGeom prst="rect">
            <a:avLst/>
          </a:prstGeom>
        </p:spPr>
      </p:pic>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31</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4" name="Image 3"/>
          <p:cNvPicPr>
            <a:picLocks noChangeAspect="1"/>
          </p:cNvPicPr>
          <p:nvPr/>
        </p:nvPicPr>
        <p:blipFill>
          <a:blip r:embed="rId2"/>
          <a:stretch/>
        </p:blipFill>
        <p:spPr bwMode="auto">
          <a:xfrm>
            <a:off x="2000713" y="1641468"/>
            <a:ext cx="8191038" cy="4568831"/>
          </a:xfrm>
          <a:prstGeom prst="rect">
            <a:avLst/>
          </a:prstGeom>
        </p:spPr>
      </p:pic>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943100" y="1420984"/>
            <a:ext cx="8578188" cy="4808365"/>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33</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912144" y="1550467"/>
            <a:ext cx="8367712" cy="4674432"/>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34</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912144" y="1550467"/>
            <a:ext cx="8367712" cy="4674432"/>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3" name="Image 2"/>
          <p:cNvPicPr>
            <a:picLocks noChangeAspect="1"/>
          </p:cNvPicPr>
          <p:nvPr/>
        </p:nvPicPr>
        <p:blipFill>
          <a:blip r:embed="rId2"/>
          <a:stretch/>
        </p:blipFill>
        <p:spPr bwMode="auto">
          <a:xfrm>
            <a:off x="1895474" y="1488406"/>
            <a:ext cx="8401050" cy="4699438"/>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3" name="Image 2"/>
          <p:cNvPicPr>
            <a:picLocks noChangeAspect="1"/>
          </p:cNvPicPr>
          <p:nvPr/>
        </p:nvPicPr>
        <p:blipFill>
          <a:blip r:embed="rId2"/>
          <a:stretch/>
        </p:blipFill>
        <p:spPr bwMode="auto">
          <a:xfrm>
            <a:off x="1274618" y="849484"/>
            <a:ext cx="9180509" cy="5189366"/>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3" name="Image 2"/>
          <p:cNvPicPr>
            <a:picLocks noChangeAspect="1"/>
          </p:cNvPicPr>
          <p:nvPr/>
        </p:nvPicPr>
        <p:blipFill>
          <a:blip r:embed="rId2"/>
          <a:stretch/>
        </p:blipFill>
        <p:spPr bwMode="auto">
          <a:xfrm>
            <a:off x="1274618" y="1004774"/>
            <a:ext cx="9097510" cy="5110276"/>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38</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015181" y="841973"/>
            <a:ext cx="9407228" cy="5292127"/>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39</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7"/>
          <p:cNvSpPr>
            <a:spLocks noGrp="1"/>
          </p:cNvSpPr>
          <p:nvPr>
            <p:ph type="sldNum" sz="quarter" idx="12"/>
          </p:nvPr>
        </p:nvSpPr>
        <p:spPr bwMode="auto"/>
        <p:txBody>
          <a:bodyPr/>
          <a:lstStyle/>
          <a:p>
            <a:pPr>
              <a:defRPr/>
            </a:pPr>
            <a:fld id="{050AB06C-D468-4010-A140-5397A3E428C1}" type="slidenum">
              <a:rPr lang="fr-FR"/>
              <a:t>4</a:t>
            </a:fld>
            <a:endParaRPr lang="fr-FR"/>
          </a:p>
        </p:txBody>
      </p:sp>
      <p:sp>
        <p:nvSpPr>
          <p:cNvPr id="7" name="Rectangle 6"/>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Introduction</a:t>
            </a:r>
            <a:endParaRPr lang="fr-FR" sz="2000"/>
          </a:p>
        </p:txBody>
      </p:sp>
      <p:sp>
        <p:nvSpPr>
          <p:cNvPr id="6" name="Rectangle 5"/>
          <p:cNvSpPr/>
          <p:nvPr/>
        </p:nvSpPr>
        <p:spPr bwMode="auto">
          <a:xfrm>
            <a:off x="1274618" y="1012858"/>
            <a:ext cx="10515600" cy="400110"/>
          </a:xfrm>
          <a:prstGeom prst="rect">
            <a:avLst/>
          </a:prstGeom>
        </p:spPr>
        <p:txBody>
          <a:bodyPr wrap="square">
            <a:spAutoFit/>
          </a:bodyPr>
          <a:lstStyle/>
          <a:p>
            <a:pPr>
              <a:defRPr/>
            </a:pPr>
            <a:r>
              <a:rPr lang="fr-FR" sz="2000" b="1">
                <a:solidFill>
                  <a:srgbClr val="009F7E"/>
                </a:solidFill>
                <a:latin typeface="Calibri"/>
              </a:rPr>
              <a:t>Point sur la mise en œuvre de l’épreuve commune de sciences</a:t>
            </a:r>
            <a:endParaRPr/>
          </a:p>
        </p:txBody>
      </p:sp>
      <p:pic>
        <p:nvPicPr>
          <p:cNvPr id="3" name="Image 2"/>
          <p:cNvPicPr>
            <a:picLocks noChangeAspect="1"/>
          </p:cNvPicPr>
          <p:nvPr/>
        </p:nvPicPr>
        <p:blipFill>
          <a:blip r:embed="rId2"/>
          <a:stretch/>
        </p:blipFill>
        <p:spPr bwMode="auto">
          <a:xfrm>
            <a:off x="1274618" y="1889191"/>
            <a:ext cx="2314575" cy="2638425"/>
          </a:xfrm>
          <a:prstGeom prst="rect">
            <a:avLst/>
          </a:prstGeom>
        </p:spPr>
      </p:pic>
      <p:sp>
        <p:nvSpPr>
          <p:cNvPr id="4" name="ZoneTexte 3"/>
          <p:cNvSpPr txBox="1"/>
          <p:nvPr/>
        </p:nvSpPr>
        <p:spPr bwMode="auto">
          <a:xfrm>
            <a:off x="4310912" y="2060138"/>
            <a:ext cx="2221506" cy="2585323"/>
          </a:xfrm>
          <a:prstGeom prst="rect">
            <a:avLst/>
          </a:prstGeom>
          <a:noFill/>
        </p:spPr>
        <p:txBody>
          <a:bodyPr wrap="none" rtlCol="0">
            <a:spAutoFit/>
          </a:bodyPr>
          <a:lstStyle/>
          <a:p>
            <a:pPr>
              <a:defRPr/>
            </a:pPr>
            <a:r>
              <a:rPr lang="fr-FR"/>
              <a:t>3 sujets :</a:t>
            </a:r>
            <a:endParaRPr/>
          </a:p>
          <a:p>
            <a:pPr>
              <a:defRPr/>
            </a:pPr>
            <a:endParaRPr lang="fr-FR"/>
          </a:p>
          <a:p>
            <a:pPr marL="285750" indent="-285750">
              <a:buFontTx/>
              <a:buChar char="-"/>
              <a:defRPr/>
            </a:pPr>
            <a:r>
              <a:rPr lang="fr-FR"/>
              <a:t>Le bras bionique</a:t>
            </a:r>
            <a:endParaRPr/>
          </a:p>
          <a:p>
            <a:pPr marL="285750" indent="-285750">
              <a:buFontTx/>
              <a:buChar char="-"/>
              <a:defRPr/>
            </a:pPr>
            <a:endParaRPr lang="fr-FR"/>
          </a:p>
          <a:p>
            <a:pPr marL="285750" indent="-285750">
              <a:buFontTx/>
              <a:buChar char="-"/>
              <a:defRPr/>
            </a:pPr>
            <a:r>
              <a:rPr lang="fr-FR"/>
              <a:t>l’éolienne offshore</a:t>
            </a:r>
            <a:endParaRPr/>
          </a:p>
          <a:p>
            <a:pPr marL="285750" indent="-285750">
              <a:buFontTx/>
              <a:buChar char="-"/>
              <a:defRPr/>
            </a:pPr>
            <a:endParaRPr lang="fr-FR"/>
          </a:p>
          <a:p>
            <a:pPr marL="285750" indent="-285750">
              <a:buFontTx/>
              <a:buChar char="-"/>
              <a:defRPr/>
            </a:pPr>
            <a:r>
              <a:rPr lang="fr-FR"/>
              <a:t>Arrêt assisté</a:t>
            </a:r>
            <a:endParaRPr/>
          </a:p>
          <a:p>
            <a:pPr>
              <a:defRPr/>
            </a:pPr>
            <a:endParaRPr lang="fr-FR"/>
          </a:p>
          <a:p>
            <a:pPr marL="285750" indent="-285750">
              <a:buFontTx/>
              <a:buChar char="-"/>
              <a:defRPr/>
            </a:pPr>
            <a:endParaRPr lang="fr-FR"/>
          </a:p>
        </p:txBody>
      </p:sp>
      <p:pic>
        <p:nvPicPr>
          <p:cNvPr id="9" name="Image 8"/>
          <p:cNvPicPr>
            <a:picLocks noChangeAspect="1"/>
          </p:cNvPicPr>
          <p:nvPr/>
        </p:nvPicPr>
        <p:blipFill>
          <a:blip r:embed="rId3"/>
          <a:stretch/>
        </p:blipFill>
        <p:spPr bwMode="auto">
          <a:xfrm>
            <a:off x="7963122" y="1684755"/>
            <a:ext cx="2032947" cy="43998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274617" y="1051652"/>
            <a:ext cx="9048265" cy="5101498"/>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40</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274617" y="943058"/>
            <a:ext cx="9203557" cy="5152942"/>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41</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Ressources et formations</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Le PAF</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pic>
        <p:nvPicPr>
          <p:cNvPr id="2" name="Image 1"/>
          <p:cNvPicPr>
            <a:picLocks noChangeAspect="1"/>
          </p:cNvPicPr>
          <p:nvPr/>
        </p:nvPicPr>
        <p:blipFill>
          <a:blip r:embed="rId2"/>
          <a:stretch/>
        </p:blipFill>
        <p:spPr bwMode="auto">
          <a:xfrm>
            <a:off x="1274619" y="823912"/>
            <a:ext cx="9050482" cy="5093608"/>
          </a:xfrm>
          <a:prstGeom prst="rect">
            <a:avLst/>
          </a:prstGeom>
        </p:spPr>
      </p:pic>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42</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LES OSI COLLEGE</a:t>
            </a:r>
            <a:endParaRPr lang="fr-FR" sz="2000"/>
          </a:p>
        </p:txBody>
      </p:sp>
      <p:sp>
        <p:nvSpPr>
          <p:cNvPr id="9" name="Rectangle 8"/>
          <p:cNvSpPr/>
          <p:nvPr/>
        </p:nvSpPr>
        <p:spPr bwMode="auto">
          <a:xfrm>
            <a:off x="1274618" y="1051652"/>
            <a:ext cx="11430000" cy="369332"/>
          </a:xfrm>
          <a:prstGeom prst="rect">
            <a:avLst/>
          </a:prstGeom>
        </p:spPr>
        <p:txBody>
          <a:bodyPr wrap="square">
            <a:spAutoFit/>
          </a:bodyPr>
          <a:lstStyle/>
          <a:p>
            <a:pPr>
              <a:defRPr/>
            </a:pPr>
            <a:r>
              <a:rPr lang="fr-FR"/>
              <a:t>GUILLAUME COMTE ET GUILLAUME FANTOLI</a:t>
            </a:r>
            <a:endParaRPr/>
          </a:p>
        </p:txBody>
      </p:sp>
      <p:sp>
        <p:nvSpPr>
          <p:cNvPr id="13" name="ZoneTexte 12"/>
          <p:cNvSpPr txBox="1"/>
          <p:nvPr/>
        </p:nvSpPr>
        <p:spPr bwMode="auto">
          <a:xfrm>
            <a:off x="1015181" y="1750032"/>
            <a:ext cx="10695037" cy="736740"/>
          </a:xfrm>
          <a:prstGeom prst="rect">
            <a:avLst/>
          </a:prstGeom>
          <a:noFill/>
        </p:spPr>
        <p:txBody>
          <a:bodyPr wrap="square" rtlCol="0">
            <a:spAutoFit/>
          </a:bodyPr>
          <a:lstStyle/>
          <a:p>
            <a:pPr lvl="1">
              <a:lnSpc>
                <a:spcPts val="2600"/>
              </a:lnSpc>
              <a:defRPr/>
            </a:pPr>
            <a:endParaRPr lang="fr-FR" b="1">
              <a:solidFill>
                <a:schemeClr val="accent2"/>
              </a:solidFill>
            </a:endParaRPr>
          </a:p>
          <a:p>
            <a:pPr marL="800100" lvl="1" indent="-342900">
              <a:lnSpc>
                <a:spcPts val="2600"/>
              </a:lnSpc>
              <a:buFont typeface="+mj-lt"/>
              <a:buAutoNum type="alphaLcParenR"/>
              <a:defRPr/>
            </a:pPr>
            <a:endParaRPr lang="fr-FR" b="1">
              <a:solidFill>
                <a:schemeClr val="accent2"/>
              </a:solidFill>
            </a:endParaRPr>
          </a:p>
        </p:txBody>
      </p:sp>
      <p:sp>
        <p:nvSpPr>
          <p:cNvPr id="7"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43</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Conclusion</a:t>
            </a:r>
            <a:endParaRPr lang="fr-FR" sz="2000"/>
          </a:p>
        </p:txBody>
      </p:sp>
      <p:pic>
        <p:nvPicPr>
          <p:cNvPr id="11" name="Image 10"/>
          <p:cNvPicPr>
            <a:picLocks noChangeAspect="1"/>
          </p:cNvPicPr>
          <p:nvPr/>
        </p:nvPicPr>
        <p:blipFill>
          <a:blip r:embed="rId2"/>
          <a:stretch/>
        </p:blipFill>
        <p:spPr bwMode="auto">
          <a:xfrm>
            <a:off x="1617518" y="760904"/>
            <a:ext cx="8237682" cy="5684374"/>
          </a:xfrm>
          <a:prstGeom prst="rect">
            <a:avLst/>
          </a:prstGeom>
        </p:spPr>
      </p:pic>
      <p:sp>
        <p:nvSpPr>
          <p:cNvPr id="12"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44</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p:cNvSpPr txBox="1"/>
          <p:nvPr/>
        </p:nvSpPr>
        <p:spPr bwMode="auto">
          <a:xfrm>
            <a:off x="1274618" y="1091104"/>
            <a:ext cx="2805448" cy="1477328"/>
          </a:xfrm>
          <a:prstGeom prst="rect">
            <a:avLst/>
          </a:prstGeom>
          <a:noFill/>
        </p:spPr>
        <p:txBody>
          <a:bodyPr wrap="none" rtlCol="0">
            <a:spAutoFit/>
          </a:bodyPr>
          <a:lstStyle/>
          <a:p>
            <a:pPr>
              <a:defRPr/>
            </a:pPr>
            <a:r>
              <a:rPr lang="fr-FR"/>
              <a:t>RAPPEL : </a:t>
            </a:r>
            <a:endParaRPr/>
          </a:p>
          <a:p>
            <a:pPr>
              <a:defRPr/>
            </a:pPr>
            <a:r>
              <a:rPr lang="fr-FR"/>
              <a:t>la DRANE prête du matériel </a:t>
            </a:r>
            <a:endParaRPr/>
          </a:p>
          <a:p>
            <a:pPr>
              <a:defRPr/>
            </a:pPr>
            <a:endParaRPr lang="fr-FR"/>
          </a:p>
          <a:p>
            <a:pPr>
              <a:defRPr/>
            </a:pPr>
            <a:endParaRPr lang="fr-FR"/>
          </a:p>
          <a:p>
            <a:pPr>
              <a:defRPr/>
            </a:pPr>
            <a:endParaRPr lang="fr-FR"/>
          </a:p>
        </p:txBody>
      </p:sp>
      <p:sp>
        <p:nvSpPr>
          <p:cNvPr id="3" name="Rectangle 2"/>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Conclusion</a:t>
            </a:r>
            <a:endParaRPr lang="fr-FR" sz="2000"/>
          </a:p>
        </p:txBody>
      </p:sp>
      <p:graphicFrame>
        <p:nvGraphicFramePr>
          <p:cNvPr id="5" name="Tableau 4"/>
          <p:cNvGraphicFramePr>
            <a:graphicFrameLocks noGrp="1"/>
          </p:cNvGraphicFramePr>
          <p:nvPr/>
        </p:nvGraphicFramePr>
        <p:xfrm>
          <a:off x="4665912" y="1091104"/>
          <a:ext cx="4307191" cy="1865878"/>
        </p:xfrm>
        <a:graphic>
          <a:graphicData uri="http://schemas.openxmlformats.org/drawingml/2006/table">
            <a:tbl>
              <a:tblPr>
                <a:tableStyleId>{5C22544A-7EE6-4342-B048-85BDC9FD1C3A}</a:tableStyleId>
              </a:tblPr>
              <a:tblGrid>
                <a:gridCol w="1619127"/>
                <a:gridCol w="1430490"/>
                <a:gridCol w="1257574"/>
              </a:tblGrid>
              <a:tr h="315160">
                <a:tc>
                  <a:txBody>
                    <a:bodyPr/>
                    <a:lstStyle/>
                    <a:p>
                      <a:pPr algn="l">
                        <a:defRPr/>
                      </a:pPr>
                      <a:r>
                        <a:rPr lang="fr-FR" sz="1800" u="none" strike="noStrike"/>
                        <a:t>Matériel</a:t>
                      </a:r>
                      <a:endParaRPr lang="fr-FR" sz="1800" b="0" i="0" u="none" strike="noStrike">
                        <a:solidFill>
                          <a:srgbClr val="000000"/>
                        </a:solidFill>
                        <a:latin typeface="Calibri"/>
                      </a:endParaRPr>
                    </a:p>
                  </a:txBody>
                  <a:tcPr marL="15758" marR="15758" marT="15758" marB="0" anchor="b"/>
                </a:tc>
                <a:tc>
                  <a:txBody>
                    <a:bodyPr/>
                    <a:lstStyle/>
                    <a:p>
                      <a:pPr algn="ctr">
                        <a:defRPr/>
                      </a:pPr>
                      <a:r>
                        <a:rPr lang="fr-FR" sz="1800" u="none" strike="noStrike"/>
                        <a:t>Quantité prêt</a:t>
                      </a:r>
                      <a:endParaRPr lang="fr-FR" sz="1800" b="0" i="0" u="none" strike="noStrike">
                        <a:solidFill>
                          <a:srgbClr val="000000"/>
                        </a:solidFill>
                        <a:latin typeface="Calibri"/>
                      </a:endParaRPr>
                    </a:p>
                  </a:txBody>
                  <a:tcPr marL="15758" marR="15758" marT="15758" marB="0" anchor="b"/>
                </a:tc>
                <a:tc>
                  <a:txBody>
                    <a:bodyPr/>
                    <a:lstStyle/>
                    <a:p>
                      <a:pPr algn="l">
                        <a:defRPr/>
                      </a:pPr>
                      <a:r>
                        <a:rPr lang="fr-FR" sz="1800" u="none" strike="noStrike"/>
                        <a:t>PUHT</a:t>
                      </a:r>
                      <a:endParaRPr lang="fr-FR" sz="1800" b="0" i="0" u="none" strike="noStrike">
                        <a:solidFill>
                          <a:srgbClr val="000000"/>
                        </a:solidFill>
                        <a:latin typeface="Calibri"/>
                      </a:endParaRPr>
                    </a:p>
                  </a:txBody>
                  <a:tcPr marL="15758" marR="15758" marT="15758" marB="0" anchor="b"/>
                </a:tc>
              </a:tr>
              <a:tr h="315160">
                <a:tc>
                  <a:txBody>
                    <a:bodyPr/>
                    <a:lstStyle/>
                    <a:p>
                      <a:pPr algn="l">
                        <a:defRPr/>
                      </a:pPr>
                      <a:r>
                        <a:rPr lang="fr-FR" sz="1800" u="none" strike="noStrike"/>
                        <a:t>Pack 4 Thymio</a:t>
                      </a:r>
                      <a:endParaRPr lang="fr-FR" sz="1800" b="0" i="0" u="none" strike="noStrike">
                        <a:solidFill>
                          <a:srgbClr val="000000"/>
                        </a:solidFill>
                        <a:latin typeface="Calibri"/>
                      </a:endParaRPr>
                    </a:p>
                  </a:txBody>
                  <a:tcPr marL="15758" marR="15758" marT="15758" marB="0" anchor="b"/>
                </a:tc>
                <a:tc>
                  <a:txBody>
                    <a:bodyPr/>
                    <a:lstStyle/>
                    <a:p>
                      <a:pPr algn="ctr">
                        <a:defRPr/>
                      </a:pPr>
                      <a:r>
                        <a:rPr lang="fr-FR" sz="1800" u="none" strike="noStrike"/>
                        <a:t>6</a:t>
                      </a:r>
                      <a:endParaRPr lang="fr-FR" sz="1800" b="0" i="0" u="none" strike="noStrike">
                        <a:solidFill>
                          <a:srgbClr val="000000"/>
                        </a:solidFill>
                        <a:latin typeface="Calibri"/>
                      </a:endParaRPr>
                    </a:p>
                  </a:txBody>
                  <a:tcPr marL="15758" marR="15758" marT="15758" marB="0" anchor="b"/>
                </a:tc>
                <a:tc>
                  <a:txBody>
                    <a:bodyPr/>
                    <a:lstStyle/>
                    <a:p>
                      <a:pPr algn="r">
                        <a:defRPr/>
                      </a:pPr>
                      <a:r>
                        <a:rPr lang="fr-FR" sz="1800" u="none" strike="noStrike"/>
                        <a:t>475,00 €</a:t>
                      </a:r>
                      <a:endParaRPr lang="fr-FR" sz="1800" b="0" i="0" u="none" strike="noStrike">
                        <a:solidFill>
                          <a:srgbClr val="000000"/>
                        </a:solidFill>
                        <a:latin typeface="Calibri"/>
                      </a:endParaRPr>
                    </a:p>
                  </a:txBody>
                  <a:tcPr marL="15758" marR="15758" marT="15758" marB="0" anchor="b"/>
                </a:tc>
              </a:tr>
              <a:tr h="315160">
                <a:tc>
                  <a:txBody>
                    <a:bodyPr/>
                    <a:lstStyle/>
                    <a:p>
                      <a:pPr algn="l">
                        <a:defRPr/>
                      </a:pPr>
                      <a:r>
                        <a:rPr lang="fr-FR" sz="1800" u="none" strike="noStrike"/>
                        <a:t>Thymio II</a:t>
                      </a:r>
                      <a:endParaRPr lang="fr-FR" sz="1800" b="0" i="0" u="none" strike="noStrike">
                        <a:solidFill>
                          <a:srgbClr val="000000"/>
                        </a:solidFill>
                        <a:latin typeface="Calibri"/>
                      </a:endParaRPr>
                    </a:p>
                  </a:txBody>
                  <a:tcPr marL="15758" marR="15758" marT="15758" marB="0" anchor="b"/>
                </a:tc>
                <a:tc>
                  <a:txBody>
                    <a:bodyPr/>
                    <a:lstStyle/>
                    <a:p>
                      <a:pPr algn="ctr">
                        <a:defRPr/>
                      </a:pPr>
                      <a:r>
                        <a:rPr lang="fr-FR" sz="1800" u="none" strike="noStrike"/>
                        <a:t>18</a:t>
                      </a:r>
                      <a:endParaRPr lang="fr-FR" sz="1800" b="0" i="0" u="none" strike="noStrike">
                        <a:solidFill>
                          <a:srgbClr val="000000"/>
                        </a:solidFill>
                        <a:latin typeface="Calibri"/>
                      </a:endParaRPr>
                    </a:p>
                  </a:txBody>
                  <a:tcPr marL="15758" marR="15758" marT="15758" marB="0" anchor="b"/>
                </a:tc>
                <a:tc>
                  <a:txBody>
                    <a:bodyPr/>
                    <a:lstStyle/>
                    <a:p>
                      <a:pPr algn="r">
                        <a:defRPr/>
                      </a:pPr>
                      <a:r>
                        <a:rPr lang="fr-FR" sz="1800" u="none" strike="noStrike"/>
                        <a:t>126,45 €</a:t>
                      </a:r>
                      <a:endParaRPr lang="fr-FR" sz="1800" b="0" i="0" u="none" strike="noStrike">
                        <a:solidFill>
                          <a:srgbClr val="000000"/>
                        </a:solidFill>
                        <a:latin typeface="Calibri"/>
                      </a:endParaRPr>
                    </a:p>
                  </a:txBody>
                  <a:tcPr marL="15758" marR="15758" marT="15758" marB="0" anchor="b"/>
                </a:tc>
              </a:tr>
              <a:tr h="315160">
                <a:tc>
                  <a:txBody>
                    <a:bodyPr/>
                    <a:lstStyle/>
                    <a:p>
                      <a:pPr algn="l">
                        <a:defRPr/>
                      </a:pPr>
                      <a:r>
                        <a:rPr lang="fr-FR" sz="1800" u="none" strike="noStrike"/>
                        <a:t>Kit Micro Bit</a:t>
                      </a:r>
                      <a:endParaRPr lang="fr-FR" sz="1800" b="0" i="0" u="none" strike="noStrike">
                        <a:solidFill>
                          <a:srgbClr val="000000"/>
                        </a:solidFill>
                        <a:latin typeface="Calibri"/>
                      </a:endParaRPr>
                    </a:p>
                  </a:txBody>
                  <a:tcPr marL="15758" marR="15758" marT="15758" marB="0" anchor="b"/>
                </a:tc>
                <a:tc>
                  <a:txBody>
                    <a:bodyPr/>
                    <a:lstStyle/>
                    <a:p>
                      <a:pPr algn="ctr">
                        <a:defRPr/>
                      </a:pPr>
                      <a:r>
                        <a:rPr lang="fr-FR" sz="1800" u="none" strike="noStrike"/>
                        <a:t>6</a:t>
                      </a:r>
                      <a:endParaRPr lang="fr-FR" sz="1800" b="0" i="0" u="none" strike="noStrike">
                        <a:solidFill>
                          <a:srgbClr val="000000"/>
                        </a:solidFill>
                        <a:latin typeface="Calibri"/>
                      </a:endParaRPr>
                    </a:p>
                  </a:txBody>
                  <a:tcPr marL="15758" marR="15758" marT="15758" marB="0" anchor="b"/>
                </a:tc>
                <a:tc>
                  <a:txBody>
                    <a:bodyPr/>
                    <a:lstStyle/>
                    <a:p>
                      <a:pPr algn="r">
                        <a:defRPr/>
                      </a:pPr>
                      <a:r>
                        <a:rPr lang="fr-FR" sz="1800" u="none" strike="noStrike"/>
                        <a:t>66,25 €</a:t>
                      </a:r>
                      <a:endParaRPr lang="fr-FR" sz="1800" b="0" i="0" u="none" strike="noStrike">
                        <a:solidFill>
                          <a:srgbClr val="000000"/>
                        </a:solidFill>
                        <a:latin typeface="Calibri"/>
                      </a:endParaRPr>
                    </a:p>
                  </a:txBody>
                  <a:tcPr marL="15758" marR="15758" marT="15758" marB="0" anchor="b"/>
                </a:tc>
              </a:tr>
              <a:tr h="159435">
                <a:tc>
                  <a:txBody>
                    <a:bodyPr/>
                    <a:lstStyle/>
                    <a:p>
                      <a:pPr algn="l">
                        <a:defRPr/>
                      </a:pPr>
                      <a:r>
                        <a:rPr lang="fr-FR" sz="1800" u="none" strike="noStrike"/>
                        <a:t>DIJ Robomaster</a:t>
                      </a:r>
                      <a:endParaRPr lang="fr-FR" sz="1800" b="0" i="0" u="none" strike="noStrike">
                        <a:solidFill>
                          <a:srgbClr val="000000"/>
                        </a:solidFill>
                        <a:latin typeface="Calibri"/>
                      </a:endParaRPr>
                    </a:p>
                  </a:txBody>
                  <a:tcPr marL="15758" marR="15758" marT="15758" marB="0" anchor="b"/>
                </a:tc>
                <a:tc>
                  <a:txBody>
                    <a:bodyPr/>
                    <a:lstStyle/>
                    <a:p>
                      <a:pPr algn="ctr">
                        <a:defRPr/>
                      </a:pPr>
                      <a:r>
                        <a:rPr lang="fr-FR" sz="1800" u="none" strike="noStrike"/>
                        <a:t>4</a:t>
                      </a:r>
                      <a:endParaRPr lang="fr-FR" sz="1800" b="0" i="0" u="none" strike="noStrike">
                        <a:solidFill>
                          <a:srgbClr val="000000"/>
                        </a:solidFill>
                        <a:latin typeface="Calibri"/>
                      </a:endParaRPr>
                    </a:p>
                  </a:txBody>
                  <a:tcPr marL="15758" marR="15758" marT="15758" marB="0" anchor="b"/>
                </a:tc>
                <a:tc>
                  <a:txBody>
                    <a:bodyPr/>
                    <a:lstStyle/>
                    <a:p>
                      <a:pPr algn="r">
                        <a:defRPr/>
                      </a:pPr>
                      <a:r>
                        <a:rPr lang="fr-FR" sz="1800" u="none" strike="noStrike"/>
                        <a:t>799,99 €</a:t>
                      </a:r>
                      <a:endParaRPr lang="fr-FR" sz="1800" b="0" i="0" u="none" strike="noStrike">
                        <a:solidFill>
                          <a:srgbClr val="000000"/>
                        </a:solidFill>
                        <a:latin typeface="Calibri"/>
                      </a:endParaRPr>
                    </a:p>
                  </a:txBody>
                  <a:tcPr marL="15758" marR="15758" marT="15758" marB="0" anchor="b"/>
                </a:tc>
              </a:tr>
              <a:tr h="315160">
                <a:tc>
                  <a:txBody>
                    <a:bodyPr/>
                    <a:lstStyle/>
                    <a:p>
                      <a:pPr algn="l">
                        <a:defRPr/>
                      </a:pPr>
                      <a:r>
                        <a:rPr lang="fr-FR" sz="1800" u="none" strike="noStrike"/>
                        <a:t>Kit Raspberry</a:t>
                      </a:r>
                      <a:endParaRPr lang="fr-FR" sz="1800" b="0" i="0" u="none" strike="noStrike">
                        <a:solidFill>
                          <a:srgbClr val="000000"/>
                        </a:solidFill>
                        <a:latin typeface="Calibri"/>
                      </a:endParaRPr>
                    </a:p>
                  </a:txBody>
                  <a:tcPr marL="15758" marR="15758" marT="15758" marB="0" anchor="b"/>
                </a:tc>
                <a:tc>
                  <a:txBody>
                    <a:bodyPr/>
                    <a:lstStyle/>
                    <a:p>
                      <a:pPr algn="ctr">
                        <a:defRPr/>
                      </a:pPr>
                      <a:r>
                        <a:rPr lang="fr-FR" sz="1800" u="none" strike="noStrike"/>
                        <a:t>6</a:t>
                      </a:r>
                      <a:endParaRPr lang="fr-FR" sz="1800" b="0" i="0" u="none" strike="noStrike">
                        <a:solidFill>
                          <a:srgbClr val="000000"/>
                        </a:solidFill>
                        <a:latin typeface="Calibri"/>
                      </a:endParaRPr>
                    </a:p>
                  </a:txBody>
                  <a:tcPr marL="15758" marR="15758" marT="15758" marB="0" anchor="b"/>
                </a:tc>
                <a:tc>
                  <a:txBody>
                    <a:bodyPr/>
                    <a:lstStyle/>
                    <a:p>
                      <a:pPr algn="r">
                        <a:defRPr/>
                      </a:pPr>
                      <a:r>
                        <a:rPr lang="fr-FR" sz="1800" u="none" strike="noStrike"/>
                        <a:t>87,46 €</a:t>
                      </a:r>
                      <a:endParaRPr lang="fr-FR" sz="1800" b="0" i="0" u="none" strike="noStrike">
                        <a:solidFill>
                          <a:srgbClr val="000000"/>
                        </a:solidFill>
                        <a:latin typeface="Calibri"/>
                      </a:endParaRPr>
                    </a:p>
                  </a:txBody>
                  <a:tcPr marL="15758" marR="15758" marT="15758" marB="0" anchor="b"/>
                </a:tc>
              </a:tr>
            </a:tbl>
          </a:graphicData>
        </a:graphic>
      </p:graphicFrame>
      <p:pic>
        <p:nvPicPr>
          <p:cNvPr id="6" name="Image 5"/>
          <p:cNvPicPr>
            <a:picLocks noChangeAspect="1"/>
          </p:cNvPicPr>
          <p:nvPr/>
        </p:nvPicPr>
        <p:blipFill>
          <a:blip r:embed="rId2"/>
          <a:stretch/>
        </p:blipFill>
        <p:spPr bwMode="auto">
          <a:xfrm>
            <a:off x="1023515" y="1784973"/>
            <a:ext cx="2974094" cy="2675856"/>
          </a:xfrm>
          <a:prstGeom prst="rect">
            <a:avLst/>
          </a:prstGeom>
        </p:spPr>
      </p:pic>
      <p:pic>
        <p:nvPicPr>
          <p:cNvPr id="7" name="Image 6"/>
          <p:cNvPicPr>
            <a:picLocks noChangeAspect="1"/>
          </p:cNvPicPr>
          <p:nvPr/>
        </p:nvPicPr>
        <p:blipFill>
          <a:blip r:embed="rId3"/>
          <a:stretch/>
        </p:blipFill>
        <p:spPr bwMode="auto">
          <a:xfrm>
            <a:off x="3038999" y="3895587"/>
            <a:ext cx="2323877" cy="2123543"/>
          </a:xfrm>
          <a:prstGeom prst="rect">
            <a:avLst/>
          </a:prstGeom>
        </p:spPr>
      </p:pic>
      <p:pic>
        <p:nvPicPr>
          <p:cNvPr id="9" name="Image 8"/>
          <p:cNvPicPr>
            <a:picLocks noChangeAspect="1"/>
          </p:cNvPicPr>
          <p:nvPr/>
        </p:nvPicPr>
        <p:blipFill>
          <a:blip r:embed="rId4"/>
          <a:stretch/>
        </p:blipFill>
        <p:spPr bwMode="auto">
          <a:xfrm>
            <a:off x="9011150" y="1723141"/>
            <a:ext cx="3180850" cy="3180850"/>
          </a:xfrm>
          <a:prstGeom prst="rect">
            <a:avLst/>
          </a:prstGeom>
        </p:spPr>
      </p:pic>
      <p:pic>
        <p:nvPicPr>
          <p:cNvPr id="10" name="Image 9"/>
          <p:cNvPicPr>
            <a:picLocks noChangeAspect="1"/>
          </p:cNvPicPr>
          <p:nvPr/>
        </p:nvPicPr>
        <p:blipFill>
          <a:blip r:embed="rId5"/>
          <a:stretch/>
        </p:blipFill>
        <p:spPr bwMode="auto">
          <a:xfrm>
            <a:off x="6419751" y="3643353"/>
            <a:ext cx="2111854" cy="2123543"/>
          </a:xfrm>
          <a:prstGeom prst="rect">
            <a:avLst/>
          </a:prstGeom>
        </p:spPr>
      </p:pic>
      <p:sp>
        <p:nvSpPr>
          <p:cNvPr id="11"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45</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p:cNvSpPr txBox="1"/>
          <p:nvPr/>
        </p:nvSpPr>
        <p:spPr bwMode="auto">
          <a:xfrm>
            <a:off x="1274618" y="1091104"/>
            <a:ext cx="3422860" cy="1200329"/>
          </a:xfrm>
          <a:prstGeom prst="rect">
            <a:avLst/>
          </a:prstGeom>
          <a:noFill/>
        </p:spPr>
        <p:txBody>
          <a:bodyPr wrap="none" rtlCol="0">
            <a:spAutoFit/>
          </a:bodyPr>
          <a:lstStyle/>
          <a:p>
            <a:pPr>
              <a:defRPr/>
            </a:pPr>
            <a:r>
              <a:rPr lang="fr-FR"/>
              <a:t>Rappel :</a:t>
            </a:r>
            <a:endParaRPr/>
          </a:p>
          <a:p>
            <a:pPr>
              <a:defRPr/>
            </a:pPr>
            <a:r>
              <a:rPr lang="fr-FR"/>
              <a:t>L’académie organise un défi robot.</a:t>
            </a:r>
            <a:endParaRPr/>
          </a:p>
          <a:p>
            <a:pPr>
              <a:defRPr/>
            </a:pPr>
            <a:endParaRPr lang="fr-FR"/>
          </a:p>
          <a:p>
            <a:pPr>
              <a:defRPr/>
            </a:pPr>
            <a:endParaRPr lang="fr-FR"/>
          </a:p>
        </p:txBody>
      </p:sp>
      <p:sp>
        <p:nvSpPr>
          <p:cNvPr id="3" name="Rectangle 2"/>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Conclusion</a:t>
            </a:r>
            <a:endParaRPr lang="fr-FR" sz="2000"/>
          </a:p>
        </p:txBody>
      </p:sp>
      <p:pic>
        <p:nvPicPr>
          <p:cNvPr id="8" name="Image 7"/>
          <p:cNvPicPr>
            <a:picLocks noChangeAspect="1"/>
          </p:cNvPicPr>
          <p:nvPr/>
        </p:nvPicPr>
        <p:blipFill>
          <a:blip r:embed="rId2"/>
          <a:stretch/>
        </p:blipFill>
        <p:spPr bwMode="auto">
          <a:xfrm>
            <a:off x="1041202" y="1752349"/>
            <a:ext cx="5040921" cy="3365083"/>
          </a:xfrm>
          <a:prstGeom prst="rect">
            <a:avLst/>
          </a:prstGeom>
        </p:spPr>
      </p:pic>
      <p:pic>
        <p:nvPicPr>
          <p:cNvPr id="11" name="Image 10"/>
          <p:cNvPicPr>
            <a:picLocks noChangeAspect="1"/>
          </p:cNvPicPr>
          <p:nvPr/>
        </p:nvPicPr>
        <p:blipFill>
          <a:blip r:embed="rId3"/>
          <a:stretch/>
        </p:blipFill>
        <p:spPr bwMode="auto">
          <a:xfrm>
            <a:off x="6870784" y="1909762"/>
            <a:ext cx="3038475" cy="3038475"/>
          </a:xfrm>
          <a:prstGeom prst="rect">
            <a:avLst/>
          </a:prstGeom>
        </p:spPr>
      </p:pic>
      <p:sp>
        <p:nvSpPr>
          <p:cNvPr id="12"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46</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p:cNvSpPr txBox="1"/>
          <p:nvPr/>
        </p:nvSpPr>
        <p:spPr bwMode="auto">
          <a:xfrm>
            <a:off x="1503814" y="1120676"/>
            <a:ext cx="7993599" cy="1754326"/>
          </a:xfrm>
          <a:prstGeom prst="rect">
            <a:avLst/>
          </a:prstGeom>
          <a:noFill/>
        </p:spPr>
        <p:txBody>
          <a:bodyPr wrap="none" rtlCol="0">
            <a:spAutoFit/>
          </a:bodyPr>
          <a:lstStyle/>
          <a:p>
            <a:pPr>
              <a:defRPr/>
            </a:pPr>
            <a:r>
              <a:rPr lang="fr-FR"/>
              <a:t>Rappel :</a:t>
            </a:r>
            <a:endParaRPr/>
          </a:p>
          <a:p>
            <a:pPr>
              <a:defRPr/>
            </a:pPr>
            <a:r>
              <a:rPr lang="fr-FR"/>
              <a:t>L’académie à signé des conventions avec des entreprises</a:t>
            </a:r>
            <a:endParaRPr/>
          </a:p>
          <a:p>
            <a:pPr>
              <a:defRPr/>
            </a:pPr>
            <a:endParaRPr lang="fr-FR"/>
          </a:p>
          <a:p>
            <a:pPr>
              <a:defRPr/>
            </a:pPr>
            <a:r>
              <a:rPr lang="fr-FR"/>
              <a:t>Contacts : Cécile MAUD INGRASSIA </a:t>
            </a:r>
            <a:endParaRPr/>
          </a:p>
          <a:p>
            <a:pPr>
              <a:defRPr/>
            </a:pPr>
            <a:r>
              <a:rPr lang="fr-FR"/>
              <a:t>Chargée de mission Relation École Entreprise DRAFPIC </a:t>
            </a:r>
            <a:r>
              <a:rPr lang="fr-FR" i="1"/>
              <a:t>Rectorat Académie</a:t>
            </a:r>
            <a:r>
              <a:rPr lang="fr-FR"/>
              <a:t> d'</a:t>
            </a:r>
            <a:r>
              <a:rPr lang="fr-FR" i="1"/>
              <a:t>Amiens</a:t>
            </a:r>
            <a:endParaRPr/>
          </a:p>
          <a:p>
            <a:pPr>
              <a:defRPr/>
            </a:pPr>
            <a:endParaRPr lang="fr-FR"/>
          </a:p>
        </p:txBody>
      </p:sp>
      <p:sp>
        <p:nvSpPr>
          <p:cNvPr id="3" name="Rectangle 2"/>
          <p:cNvSpPr/>
          <p:nvPr/>
        </p:nvSpPr>
        <p:spPr bwMode="auto">
          <a:xfrm>
            <a:off x="1274618" y="136525"/>
            <a:ext cx="11430000" cy="400110"/>
          </a:xfrm>
          <a:prstGeom prst="rect">
            <a:avLst/>
          </a:prstGeom>
        </p:spPr>
        <p:txBody>
          <a:bodyPr wrap="square">
            <a:spAutoFit/>
          </a:bodyPr>
          <a:lstStyle/>
          <a:p>
            <a:pPr>
              <a:defRPr/>
            </a:pPr>
            <a:r>
              <a:rPr lang="fr-FR" sz="2000" b="1">
                <a:solidFill>
                  <a:srgbClr val="009F7E"/>
                </a:solidFill>
                <a:latin typeface="Calibri"/>
              </a:rPr>
              <a:t>Conclusion</a:t>
            </a:r>
            <a:endParaRPr lang="fr-FR" sz="2000"/>
          </a:p>
        </p:txBody>
      </p:sp>
      <p:pic>
        <p:nvPicPr>
          <p:cNvPr id="4" name="Image 3"/>
          <p:cNvPicPr>
            <a:picLocks noChangeAspect="1"/>
          </p:cNvPicPr>
          <p:nvPr/>
        </p:nvPicPr>
        <p:blipFill>
          <a:blip r:embed="rId2"/>
          <a:stretch/>
        </p:blipFill>
        <p:spPr bwMode="auto">
          <a:xfrm>
            <a:off x="7997225" y="2875002"/>
            <a:ext cx="3000375" cy="3009900"/>
          </a:xfrm>
          <a:prstGeom prst="rect">
            <a:avLst/>
          </a:prstGeom>
        </p:spPr>
      </p:pic>
      <p:pic>
        <p:nvPicPr>
          <p:cNvPr id="8" name="Image 7"/>
          <p:cNvPicPr>
            <a:picLocks noChangeAspect="1"/>
          </p:cNvPicPr>
          <p:nvPr/>
        </p:nvPicPr>
        <p:blipFill>
          <a:blip r:embed="rId3"/>
          <a:stretch/>
        </p:blipFill>
        <p:spPr bwMode="auto">
          <a:xfrm>
            <a:off x="1692995" y="2875002"/>
            <a:ext cx="2501781" cy="1324931"/>
          </a:xfrm>
          <a:prstGeom prst="rect">
            <a:avLst/>
          </a:prstGeom>
        </p:spPr>
      </p:pic>
      <p:sp>
        <p:nvSpPr>
          <p:cNvPr id="9" name="Rectangle : coins arrondis 8"/>
          <p:cNvSpPr/>
          <p:nvPr/>
        </p:nvSpPr>
        <p:spPr bwMode="auto">
          <a:xfrm>
            <a:off x="4445000" y="3873500"/>
            <a:ext cx="3000375" cy="132493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Stages enseignants</a:t>
            </a:r>
            <a:endParaRPr/>
          </a:p>
        </p:txBody>
      </p:sp>
      <p:sp>
        <p:nvSpPr>
          <p:cNvPr id="10" name="Espace réservé du numéro de diapositive 3"/>
          <p:cNvSpPr>
            <a:spLocks noGrp="1"/>
          </p:cNvSpPr>
          <p:nvPr>
            <p:ph type="sldNum" sz="quarter" idx="12"/>
          </p:nvPr>
        </p:nvSpPr>
        <p:spPr bwMode="auto">
          <a:xfrm>
            <a:off x="8610600" y="6356350"/>
            <a:ext cx="2743200" cy="365125"/>
          </a:xfrm>
        </p:spPr>
        <p:txBody>
          <a:bodyPr/>
          <a:lstStyle/>
          <a:p>
            <a:pPr>
              <a:defRPr/>
            </a:pPr>
            <a:fld id="{050AB06C-D468-4010-A140-5397A3E428C1}" type="slidenum">
              <a:rPr lang="fr-FR"/>
              <a:t>47</a:t>
            </a:fld>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1274618" y="1512514"/>
            <a:ext cx="10778835" cy="5878532"/>
          </a:xfrm>
          <a:prstGeom prst="rect">
            <a:avLst/>
          </a:prstGeom>
        </p:spPr>
        <p:txBody>
          <a:bodyPr wrap="square">
            <a:spAutoFit/>
          </a:bodyPr>
          <a:lstStyle/>
          <a:p>
            <a:pPr>
              <a:defRPr/>
            </a:pPr>
            <a:r>
              <a:rPr lang="fr-FR" sz="1600"/>
              <a:t>Cet enseignement </a:t>
            </a:r>
            <a:r>
              <a:rPr lang="fr-FR" sz="1600" b="1">
                <a:solidFill>
                  <a:srgbClr val="FF0000"/>
                </a:solidFill>
              </a:rPr>
              <a:t>stimule la </a:t>
            </a:r>
            <a:r>
              <a:rPr lang="fr-FR" sz="2400" b="1">
                <a:solidFill>
                  <a:srgbClr val="FF0000"/>
                </a:solidFill>
              </a:rPr>
              <a:t>curiosité</a:t>
            </a:r>
            <a:r>
              <a:rPr lang="fr-FR" sz="1600" b="1">
                <a:solidFill>
                  <a:srgbClr val="FF0000"/>
                </a:solidFill>
              </a:rPr>
              <a:t> des élèves</a:t>
            </a:r>
            <a:r>
              <a:rPr lang="fr-FR" sz="1600"/>
              <a:t>, développe leur culture technologique et contribue à construire leur culture scientifique. Il initie les élèves à la </a:t>
            </a:r>
            <a:r>
              <a:rPr lang="fr-FR" sz="1600" b="1">
                <a:solidFill>
                  <a:srgbClr val="FF0000"/>
                </a:solidFill>
              </a:rPr>
              <a:t>compréhension et à la réalisation des objets et des systèmes techniques </a:t>
            </a:r>
            <a:r>
              <a:rPr lang="fr-FR" sz="2400" b="1">
                <a:solidFill>
                  <a:srgbClr val="FF0000"/>
                </a:solidFill>
              </a:rPr>
              <a:t>contemporains</a:t>
            </a:r>
            <a:r>
              <a:rPr lang="fr-FR" sz="1600"/>
              <a:t>. Il leur permet d’appréhender les solutions techniques retenues selon les champs d’études suivants : matériaux, énergies, information (MEI), dans le respect de certaines exigences (écologie, sécurité, etc.).</a:t>
            </a:r>
            <a:endParaRPr/>
          </a:p>
          <a:p>
            <a:pPr>
              <a:defRPr/>
            </a:pPr>
            <a:endParaRPr lang="fr-FR" sz="1600"/>
          </a:p>
          <a:p>
            <a:pPr>
              <a:defRPr/>
            </a:pPr>
            <a:r>
              <a:rPr lang="fr-FR" sz="1600">
                <a:solidFill>
                  <a:srgbClr val="000000"/>
                </a:solidFill>
                <a:latin typeface="Calibri"/>
              </a:rPr>
              <a:t>Une attention particulière sera portée sur les choix d’</a:t>
            </a:r>
            <a:r>
              <a:rPr lang="fr-FR" sz="1600" b="1">
                <a:solidFill>
                  <a:srgbClr val="FF0000"/>
                </a:solidFill>
                <a:latin typeface="Calibri"/>
              </a:rPr>
              <a:t>objets et de systèmes techniques</a:t>
            </a:r>
            <a:r>
              <a:rPr lang="fr-FR" sz="2400" b="1">
                <a:solidFill>
                  <a:srgbClr val="FF0000"/>
                </a:solidFill>
                <a:latin typeface="Calibri"/>
              </a:rPr>
              <a:t> pluri-technologiques </a:t>
            </a:r>
            <a:r>
              <a:rPr lang="fr-FR" sz="1600">
                <a:solidFill>
                  <a:srgbClr val="000000"/>
                </a:solidFill>
                <a:latin typeface="Calibri"/>
              </a:rPr>
              <a:t>suffisamment représentatifs des</a:t>
            </a:r>
            <a:r>
              <a:rPr lang="fr-FR" sz="2400">
                <a:solidFill>
                  <a:srgbClr val="000000"/>
                </a:solidFill>
                <a:latin typeface="Calibri"/>
              </a:rPr>
              <a:t> </a:t>
            </a:r>
            <a:r>
              <a:rPr lang="fr-FR" sz="2400" b="1">
                <a:solidFill>
                  <a:srgbClr val="FF0000"/>
                </a:solidFill>
                <a:latin typeface="Calibri"/>
              </a:rPr>
              <a:t>technologies contemporaines </a:t>
            </a:r>
            <a:r>
              <a:rPr lang="fr-FR" sz="1600">
                <a:solidFill>
                  <a:srgbClr val="000000"/>
                </a:solidFill>
                <a:latin typeface="Calibri"/>
              </a:rPr>
              <a:t>: radio-identification (RFID), géolocalisation par satellite (GPS), communication sans fil (WiFi), prototypage rapide, impression 3D, intelligence artificielle, objets communicants, robots, etc.) et </a:t>
            </a:r>
            <a:r>
              <a:rPr lang="fr-FR" sz="1600" b="1">
                <a:solidFill>
                  <a:srgbClr val="FF0000"/>
                </a:solidFill>
                <a:latin typeface="Calibri"/>
              </a:rPr>
              <a:t>répondant aux grands </a:t>
            </a:r>
            <a:r>
              <a:rPr lang="fr-FR" sz="2400" b="1">
                <a:solidFill>
                  <a:srgbClr val="FF0000"/>
                </a:solidFill>
                <a:latin typeface="Calibri"/>
              </a:rPr>
              <a:t>enjeux contemporains </a:t>
            </a:r>
            <a:r>
              <a:rPr lang="fr-FR" sz="1600">
                <a:solidFill>
                  <a:srgbClr val="000000"/>
                </a:solidFill>
                <a:latin typeface="Calibri"/>
              </a:rPr>
              <a:t>: énergie pour un développement durable, transition écologique, information et société numérique, mobilité, santé, sécurité, ville connectée, robotique, industrie 4.0, etc.</a:t>
            </a:r>
            <a:endParaRPr/>
          </a:p>
          <a:p>
            <a:pPr>
              <a:defRPr/>
            </a:pPr>
            <a:endParaRPr lang="fr-FR" sz="1600">
              <a:solidFill>
                <a:srgbClr val="000000"/>
              </a:solidFill>
              <a:latin typeface="Calibri"/>
            </a:endParaRPr>
          </a:p>
          <a:p>
            <a:pPr>
              <a:defRPr/>
            </a:pPr>
            <a:r>
              <a:rPr lang="fr-FR" sz="1600">
                <a:solidFill>
                  <a:srgbClr val="000000"/>
                </a:solidFill>
                <a:latin typeface="Calibri"/>
              </a:rPr>
              <a:t>Le recours aux ressources matérielles et documentaires, et aux </a:t>
            </a:r>
            <a:r>
              <a:rPr lang="fr-FR" sz="1600" b="1">
                <a:solidFill>
                  <a:srgbClr val="FF0000"/>
                </a:solidFill>
                <a:latin typeface="Calibri"/>
              </a:rPr>
              <a:t>supports d’étude choisis avec soin</a:t>
            </a:r>
            <a:r>
              <a:rPr lang="fr-FR" sz="1600">
                <a:solidFill>
                  <a:srgbClr val="000000"/>
                </a:solidFill>
                <a:latin typeface="Calibri"/>
              </a:rPr>
              <a:t>, en </a:t>
            </a:r>
            <a:r>
              <a:rPr lang="fr-FR" sz="1600" b="1">
                <a:solidFill>
                  <a:srgbClr val="FF0000"/>
                </a:solidFill>
                <a:latin typeface="Calibri"/>
              </a:rPr>
              <a:t>prenant en compte le </a:t>
            </a:r>
            <a:r>
              <a:rPr lang="fr-FR" sz="2400" b="1">
                <a:solidFill>
                  <a:srgbClr val="FF0000"/>
                </a:solidFill>
                <a:latin typeface="Calibri"/>
              </a:rPr>
              <a:t>contexte local </a:t>
            </a:r>
            <a:r>
              <a:rPr lang="fr-FR" sz="1600">
                <a:solidFill>
                  <a:srgbClr val="000000"/>
                </a:solidFill>
                <a:latin typeface="Calibri"/>
              </a:rPr>
              <a:t>de chaque collège et avec l’appui de </a:t>
            </a:r>
            <a:r>
              <a:rPr lang="fr-FR" sz="2400" b="1">
                <a:solidFill>
                  <a:srgbClr val="FF0000"/>
                </a:solidFill>
                <a:latin typeface="Calibri"/>
              </a:rPr>
              <a:t>partenaires</a:t>
            </a:r>
            <a:r>
              <a:rPr lang="fr-FR" sz="1600" b="1">
                <a:solidFill>
                  <a:srgbClr val="FF0000"/>
                </a:solidFill>
                <a:latin typeface="Calibri"/>
              </a:rPr>
              <a:t> de proximité volontaires</a:t>
            </a:r>
            <a:r>
              <a:rPr lang="fr-FR" sz="1600">
                <a:solidFill>
                  <a:srgbClr val="000000"/>
                </a:solidFill>
                <a:latin typeface="Calibri"/>
              </a:rPr>
              <a:t>, permet aux élèves de mieux percevoir et d’appréhender les </a:t>
            </a:r>
            <a:r>
              <a:rPr lang="fr-FR" sz="1600" b="1">
                <a:solidFill>
                  <a:srgbClr val="FF0000"/>
                </a:solidFill>
                <a:latin typeface="Calibri"/>
              </a:rPr>
              <a:t>objets et les systèmes techniques en interaction avec leur </a:t>
            </a:r>
            <a:r>
              <a:rPr lang="fr-FR" sz="2400" b="1">
                <a:solidFill>
                  <a:srgbClr val="FF0000"/>
                </a:solidFill>
                <a:latin typeface="Calibri"/>
              </a:rPr>
              <a:t>environnement direct</a:t>
            </a:r>
            <a:r>
              <a:rPr lang="fr-FR" sz="1600">
                <a:solidFill>
                  <a:srgbClr val="000000"/>
                </a:solidFill>
                <a:latin typeface="Calibri"/>
              </a:rPr>
              <a:t>. </a:t>
            </a:r>
            <a:endParaRPr/>
          </a:p>
          <a:p>
            <a:pPr>
              <a:defRPr/>
            </a:pPr>
            <a:r>
              <a:rPr lang="fr-FR">
                <a:solidFill>
                  <a:srgbClr val="000000"/>
                </a:solidFill>
                <a:latin typeface="Calibri"/>
              </a:rPr>
              <a:t> </a:t>
            </a:r>
            <a:endParaRPr lang="fr-FR"/>
          </a:p>
          <a:p>
            <a:pPr>
              <a:defRPr/>
            </a:pPr>
            <a:endParaRPr lang="fr-FR"/>
          </a:p>
          <a:p>
            <a:pPr>
              <a:defRPr/>
            </a:pPr>
            <a:endParaRPr lang="fr-FR"/>
          </a:p>
          <a:p>
            <a:pPr>
              <a:defRPr/>
            </a:pPr>
            <a:endParaRPr lang="fr-FR"/>
          </a:p>
        </p:txBody>
      </p:sp>
      <p:sp>
        <p:nvSpPr>
          <p:cNvPr id="8" name="Espace réservé du numéro de diapositive 7"/>
          <p:cNvSpPr>
            <a:spLocks noGrp="1"/>
          </p:cNvSpPr>
          <p:nvPr>
            <p:ph type="sldNum" sz="quarter" idx="12"/>
          </p:nvPr>
        </p:nvSpPr>
        <p:spPr bwMode="auto">
          <a:xfrm>
            <a:off x="10778836" y="6356350"/>
            <a:ext cx="685800" cy="365125"/>
          </a:xfrm>
        </p:spPr>
        <p:txBody>
          <a:bodyPr/>
          <a:lstStyle/>
          <a:p>
            <a:pPr>
              <a:defRPr/>
            </a:pPr>
            <a:fld id="{050AB06C-D468-4010-A140-5397A3E428C1}" type="slidenum">
              <a:rPr lang="fr-FR"/>
              <a:t>5</a:t>
            </a:fld>
            <a:endParaRPr lang="fr-FR"/>
          </a:p>
        </p:txBody>
      </p:sp>
      <p:sp>
        <p:nvSpPr>
          <p:cNvPr id="7" name="Rectangle 6"/>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Lecture du préambule de l’annexe du Bulletin officiel n° 9 du 29 février 2024</a:t>
            </a:r>
            <a:endParaRPr/>
          </a:p>
        </p:txBody>
      </p:sp>
      <p:sp>
        <p:nvSpPr>
          <p:cNvPr id="10" name="Rectangle 9"/>
          <p:cNvSpPr/>
          <p:nvPr/>
        </p:nvSpPr>
        <p:spPr bwMode="auto">
          <a:xfrm>
            <a:off x="1274618" y="1012858"/>
            <a:ext cx="10515600" cy="400110"/>
          </a:xfrm>
          <a:prstGeom prst="rect">
            <a:avLst/>
          </a:prstGeom>
        </p:spPr>
        <p:txBody>
          <a:bodyPr wrap="square">
            <a:spAutoFit/>
          </a:bodyPr>
          <a:lstStyle/>
          <a:p>
            <a:pPr>
              <a:defRPr/>
            </a:pPr>
            <a:r>
              <a:rPr lang="fr-FR" sz="2000" b="1">
                <a:solidFill>
                  <a:srgbClr val="009F7E"/>
                </a:solidFill>
                <a:latin typeface="Calibri"/>
              </a:rPr>
              <a:t>Focus sur le choix des objets et systèmes techniques à privilégier</a:t>
            </a:r>
            <a:endParaRPr lang="fr-FR" sz="2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1274618" y="1637205"/>
            <a:ext cx="10778835" cy="1477328"/>
          </a:xfrm>
          <a:prstGeom prst="rect">
            <a:avLst/>
          </a:prstGeom>
        </p:spPr>
        <p:txBody>
          <a:bodyPr wrap="square">
            <a:spAutoFit/>
          </a:bodyPr>
          <a:lstStyle/>
          <a:p>
            <a:pPr>
              <a:defRPr/>
            </a:pPr>
            <a:r>
              <a:rPr lang="fr-FR"/>
              <a:t>Exemple d’objets et systèmes techniques</a:t>
            </a:r>
            <a:endParaRPr lang="fr-FR">
              <a:solidFill>
                <a:srgbClr val="000000"/>
              </a:solidFill>
              <a:latin typeface="Calibri"/>
            </a:endParaRPr>
          </a:p>
          <a:p>
            <a:pPr>
              <a:defRPr/>
            </a:pPr>
            <a:r>
              <a:rPr lang="fr-FR">
                <a:solidFill>
                  <a:srgbClr val="000000"/>
                </a:solidFill>
                <a:latin typeface="Calibri"/>
              </a:rPr>
              <a:t> </a:t>
            </a:r>
            <a:endParaRPr lang="fr-FR"/>
          </a:p>
          <a:p>
            <a:pPr>
              <a:defRPr/>
            </a:pPr>
            <a:endParaRPr lang="fr-FR"/>
          </a:p>
          <a:p>
            <a:pPr>
              <a:defRPr/>
            </a:pPr>
            <a:endParaRPr lang="fr-FR"/>
          </a:p>
          <a:p>
            <a:pPr>
              <a:defRPr/>
            </a:pPr>
            <a:endParaRPr lang="fr-FR"/>
          </a:p>
        </p:txBody>
      </p:sp>
      <p:sp>
        <p:nvSpPr>
          <p:cNvPr id="8" name="Espace réservé du numéro de diapositive 7"/>
          <p:cNvSpPr>
            <a:spLocks noGrp="1"/>
          </p:cNvSpPr>
          <p:nvPr>
            <p:ph type="sldNum" sz="quarter" idx="12"/>
          </p:nvPr>
        </p:nvSpPr>
        <p:spPr bwMode="auto">
          <a:xfrm>
            <a:off x="10778836" y="6356350"/>
            <a:ext cx="685800" cy="365125"/>
          </a:xfrm>
        </p:spPr>
        <p:txBody>
          <a:bodyPr/>
          <a:lstStyle/>
          <a:p>
            <a:pPr>
              <a:defRPr/>
            </a:pPr>
            <a:fld id="{050AB06C-D468-4010-A140-5397A3E428C1}" type="slidenum">
              <a:rPr lang="fr-FR"/>
              <a:t>6</a:t>
            </a:fld>
            <a:endParaRPr lang="fr-FR"/>
          </a:p>
        </p:txBody>
      </p:sp>
      <p:sp>
        <p:nvSpPr>
          <p:cNvPr id="7" name="Rectangle 6"/>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Lecture du préambule de l’annexe du Bulletin officiel n° 9 du 29 février 2024</a:t>
            </a:r>
            <a:endParaRPr/>
          </a:p>
        </p:txBody>
      </p:sp>
      <p:pic>
        <p:nvPicPr>
          <p:cNvPr id="3" name="Image 2"/>
          <p:cNvPicPr>
            <a:picLocks noChangeAspect="1"/>
          </p:cNvPicPr>
          <p:nvPr/>
        </p:nvPicPr>
        <p:blipFill>
          <a:blip r:embed="rId2"/>
          <a:stretch/>
        </p:blipFill>
        <p:spPr bwMode="auto">
          <a:xfrm>
            <a:off x="1448582" y="3077481"/>
            <a:ext cx="1481175" cy="1457025"/>
          </a:xfrm>
          <a:prstGeom prst="rect">
            <a:avLst/>
          </a:prstGeom>
        </p:spPr>
      </p:pic>
      <p:sp>
        <p:nvSpPr>
          <p:cNvPr id="4" name="ZoneTexte 3"/>
          <p:cNvSpPr txBox="1"/>
          <p:nvPr/>
        </p:nvSpPr>
        <p:spPr bwMode="auto">
          <a:xfrm>
            <a:off x="1448581" y="4399562"/>
            <a:ext cx="1481175" cy="584775"/>
          </a:xfrm>
          <a:prstGeom prst="rect">
            <a:avLst/>
          </a:prstGeom>
          <a:noFill/>
        </p:spPr>
        <p:txBody>
          <a:bodyPr wrap="none" rtlCol="0">
            <a:spAutoFit/>
          </a:bodyPr>
          <a:lstStyle/>
          <a:p>
            <a:pPr algn="ctr">
              <a:defRPr/>
            </a:pPr>
            <a:r>
              <a:rPr lang="fr-FR" sz="1600" i="1"/>
              <a:t>Signalisation </a:t>
            </a:r>
            <a:endParaRPr/>
          </a:p>
          <a:p>
            <a:pPr algn="ctr">
              <a:defRPr/>
            </a:pPr>
            <a:r>
              <a:rPr lang="fr-FR" sz="1600" i="1"/>
              <a:t>pour trottinette</a:t>
            </a:r>
            <a:endParaRPr/>
          </a:p>
        </p:txBody>
      </p:sp>
      <p:sp>
        <p:nvSpPr>
          <p:cNvPr id="10" name="Rectangle 9"/>
          <p:cNvSpPr/>
          <p:nvPr/>
        </p:nvSpPr>
        <p:spPr bwMode="auto">
          <a:xfrm>
            <a:off x="1274618" y="1012858"/>
            <a:ext cx="10515600" cy="400110"/>
          </a:xfrm>
          <a:prstGeom prst="rect">
            <a:avLst/>
          </a:prstGeom>
        </p:spPr>
        <p:txBody>
          <a:bodyPr wrap="square">
            <a:spAutoFit/>
          </a:bodyPr>
          <a:lstStyle/>
          <a:p>
            <a:pPr>
              <a:defRPr/>
            </a:pPr>
            <a:r>
              <a:rPr lang="fr-FR" sz="2000" b="1">
                <a:solidFill>
                  <a:srgbClr val="009F7E"/>
                </a:solidFill>
                <a:latin typeface="Calibri"/>
              </a:rPr>
              <a:t>Focus sur le choix des objets et systèmes techniques à privilégier</a:t>
            </a:r>
            <a:endParaRPr lang="fr-FR" sz="2000"/>
          </a:p>
        </p:txBody>
      </p:sp>
      <p:pic>
        <p:nvPicPr>
          <p:cNvPr id="6" name="Image 5"/>
          <p:cNvPicPr>
            <a:picLocks noChangeAspect="1"/>
          </p:cNvPicPr>
          <p:nvPr/>
        </p:nvPicPr>
        <p:blipFill>
          <a:blip r:embed="rId3"/>
          <a:stretch/>
        </p:blipFill>
        <p:spPr bwMode="auto">
          <a:xfrm>
            <a:off x="3820824" y="2153032"/>
            <a:ext cx="3552825" cy="2447925"/>
          </a:xfrm>
          <a:prstGeom prst="rect">
            <a:avLst/>
          </a:prstGeom>
        </p:spPr>
      </p:pic>
      <p:pic>
        <p:nvPicPr>
          <p:cNvPr id="9" name="Image 8"/>
          <p:cNvPicPr>
            <a:picLocks noChangeAspect="1"/>
          </p:cNvPicPr>
          <p:nvPr/>
        </p:nvPicPr>
        <p:blipFill>
          <a:blip r:embed="rId4"/>
          <a:stretch/>
        </p:blipFill>
        <p:spPr bwMode="auto">
          <a:xfrm>
            <a:off x="5482106" y="3006931"/>
            <a:ext cx="2499446" cy="2416344"/>
          </a:xfrm>
          <a:prstGeom prst="rect">
            <a:avLst/>
          </a:prstGeom>
        </p:spPr>
      </p:pic>
      <p:sp>
        <p:nvSpPr>
          <p:cNvPr id="11" name="ZoneTexte 10"/>
          <p:cNvSpPr txBox="1"/>
          <p:nvPr/>
        </p:nvSpPr>
        <p:spPr bwMode="auto">
          <a:xfrm>
            <a:off x="4341692" y="4645783"/>
            <a:ext cx="759119" cy="338554"/>
          </a:xfrm>
          <a:prstGeom prst="rect">
            <a:avLst/>
          </a:prstGeom>
          <a:noFill/>
        </p:spPr>
        <p:txBody>
          <a:bodyPr wrap="none" rtlCol="0">
            <a:spAutoFit/>
          </a:bodyPr>
          <a:lstStyle/>
          <a:p>
            <a:pPr algn="ctr">
              <a:defRPr/>
            </a:pPr>
            <a:r>
              <a:rPr lang="fr-FR" sz="1600" i="1"/>
              <a:t>Robots</a:t>
            </a:r>
            <a:endParaRPr/>
          </a:p>
        </p:txBody>
      </p:sp>
      <p:sp>
        <p:nvSpPr>
          <p:cNvPr id="12" name="Rectangle : coins arrondis 11"/>
          <p:cNvSpPr/>
          <p:nvPr/>
        </p:nvSpPr>
        <p:spPr bwMode="auto">
          <a:xfrm rot="21107302">
            <a:off x="1324823" y="2360008"/>
            <a:ext cx="1892901" cy="703956"/>
          </a:xfrm>
          <a:prstGeom prst="roundRect">
            <a:avLst>
              <a:gd name="adj" fmla="val 1666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a:solidFill>
                  <a:schemeClr val="tx1"/>
                </a:solidFill>
              </a:rPr>
              <a:t>Enjeu sociétal de sécurité proche du quotidien des élèves.</a:t>
            </a:r>
            <a:endParaRPr/>
          </a:p>
        </p:txBody>
      </p:sp>
      <p:sp>
        <p:nvSpPr>
          <p:cNvPr id="13" name="Rectangle : coins arrondis 12"/>
          <p:cNvSpPr/>
          <p:nvPr/>
        </p:nvSpPr>
        <p:spPr bwMode="auto">
          <a:xfrm rot="21107302">
            <a:off x="4757201" y="5540787"/>
            <a:ext cx="1690331" cy="624712"/>
          </a:xfrm>
          <a:prstGeom prst="roundRect">
            <a:avLst>
              <a:gd name="adj" fmla="val 16667"/>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a:solidFill>
                  <a:schemeClr val="tx1"/>
                </a:solidFill>
              </a:rPr>
              <a:t>Stimulant, motivant, contemporain.</a:t>
            </a:r>
            <a:endParaRPr/>
          </a:p>
        </p:txBody>
      </p:sp>
      <p:sp>
        <p:nvSpPr>
          <p:cNvPr id="14" name="Explosion : 8 points 13"/>
          <p:cNvSpPr/>
          <p:nvPr/>
        </p:nvSpPr>
        <p:spPr bwMode="auto">
          <a:xfrm>
            <a:off x="6476251" y="1902040"/>
            <a:ext cx="2064327" cy="158634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Défi robot</a:t>
            </a:r>
            <a:endParaRPr/>
          </a:p>
        </p:txBody>
      </p:sp>
      <p:pic>
        <p:nvPicPr>
          <p:cNvPr id="15" name="Image 14"/>
          <p:cNvPicPr>
            <a:picLocks noChangeAspect="1"/>
          </p:cNvPicPr>
          <p:nvPr/>
        </p:nvPicPr>
        <p:blipFill>
          <a:blip r:embed="rId5"/>
          <a:stretch/>
        </p:blipFill>
        <p:spPr bwMode="auto">
          <a:xfrm>
            <a:off x="9034931" y="1972217"/>
            <a:ext cx="2586375" cy="2284631"/>
          </a:xfrm>
          <a:prstGeom prst="rect">
            <a:avLst/>
          </a:prstGeom>
        </p:spPr>
      </p:pic>
      <p:sp>
        <p:nvSpPr>
          <p:cNvPr id="16" name="ZoneTexte 15"/>
          <p:cNvSpPr txBox="1"/>
          <p:nvPr/>
        </p:nvSpPr>
        <p:spPr bwMode="auto">
          <a:xfrm>
            <a:off x="9803602" y="4324438"/>
            <a:ext cx="1191353" cy="338554"/>
          </a:xfrm>
          <a:prstGeom prst="rect">
            <a:avLst/>
          </a:prstGeom>
          <a:noFill/>
        </p:spPr>
        <p:txBody>
          <a:bodyPr wrap="none" rtlCol="0">
            <a:spAutoFit/>
          </a:bodyPr>
          <a:lstStyle/>
          <a:p>
            <a:pPr algn="ctr">
              <a:defRPr/>
            </a:pPr>
            <a:r>
              <a:rPr lang="fr-FR" sz="1600" i="1"/>
              <a:t>Kit micro bit</a:t>
            </a:r>
            <a:endParaRPr/>
          </a:p>
        </p:txBody>
      </p:sp>
      <p:sp>
        <p:nvSpPr>
          <p:cNvPr id="17" name="Explosion : 8 points 16"/>
          <p:cNvSpPr/>
          <p:nvPr/>
        </p:nvSpPr>
        <p:spPr bwMode="auto">
          <a:xfrm>
            <a:off x="8540578" y="4659690"/>
            <a:ext cx="3306137" cy="1830757"/>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Prêt de matériel par la DRANE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1274618" y="1740911"/>
            <a:ext cx="10778835" cy="4339650"/>
          </a:xfrm>
          <a:prstGeom prst="rect">
            <a:avLst/>
          </a:prstGeom>
        </p:spPr>
        <p:txBody>
          <a:bodyPr wrap="square">
            <a:spAutoFit/>
          </a:bodyPr>
          <a:lstStyle/>
          <a:p>
            <a:pPr>
              <a:defRPr/>
            </a:pPr>
            <a:r>
              <a:rPr lang="fr-FR"/>
              <a:t>Au travers </a:t>
            </a:r>
            <a:r>
              <a:rPr lang="fr-FR" b="1">
                <a:solidFill>
                  <a:srgbClr val="FF0000"/>
                </a:solidFill>
              </a:rPr>
              <a:t>d’</a:t>
            </a:r>
            <a:r>
              <a:rPr lang="fr-FR" sz="2400" b="1">
                <a:solidFill>
                  <a:srgbClr val="FF0000"/>
                </a:solidFill>
              </a:rPr>
              <a:t>activités </a:t>
            </a:r>
            <a:r>
              <a:rPr lang="fr-FR" b="1">
                <a:solidFill>
                  <a:srgbClr val="FF0000"/>
                </a:solidFill>
              </a:rPr>
              <a:t>technologiques </a:t>
            </a:r>
            <a:r>
              <a:rPr lang="fr-FR" sz="2400" b="1">
                <a:solidFill>
                  <a:srgbClr val="FF0000"/>
                </a:solidFill>
              </a:rPr>
              <a:t>variées</a:t>
            </a:r>
            <a:r>
              <a:rPr lang="fr-FR" b="1">
                <a:solidFill>
                  <a:srgbClr val="FF0000"/>
                </a:solidFill>
              </a:rPr>
              <a:t> </a:t>
            </a:r>
            <a:r>
              <a:rPr lang="fr-FR"/>
              <a:t>(concevoir, réaliser, mettre en service, utiliser, réparer ou maintenir un objet ou un système technique, interagir sur et avec son environnement), </a:t>
            </a:r>
            <a:r>
              <a:rPr lang="fr-FR" b="1">
                <a:solidFill>
                  <a:srgbClr val="FF0000"/>
                </a:solidFill>
              </a:rPr>
              <a:t>l’enseignement de technologie mobilise </a:t>
            </a:r>
            <a:r>
              <a:rPr lang="fr-FR" sz="2400" b="1">
                <a:solidFill>
                  <a:srgbClr val="FF0000"/>
                </a:solidFill>
              </a:rPr>
              <a:t>différentes disciplines </a:t>
            </a:r>
            <a:r>
              <a:rPr lang="fr-FR" b="1">
                <a:solidFill>
                  <a:srgbClr val="FF0000"/>
                </a:solidFill>
              </a:rPr>
              <a:t>(notamment les sciences et les mathématiques) </a:t>
            </a:r>
            <a:r>
              <a:rPr lang="fr-FR"/>
              <a:t>et prend en considération les relations entre sciences, technologies et société. Cet apprentissage se fait au cours des trois années du cycle 4, </a:t>
            </a:r>
            <a:r>
              <a:rPr lang="fr-FR" b="1">
                <a:solidFill>
                  <a:srgbClr val="FF0000"/>
                </a:solidFill>
              </a:rPr>
              <a:t>à travers des </a:t>
            </a:r>
            <a:r>
              <a:rPr lang="fr-FR" sz="2400" b="1">
                <a:solidFill>
                  <a:srgbClr val="FF0000"/>
                </a:solidFill>
              </a:rPr>
              <a:t>supports</a:t>
            </a:r>
            <a:r>
              <a:rPr lang="fr-FR" b="1">
                <a:solidFill>
                  <a:srgbClr val="FF0000"/>
                </a:solidFill>
              </a:rPr>
              <a:t> et dans des </a:t>
            </a:r>
            <a:r>
              <a:rPr lang="fr-FR" sz="2400" b="1">
                <a:solidFill>
                  <a:srgbClr val="FF0000"/>
                </a:solidFill>
              </a:rPr>
              <a:t>contextes variés</a:t>
            </a:r>
            <a:r>
              <a:rPr lang="fr-FR"/>
              <a:t>. </a:t>
            </a:r>
            <a:endParaRPr/>
          </a:p>
          <a:p>
            <a:pPr>
              <a:defRPr/>
            </a:pPr>
            <a:endParaRPr lang="fr-FR"/>
          </a:p>
          <a:p>
            <a:pPr>
              <a:defRPr/>
            </a:pPr>
            <a:r>
              <a:rPr lang="fr-FR"/>
              <a:t>Au cycle 4, </a:t>
            </a:r>
            <a:r>
              <a:rPr lang="fr-FR" b="1">
                <a:solidFill>
                  <a:srgbClr val="FF0000"/>
                </a:solidFill>
              </a:rPr>
              <a:t>la </a:t>
            </a:r>
            <a:r>
              <a:rPr lang="fr-FR" sz="2400" b="1">
                <a:solidFill>
                  <a:srgbClr val="FF0000"/>
                </a:solidFill>
              </a:rPr>
              <a:t>démarche</a:t>
            </a:r>
            <a:r>
              <a:rPr lang="fr-FR" b="1">
                <a:solidFill>
                  <a:srgbClr val="FF0000"/>
                </a:solidFill>
              </a:rPr>
              <a:t> d’investigation, la démarche technologique, la démarche de résolution</a:t>
            </a:r>
            <a:r>
              <a:rPr lang="fr-FR" b="1"/>
              <a:t> </a:t>
            </a:r>
            <a:r>
              <a:rPr lang="fr-FR"/>
              <a:t>de problèmes et la pensée informatique soutiennent l’étude des OST et la </a:t>
            </a:r>
            <a:r>
              <a:rPr lang="fr-FR" sz="2400" b="1">
                <a:solidFill>
                  <a:srgbClr val="FF0000"/>
                </a:solidFill>
              </a:rPr>
              <a:t>démarche</a:t>
            </a:r>
            <a:r>
              <a:rPr lang="fr-FR" b="1">
                <a:solidFill>
                  <a:srgbClr val="FF0000"/>
                </a:solidFill>
              </a:rPr>
              <a:t> de projet</a:t>
            </a:r>
            <a:r>
              <a:rPr lang="fr-FR"/>
              <a:t>. Ces démarches pour apprendre et le recours à la créativité en font un enseignement spécifique qui donne tout son sens à la formule « </a:t>
            </a:r>
            <a:r>
              <a:rPr lang="fr-FR" sz="2400" b="1">
                <a:solidFill>
                  <a:srgbClr val="FF0000"/>
                </a:solidFill>
              </a:rPr>
              <a:t>faire</a:t>
            </a:r>
            <a:r>
              <a:rPr lang="fr-FR" b="1">
                <a:solidFill>
                  <a:srgbClr val="FF0000"/>
                </a:solidFill>
              </a:rPr>
              <a:t> pour apprendre et apprendre à </a:t>
            </a:r>
            <a:r>
              <a:rPr lang="fr-FR" sz="2400" b="1">
                <a:solidFill>
                  <a:srgbClr val="FF0000"/>
                </a:solidFill>
              </a:rPr>
              <a:t>faire</a:t>
            </a:r>
            <a:r>
              <a:rPr lang="fr-FR" b="1">
                <a:solidFill>
                  <a:srgbClr val="FF0000"/>
                </a:solidFill>
              </a:rPr>
              <a:t> </a:t>
            </a:r>
            <a:r>
              <a:rPr lang="fr-FR"/>
              <a:t>». Ces </a:t>
            </a:r>
            <a:r>
              <a:rPr lang="fr-FR" sz="2400" b="1">
                <a:solidFill>
                  <a:srgbClr val="FF0000"/>
                </a:solidFill>
              </a:rPr>
              <a:t>démarches</a:t>
            </a:r>
            <a:r>
              <a:rPr lang="fr-FR"/>
              <a:t> pilotées par l’enseignant permettent </a:t>
            </a:r>
            <a:r>
              <a:rPr lang="fr-FR" b="1">
                <a:solidFill>
                  <a:srgbClr val="FF0000"/>
                </a:solidFill>
              </a:rPr>
              <a:t>de </a:t>
            </a:r>
            <a:r>
              <a:rPr lang="fr-FR" sz="2400" b="1">
                <a:solidFill>
                  <a:srgbClr val="FF0000"/>
                </a:solidFill>
              </a:rPr>
              <a:t>mettre les élèves en activité </a:t>
            </a:r>
            <a:r>
              <a:rPr lang="fr-FR" b="1">
                <a:solidFill>
                  <a:srgbClr val="FF0000"/>
                </a:solidFill>
              </a:rPr>
              <a:t>dans des contextes </a:t>
            </a:r>
            <a:r>
              <a:rPr lang="fr-FR" sz="2400" b="1">
                <a:solidFill>
                  <a:srgbClr val="FF0000"/>
                </a:solidFill>
              </a:rPr>
              <a:t>variés</a:t>
            </a:r>
            <a:r>
              <a:rPr lang="fr-FR"/>
              <a:t>. Associées à des </a:t>
            </a:r>
            <a:r>
              <a:rPr lang="fr-FR" sz="2400" b="1">
                <a:solidFill>
                  <a:srgbClr val="FF0000"/>
                </a:solidFill>
              </a:rPr>
              <a:t>temps</a:t>
            </a:r>
            <a:r>
              <a:rPr lang="fr-FR" b="1">
                <a:solidFill>
                  <a:srgbClr val="FF0000"/>
                </a:solidFill>
              </a:rPr>
              <a:t> de structuration et de généralisation</a:t>
            </a:r>
            <a:r>
              <a:rPr lang="fr-FR"/>
              <a:t>, elles permettent de construire, d’appliquer et de valider des connaissances et des compétences en sciences, en mathématiques et en ingénierie. </a:t>
            </a:r>
            <a:endParaRPr/>
          </a:p>
        </p:txBody>
      </p:sp>
      <p:sp>
        <p:nvSpPr>
          <p:cNvPr id="8" name="Espace réservé du numéro de diapositive 7"/>
          <p:cNvSpPr>
            <a:spLocks noGrp="1"/>
          </p:cNvSpPr>
          <p:nvPr>
            <p:ph type="sldNum" sz="quarter" idx="12"/>
          </p:nvPr>
        </p:nvSpPr>
        <p:spPr bwMode="auto"/>
        <p:txBody>
          <a:bodyPr/>
          <a:lstStyle/>
          <a:p>
            <a:pPr>
              <a:defRPr/>
            </a:pPr>
            <a:fld id="{050AB06C-D468-4010-A140-5397A3E428C1}" type="slidenum">
              <a:rPr lang="fr-FR"/>
              <a:t>7</a:t>
            </a:fld>
            <a:endParaRPr lang="fr-FR"/>
          </a:p>
        </p:txBody>
      </p:sp>
      <p:sp>
        <p:nvSpPr>
          <p:cNvPr id="7" name="Rectangle 6"/>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Lecture du préambule de l’annexe du Bulletin officiel n° 9 du 29 février 2024</a:t>
            </a:r>
            <a:endParaRPr/>
          </a:p>
        </p:txBody>
      </p:sp>
      <p:sp>
        <p:nvSpPr>
          <p:cNvPr id="10" name="Rectangle 9"/>
          <p:cNvSpPr/>
          <p:nvPr/>
        </p:nvSpPr>
        <p:spPr bwMode="auto">
          <a:xfrm>
            <a:off x="1274618" y="1012858"/>
            <a:ext cx="10515600" cy="400110"/>
          </a:xfrm>
          <a:prstGeom prst="rect">
            <a:avLst/>
          </a:prstGeom>
        </p:spPr>
        <p:txBody>
          <a:bodyPr wrap="square">
            <a:spAutoFit/>
          </a:bodyPr>
          <a:lstStyle/>
          <a:p>
            <a:pPr>
              <a:defRPr/>
            </a:pPr>
            <a:r>
              <a:rPr lang="fr-FR" sz="2000" b="1">
                <a:solidFill>
                  <a:srgbClr val="009F7E"/>
                </a:solidFill>
                <a:latin typeface="Calibri"/>
              </a:rPr>
              <a:t>Focus sur les choix pédagogiques et didactiques</a:t>
            </a:r>
            <a:endParaRPr lang="fr-FR" sz="2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7"/>
          <p:cNvSpPr>
            <a:spLocks noGrp="1"/>
          </p:cNvSpPr>
          <p:nvPr>
            <p:ph type="sldNum" sz="quarter" idx="12"/>
          </p:nvPr>
        </p:nvSpPr>
        <p:spPr bwMode="auto"/>
        <p:txBody>
          <a:bodyPr/>
          <a:lstStyle/>
          <a:p>
            <a:pPr>
              <a:defRPr/>
            </a:pPr>
            <a:fld id="{050AB06C-D468-4010-A140-5397A3E428C1}" type="slidenum">
              <a:rPr lang="fr-FR"/>
              <a:t>8</a:t>
            </a:fld>
            <a:endParaRPr lang="fr-FR"/>
          </a:p>
        </p:txBody>
      </p:sp>
      <p:sp>
        <p:nvSpPr>
          <p:cNvPr id="7" name="Rectangle 6"/>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Lecture du préambule de l’annexe du Bulletin officiel n° 9 du 29 février 2024</a:t>
            </a:r>
            <a:endParaRPr/>
          </a:p>
        </p:txBody>
      </p:sp>
      <p:sp>
        <p:nvSpPr>
          <p:cNvPr id="10" name="Rectangle 9"/>
          <p:cNvSpPr/>
          <p:nvPr/>
        </p:nvSpPr>
        <p:spPr bwMode="auto">
          <a:xfrm>
            <a:off x="1274618" y="1012858"/>
            <a:ext cx="10515600" cy="400110"/>
          </a:xfrm>
          <a:prstGeom prst="rect">
            <a:avLst/>
          </a:prstGeom>
        </p:spPr>
        <p:txBody>
          <a:bodyPr wrap="square">
            <a:spAutoFit/>
          </a:bodyPr>
          <a:lstStyle/>
          <a:p>
            <a:pPr>
              <a:defRPr/>
            </a:pPr>
            <a:r>
              <a:rPr lang="fr-FR" sz="2000" b="1">
                <a:solidFill>
                  <a:srgbClr val="009F7E"/>
                </a:solidFill>
                <a:latin typeface="Calibri"/>
              </a:rPr>
              <a:t>Focus sur les choix pédagogiques et didactiques</a:t>
            </a:r>
            <a:endParaRPr lang="fr-FR" sz="2000"/>
          </a:p>
        </p:txBody>
      </p:sp>
      <p:pic>
        <p:nvPicPr>
          <p:cNvPr id="3" name="Image 2"/>
          <p:cNvPicPr>
            <a:picLocks noChangeAspect="1"/>
          </p:cNvPicPr>
          <p:nvPr/>
        </p:nvPicPr>
        <p:blipFill>
          <a:blip r:embed="rId3"/>
          <a:srcRect t="11756"/>
          <a:stretch/>
        </p:blipFill>
        <p:spPr bwMode="auto">
          <a:xfrm>
            <a:off x="959717" y="2190750"/>
            <a:ext cx="6286500" cy="3908471"/>
          </a:xfrm>
          <a:prstGeom prst="rect">
            <a:avLst/>
          </a:prstGeom>
        </p:spPr>
      </p:pic>
      <p:pic>
        <p:nvPicPr>
          <p:cNvPr id="6" name="Image 5"/>
          <p:cNvPicPr>
            <a:picLocks noChangeAspect="1"/>
          </p:cNvPicPr>
          <p:nvPr/>
        </p:nvPicPr>
        <p:blipFill>
          <a:blip r:embed="rId4"/>
          <a:stretch/>
        </p:blipFill>
        <p:spPr bwMode="auto">
          <a:xfrm>
            <a:off x="8074430" y="2190750"/>
            <a:ext cx="3157853" cy="3937063"/>
          </a:xfrm>
          <a:prstGeom prst="rect">
            <a:avLst/>
          </a:prstGeom>
        </p:spPr>
      </p:pic>
      <p:sp>
        <p:nvSpPr>
          <p:cNvPr id="9" name="Rectangle 8"/>
          <p:cNvSpPr/>
          <p:nvPr/>
        </p:nvSpPr>
        <p:spPr bwMode="auto">
          <a:xfrm>
            <a:off x="2794000" y="1695390"/>
            <a:ext cx="23495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a:t>DIPHTERIC</a:t>
            </a:r>
            <a:endParaRPr lang="fr-FR"/>
          </a:p>
        </p:txBody>
      </p:sp>
      <p:sp>
        <p:nvSpPr>
          <p:cNvPr id="11" name="Rectangle 10"/>
          <p:cNvSpPr/>
          <p:nvPr/>
        </p:nvSpPr>
        <p:spPr bwMode="auto">
          <a:xfrm>
            <a:off x="8318500" y="1695390"/>
            <a:ext cx="23495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a:t>OHERIC</a:t>
            </a: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274618" y="1546819"/>
            <a:ext cx="10460182" cy="1938992"/>
          </a:xfrm>
          <a:prstGeom prst="rect">
            <a:avLst/>
          </a:prstGeom>
        </p:spPr>
        <p:txBody>
          <a:bodyPr wrap="square">
            <a:spAutoFit/>
          </a:bodyPr>
          <a:lstStyle/>
          <a:p>
            <a:pPr>
              <a:defRPr/>
            </a:pPr>
            <a:endParaRPr lang="fr-FR">
              <a:solidFill>
                <a:srgbClr val="000000"/>
              </a:solidFill>
              <a:latin typeface="Calibri"/>
            </a:endParaRPr>
          </a:p>
          <a:p>
            <a:pPr>
              <a:defRPr/>
            </a:pPr>
            <a:r>
              <a:rPr lang="fr-FR">
                <a:solidFill>
                  <a:srgbClr val="000000"/>
                </a:solidFill>
                <a:latin typeface="Calibri"/>
              </a:rPr>
              <a:t>L’approche « faire pour apprendre et apprendre à faire » doit se dérouler au sein d’un</a:t>
            </a:r>
            <a:r>
              <a:rPr lang="fr-FR" b="1">
                <a:solidFill>
                  <a:srgbClr val="FF0000"/>
                </a:solidFill>
                <a:latin typeface="Calibri"/>
              </a:rPr>
              <a:t> laboratoire de technologie </a:t>
            </a:r>
            <a:r>
              <a:rPr lang="fr-FR" sz="2400" b="1">
                <a:solidFill>
                  <a:srgbClr val="FF0000"/>
                </a:solidFill>
                <a:latin typeface="Calibri"/>
              </a:rPr>
              <a:t>flexible et modulaire</a:t>
            </a:r>
            <a:r>
              <a:rPr lang="fr-FR" b="1">
                <a:solidFill>
                  <a:srgbClr val="FF0000"/>
                </a:solidFill>
                <a:latin typeface="Calibri"/>
              </a:rPr>
              <a:t>, disposant de </a:t>
            </a:r>
            <a:r>
              <a:rPr lang="fr-FR" sz="2400" b="1">
                <a:solidFill>
                  <a:srgbClr val="FF0000"/>
                </a:solidFill>
                <a:latin typeface="Calibri"/>
              </a:rPr>
              <a:t>matériels informatiques </a:t>
            </a:r>
            <a:r>
              <a:rPr lang="fr-FR" b="1">
                <a:solidFill>
                  <a:srgbClr val="FF0000"/>
                </a:solidFill>
                <a:latin typeface="Calibri"/>
              </a:rPr>
              <a:t>et de logiciels, de </a:t>
            </a:r>
            <a:r>
              <a:rPr lang="fr-FR" sz="2400" b="1">
                <a:solidFill>
                  <a:srgbClr val="FF0000"/>
                </a:solidFill>
                <a:latin typeface="Calibri"/>
              </a:rPr>
              <a:t>moyens de prototypage et de réalisation </a:t>
            </a:r>
            <a:r>
              <a:rPr lang="fr-FR">
                <a:solidFill>
                  <a:srgbClr val="000000"/>
                </a:solidFill>
                <a:latin typeface="Calibri"/>
              </a:rPr>
              <a:t>dans le cadre, par exemple, d’un atelier de fabrication collaboratif (Fablab) où des habiletés manuelles peuvent aussi être développées. </a:t>
            </a:r>
            <a:endParaRPr/>
          </a:p>
          <a:p>
            <a:pPr>
              <a:defRPr/>
            </a:pPr>
            <a:endParaRPr lang="fr-FR">
              <a:solidFill>
                <a:srgbClr val="000000"/>
              </a:solidFill>
              <a:latin typeface="Calibri"/>
            </a:endParaRPr>
          </a:p>
        </p:txBody>
      </p:sp>
      <p:sp>
        <p:nvSpPr>
          <p:cNvPr id="5" name="Rectangle 4"/>
          <p:cNvSpPr/>
          <p:nvPr/>
        </p:nvSpPr>
        <p:spPr bwMode="auto">
          <a:xfrm>
            <a:off x="1274618" y="1146710"/>
            <a:ext cx="11430000" cy="400110"/>
          </a:xfrm>
          <a:prstGeom prst="rect">
            <a:avLst/>
          </a:prstGeom>
        </p:spPr>
        <p:txBody>
          <a:bodyPr wrap="square">
            <a:spAutoFit/>
          </a:bodyPr>
          <a:lstStyle/>
          <a:p>
            <a:pPr>
              <a:defRPr/>
            </a:pPr>
            <a:r>
              <a:rPr lang="fr-FR" sz="2000" b="1">
                <a:solidFill>
                  <a:srgbClr val="009F7E"/>
                </a:solidFill>
                <a:latin typeface="Calibri"/>
              </a:rPr>
              <a:t>Focus sur les espaces de formation</a:t>
            </a:r>
            <a:endParaRPr lang="fr-FR" sz="2000"/>
          </a:p>
        </p:txBody>
      </p:sp>
      <p:sp>
        <p:nvSpPr>
          <p:cNvPr id="6" name="Espace réservé du numéro de diapositive 5"/>
          <p:cNvSpPr>
            <a:spLocks noGrp="1"/>
          </p:cNvSpPr>
          <p:nvPr>
            <p:ph type="sldNum" sz="quarter" idx="12"/>
          </p:nvPr>
        </p:nvSpPr>
        <p:spPr bwMode="auto"/>
        <p:txBody>
          <a:bodyPr/>
          <a:lstStyle/>
          <a:p>
            <a:pPr>
              <a:defRPr/>
            </a:pPr>
            <a:fld id="{050AB06C-D468-4010-A140-5397A3E428C1}" type="slidenum">
              <a:rPr lang="fr-FR"/>
              <a:t>9</a:t>
            </a:fld>
            <a:endParaRPr lang="fr-FR"/>
          </a:p>
        </p:txBody>
      </p:sp>
      <p:sp>
        <p:nvSpPr>
          <p:cNvPr id="7" name="Rectangle 6"/>
          <p:cNvSpPr/>
          <p:nvPr/>
        </p:nvSpPr>
        <p:spPr bwMode="auto">
          <a:xfrm>
            <a:off x="1274618" y="136525"/>
            <a:ext cx="10515600" cy="400110"/>
          </a:xfrm>
          <a:prstGeom prst="rect">
            <a:avLst/>
          </a:prstGeom>
        </p:spPr>
        <p:txBody>
          <a:bodyPr wrap="square">
            <a:spAutoFit/>
          </a:bodyPr>
          <a:lstStyle/>
          <a:p>
            <a:pPr>
              <a:defRPr/>
            </a:pPr>
            <a:r>
              <a:rPr lang="fr-FR" sz="2000" b="1">
                <a:solidFill>
                  <a:srgbClr val="009F7E"/>
                </a:solidFill>
                <a:latin typeface="Calibri"/>
              </a:rPr>
              <a:t>Lecture du préambule de l’annexe du Bulletin officiel n° 9 du 29 février 2024</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2051</Words>
  <Application>Microsoft Office PowerPoint</Application>
  <DocSecurity>0</DocSecurity>
  <PresentationFormat>Personnalisé</PresentationFormat>
  <Paragraphs>401</Paragraphs>
  <Slides>47</Slides>
  <Notes>10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Séminaire académique Nouveaux programmes  cycle 4 en technologie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Stéphane VERCLEVEN</dc:creator>
  <cp:keywords/>
  <dc:description/>
  <cp:lastModifiedBy>fantoli</cp:lastModifiedBy>
  <cp:revision>111</cp:revision>
  <dcterms:created xsi:type="dcterms:W3CDTF">2024-01-17T19:18:28Z</dcterms:created>
  <dcterms:modified xsi:type="dcterms:W3CDTF">2024-03-26T13:17:32Z</dcterms:modified>
  <cp:category/>
  <dc:identifier/>
  <cp:contentStatus/>
  <dc:language/>
  <cp:version/>
</cp:coreProperties>
</file>