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0" r:id="rId2"/>
    <p:sldId id="312" r:id="rId3"/>
    <p:sldId id="286" r:id="rId4"/>
    <p:sldId id="282" r:id="rId5"/>
    <p:sldId id="289" r:id="rId6"/>
    <p:sldId id="306" r:id="rId7"/>
    <p:sldId id="290" r:id="rId8"/>
    <p:sldId id="307" r:id="rId9"/>
    <p:sldId id="292" r:id="rId10"/>
    <p:sldId id="291" r:id="rId11"/>
    <p:sldId id="295" r:id="rId12"/>
    <p:sldId id="293" r:id="rId13"/>
    <p:sldId id="294" r:id="rId14"/>
    <p:sldId id="297" r:id="rId15"/>
    <p:sldId id="296" r:id="rId16"/>
    <p:sldId id="298" r:id="rId17"/>
    <p:sldId id="300" r:id="rId18"/>
    <p:sldId id="301" r:id="rId19"/>
    <p:sldId id="302" r:id="rId20"/>
    <p:sldId id="303" r:id="rId21"/>
    <p:sldId id="304" r:id="rId22"/>
    <p:sldId id="308" r:id="rId23"/>
    <p:sldId id="305" r:id="rId24"/>
    <p:sldId id="313" r:id="rId25"/>
    <p:sldId id="314" r:id="rId26"/>
    <p:sldId id="315" r:id="rId27"/>
    <p:sldId id="316" r:id="rId28"/>
    <p:sldId id="318" r:id="rId29"/>
    <p:sldId id="317" r:id="rId30"/>
    <p:sldId id="321" r:id="rId31"/>
    <p:sldId id="320" r:id="rId32"/>
    <p:sldId id="323" r:id="rId33"/>
    <p:sldId id="322" r:id="rId34"/>
    <p:sldId id="324" r:id="rId35"/>
    <p:sldId id="325" r:id="rId36"/>
    <p:sldId id="319" r:id="rId37"/>
    <p:sldId id="309" r:id="rId38"/>
    <p:sldId id="327" r:id="rId39"/>
    <p:sldId id="326" r:id="rId40"/>
    <p:sldId id="311" r:id="rId41"/>
    <p:sldId id="328" r:id="rId42"/>
    <p:sldId id="329" r:id="rId4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CC1C"/>
    <a:srgbClr val="E2CE9C"/>
    <a:srgbClr val="FF66FF"/>
    <a:srgbClr val="66FFFF"/>
    <a:srgbClr val="CC9900"/>
    <a:srgbClr val="FFFFFF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1" autoAdjust="0"/>
    <p:restoredTop sz="90929"/>
  </p:normalViewPr>
  <p:slideViewPr>
    <p:cSldViewPr>
      <p:cViewPr>
        <p:scale>
          <a:sx n="100" d="100"/>
          <a:sy n="100" d="100"/>
        </p:scale>
        <p:origin x="-762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16D53CD2-A03D-4AE9-998A-EEDC36752D74}" type="datetimeFigureOut">
              <a:rPr lang="fr-FR"/>
              <a:pPr>
                <a:defRPr/>
              </a:pPr>
              <a:t>08/12/2014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D3FA135-4C68-43A7-A15E-2E4A8331A4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8FCBB-ED1B-46D7-BBE1-77A72AC5E7C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F325A-DB76-43A4-8ECE-227498C4F1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7D9D7-9B75-4763-949F-509CFA0F8C9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C33EB-C5D6-4FFA-ABF2-2628B3B5E7D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A7CB0-850C-4DE4-8F59-83E11860EC6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69FF1-0580-4B82-9604-D5A7D2BF1DF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1D724-6719-4C87-A35E-BDFDCC67249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EDEBD-EFCB-49BF-9EC2-B5B909A7388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BDF00-9407-487D-9BE8-42A5AAFE7D4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3DFDF-8C53-49A0-89CA-AE0DB803F2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5FE1F-1AC6-415A-8561-9C897FC528C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CC8CA5E-91CE-4958-8A84-7F5145E45D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32.png"/><Relationship Id="rId4" Type="http://schemas.openxmlformats.org/officeDocument/2006/relationships/package" Target="../embeddings/Feuille_Microsoft_Office_Excel1.xls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4286248" y="142852"/>
            <a:ext cx="4714908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LE NUMERIQUE dans le BTP</a:t>
            </a:r>
          </a:p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002060"/>
                </a:solidFill>
              </a:rPr>
              <a:t>Exemples de séquences pédagogiques</a:t>
            </a:r>
          </a:p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002060"/>
                </a:solidFill>
              </a:rPr>
              <a:t> en </a:t>
            </a:r>
            <a:r>
              <a:rPr lang="fr-FR" b="1" dirty="0" smtClean="0">
                <a:solidFill>
                  <a:srgbClr val="002060"/>
                </a:solidFill>
              </a:rPr>
              <a:t>BTS  Travaux Publics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42844" y="1357298"/>
            <a:ext cx="482576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0100" y="4071919"/>
            <a:ext cx="2752839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5857884" y="628652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Jean-Marc CASTEL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43504" y="1500174"/>
            <a:ext cx="384504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Image 19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86446" y="3857628"/>
            <a:ext cx="2928958" cy="225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753434"/>
            <a:ext cx="9144000" cy="510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david s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142844" y="1500174"/>
            <a:ext cx="39290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Conception et Modélisation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projet en 3D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1857356" y="1214422"/>
            <a:ext cx="56436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Conception et Modélisation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projet en 3D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2343" r="3125" b="19444"/>
          <a:stretch>
            <a:fillRect/>
          </a:stretch>
        </p:blipFill>
        <p:spPr bwMode="auto">
          <a:xfrm>
            <a:off x="-1" y="2143116"/>
            <a:ext cx="9091101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david s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11719" r="11718" b="13888"/>
          <a:stretch>
            <a:fillRect/>
          </a:stretch>
        </p:blipFill>
        <p:spPr bwMode="auto">
          <a:xfrm>
            <a:off x="571472" y="1857364"/>
            <a:ext cx="7904152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3500430" y="2571744"/>
            <a:ext cx="41434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Conception et Modélisation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projet en 3D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 7" descr="david s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2428860" y="1071546"/>
            <a:ext cx="564360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Conception et Modélisation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projet en 3D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2343" r="4687" b="12499"/>
          <a:stretch>
            <a:fillRect/>
          </a:stretch>
        </p:blipFill>
        <p:spPr bwMode="auto">
          <a:xfrm>
            <a:off x="-31768" y="1857364"/>
            <a:ext cx="9175768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david s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48" y="1857364"/>
            <a:ext cx="795671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4429132"/>
            <a:ext cx="398008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6111" y="4500570"/>
            <a:ext cx="4918961" cy="169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 descr="david sa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928662" y="1214422"/>
            <a:ext cx="80724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A partir du modèle 3D, optimisation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Profil Hydraulique et des volumes à terrasser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857224" y="4714884"/>
          <a:ext cx="6943725" cy="1743075"/>
        </p:xfrm>
        <a:graphic>
          <a:graphicData uri="http://schemas.openxmlformats.org/presentationml/2006/ole">
            <p:oleObj spid="_x0000_s35842" name="Feuille de calcul" r:id="rId4" imgW="6943767" imgH="1743120" progId="Excel.Sheet.12">
              <p:embed/>
            </p:oleObj>
          </a:graphicData>
        </a:graphic>
      </p:graphicFrame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57224" y="1857364"/>
            <a:ext cx="678661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 8" descr="david sa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857224" y="1214422"/>
            <a:ext cx="80724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A partir du modèle 3D, optimisation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Profil Hydraulique et des volumes à terrasser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500034" y="1071546"/>
            <a:ext cx="807249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A partir du modèle 3D, optimisation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Profil Hydraulique et des volumes à terrasser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63888" y="4500570"/>
            <a:ext cx="5580112" cy="16992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 t="26076" b="27273"/>
          <a:stretch>
            <a:fillRect/>
          </a:stretch>
        </p:blipFill>
        <p:spPr bwMode="auto">
          <a:xfrm>
            <a:off x="0" y="2143115"/>
            <a:ext cx="9144000" cy="1939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42844" y="4500570"/>
            <a:ext cx="319923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david sa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500034" y="1071546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Elaboration des plans d’exécution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71611"/>
            <a:ext cx="7429552" cy="521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david s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500034" y="1071546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Elaboration des plans d’exécution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571612"/>
            <a:ext cx="7328856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david s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643050"/>
            <a:ext cx="7000892" cy="357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IMG00209-20120116-1615.jpg"/>
          <p:cNvPicPr>
            <a:picLocks noChangeAspect="1"/>
          </p:cNvPicPr>
          <p:nvPr/>
        </p:nvPicPr>
        <p:blipFill>
          <a:blip r:embed="rId4" cstate="screen">
            <a:lum bright="20000"/>
          </a:blip>
          <a:srcRect/>
          <a:stretch>
            <a:fillRect/>
          </a:stretch>
        </p:blipFill>
        <p:spPr>
          <a:xfrm>
            <a:off x="2975341" y="3214686"/>
            <a:ext cx="6168659" cy="3643313"/>
          </a:xfrm>
          <a:prstGeom prst="rect">
            <a:avLst/>
          </a:prstGeom>
        </p:spPr>
      </p:pic>
      <p:pic>
        <p:nvPicPr>
          <p:cNvPr id="9" name="Image 8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2000232" y="1785926"/>
            <a:ext cx="80724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Implantation du projet sur le terrain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1357290" y="1500174"/>
            <a:ext cx="642938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Stations de traitement des eaux végétales et écologiques et jardins paysagers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2143108" y="5643578"/>
            <a:ext cx="500066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dirty="0" smtClean="0"/>
              <a:t>Etudes confiées aux </a:t>
            </a:r>
            <a:r>
              <a:rPr lang="fr-FR" sz="2000" b="1" dirty="0" smtClean="0"/>
              <a:t>Etudiants de </a:t>
            </a:r>
          </a:p>
          <a:p>
            <a:pPr algn="ctr">
              <a:spcBef>
                <a:spcPct val="50000"/>
              </a:spcBef>
            </a:pPr>
            <a:r>
              <a:rPr lang="fr-FR" sz="2000" b="1" dirty="0" smtClean="0"/>
              <a:t>BTS  Travaux Publics</a:t>
            </a:r>
          </a:p>
        </p:txBody>
      </p:sp>
      <p:pic>
        <p:nvPicPr>
          <p:cNvPr id="2060" name="Picture 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00562" y="142852"/>
            <a:ext cx="14081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david s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-1" y="2643182"/>
            <a:ext cx="4857753" cy="266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0011 fenouillet du razes 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428868"/>
            <a:ext cx="4214842" cy="328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5286380" y="4500570"/>
            <a:ext cx="38576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Implantation du projet sur le terrain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DSCF000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3036067"/>
            <a:ext cx="4929222" cy="3696917"/>
          </a:xfrm>
          <a:prstGeom prst="rect">
            <a:avLst/>
          </a:prstGeom>
          <a:noFill/>
        </p:spPr>
      </p:pic>
      <p:pic>
        <p:nvPicPr>
          <p:cNvPr id="11" name="Image 9" descr="IMG_0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8208" y="1571612"/>
            <a:ext cx="55911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4929190" y="1571612"/>
            <a:ext cx="3714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Implantation du projet sur le terrain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DSCF003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43372" y="3000372"/>
            <a:ext cx="4857752" cy="3643314"/>
          </a:xfrm>
          <a:prstGeom prst="rect">
            <a:avLst/>
          </a:prstGeom>
        </p:spPr>
      </p:pic>
      <p:pic>
        <p:nvPicPr>
          <p:cNvPr id="10" name="Image 9" descr="IMG00281-20120511-120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2844" y="1500174"/>
            <a:ext cx="4714908" cy="3536182"/>
          </a:xfrm>
          <a:prstGeom prst="rect">
            <a:avLst/>
          </a:prstGeom>
        </p:spPr>
      </p:pic>
      <p:pic>
        <p:nvPicPr>
          <p:cNvPr id="9" name="Image 8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142844" y="1357298"/>
            <a:ext cx="38576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Contrôle de la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Géométrique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Des travaux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5625" t="10417" r="8202" b="14930"/>
          <a:stretch>
            <a:fillRect/>
          </a:stretch>
        </p:blipFill>
        <p:spPr bwMode="auto">
          <a:xfrm>
            <a:off x="214282" y="2786058"/>
            <a:ext cx="6997601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Image 13" descr="DSC00811.JPG"/>
          <p:cNvPicPr>
            <a:picLocks noChangeAspect="1"/>
          </p:cNvPicPr>
          <p:nvPr/>
        </p:nvPicPr>
        <p:blipFill>
          <a:blip r:embed="rId4" cstate="screen">
            <a:lum bright="20000"/>
          </a:blip>
          <a:srcRect/>
          <a:stretch>
            <a:fillRect/>
          </a:stretch>
        </p:blipFill>
        <p:spPr>
          <a:xfrm>
            <a:off x="4143372" y="1214422"/>
            <a:ext cx="4819657" cy="3143272"/>
          </a:xfrm>
          <a:prstGeom prst="rect">
            <a:avLst/>
          </a:prstGeom>
        </p:spPr>
      </p:pic>
      <p:pic>
        <p:nvPicPr>
          <p:cNvPr id="9" name="Image 8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357158" y="5286388"/>
            <a:ext cx="40719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Contrôle de la portance des terrassements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Image 8" descr="IMG00214-20120119-1425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285720" y="1857364"/>
            <a:ext cx="3892819" cy="324036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57752" y="1571612"/>
            <a:ext cx="4136845" cy="5286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2844" y="6500834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000496" y="1357298"/>
            <a:ext cx="37862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CONCOURS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GENIE CIVIL 3D</a:t>
            </a:r>
            <a:b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lang="fr-FR" sz="2400" b="1" dirty="0" smtClean="0">
                <a:latin typeface="Tahoma" pitchFamily="34" charset="0"/>
                <a:cs typeface="Tahoma" pitchFamily="34" charset="0"/>
              </a:rPr>
              <a:t>PORT DE TANGER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4572000" y="2643182"/>
            <a:ext cx="27860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BOUYGUES TP</a:t>
            </a:r>
            <a:endParaRPr kumimoji="0" lang="fr-FR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Image 0" descr="GC3D 2009 - Bannière verticale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30926" y="1142984"/>
            <a:ext cx="1213073" cy="5715016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3714744" y="3929066"/>
            <a:ext cx="4000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8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BTS TRAVAUX PUBLICS</a:t>
            </a:r>
            <a:endParaRPr lang="fr-FR" sz="105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FIEU Olivier</a:t>
            </a:r>
            <a:endParaRPr lang="fr-FR" sz="105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DELAGE Matthieu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800" b="1" dirty="0" smtClean="0">
                <a:latin typeface="Tahoma" pitchFamily="34" charset="0"/>
                <a:cs typeface="Tahoma" pitchFamily="34" charset="0"/>
              </a:rPr>
              <a:t>Professeur: CASTEL Jean Marc</a:t>
            </a:r>
            <a:endParaRPr lang="fr-FR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5016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mage 11" descr="3801281410d048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214422"/>
            <a:ext cx="2928958" cy="4421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42844" y="6500834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Plan de masse de Tanger RoR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3438" y="2571744"/>
            <a:ext cx="6169085" cy="4286256"/>
          </a:xfrm>
          <a:prstGeom prst="rect">
            <a:avLst/>
          </a:prstGeom>
        </p:spPr>
      </p:pic>
      <p:pic>
        <p:nvPicPr>
          <p:cNvPr id="14" name="Image 13" descr="3801281410d0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28736"/>
            <a:ext cx="2650350" cy="4000528"/>
          </a:xfrm>
          <a:prstGeom prst="rect">
            <a:avLst/>
          </a:prstGeom>
        </p:spPr>
      </p:pic>
      <p:pic>
        <p:nvPicPr>
          <p:cNvPr id="15" name="Image 14" descr="3801800140A008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500694" y="1214422"/>
            <a:ext cx="3457603" cy="2357429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15016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142844" y="1142984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Analyse MNT</a:t>
            </a:r>
          </a:p>
          <a:p>
            <a:pPr>
              <a:buFontTx/>
              <a:buChar char="-"/>
            </a:pPr>
            <a:r>
              <a:rPr lang="fr-FR" dirty="0" smtClean="0"/>
              <a:t>Création MNT</a:t>
            </a:r>
          </a:p>
          <a:p>
            <a:pPr>
              <a:buFontTx/>
              <a:buChar char="-"/>
            </a:pPr>
            <a:r>
              <a:rPr lang="fr-FR" dirty="0" smtClean="0"/>
              <a:t> Analyse des fonds</a:t>
            </a:r>
            <a:endParaRPr lang="fr-F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29059" t="13498" r="15608" b="17934"/>
          <a:stretch>
            <a:fillRect/>
          </a:stretch>
        </p:blipFill>
        <p:spPr bwMode="auto">
          <a:xfrm>
            <a:off x="0" y="3714752"/>
            <a:ext cx="38664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5379" y="1428736"/>
            <a:ext cx="638862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ZoneTexte 10"/>
          <p:cNvSpPr txBox="1"/>
          <p:nvPr/>
        </p:nvSpPr>
        <p:spPr>
          <a:xfrm>
            <a:off x="2643174" y="1214422"/>
            <a:ext cx="414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Axes et Profil Digue Principale</a:t>
            </a:r>
          </a:p>
          <a:p>
            <a:pPr>
              <a:buFontTx/>
              <a:buChar char="-"/>
            </a:pPr>
            <a:r>
              <a:rPr lang="fr-FR" sz="2000" dirty="0" smtClean="0"/>
              <a:t> Création de l’axe en plan</a:t>
            </a:r>
          </a:p>
          <a:p>
            <a:pPr>
              <a:buFontTx/>
              <a:buChar char="-"/>
            </a:pPr>
            <a:r>
              <a:rPr lang="fr-FR" sz="2000" dirty="0" smtClean="0"/>
              <a:t> Création du profil de </a:t>
            </a:r>
            <a:r>
              <a:rPr lang="fr-FR" sz="2000" dirty="0" err="1" smtClean="0"/>
              <a:t>Bathy</a:t>
            </a:r>
            <a:r>
              <a:rPr lang="fr-FR" sz="2000" dirty="0" smtClean="0"/>
              <a:t> et Eau</a:t>
            </a:r>
          </a:p>
          <a:p>
            <a:pPr>
              <a:buFontTx/>
              <a:buChar char="-"/>
            </a:pPr>
            <a:r>
              <a:rPr lang="fr-FR" sz="2000" dirty="0" smtClean="0"/>
              <a:t> Création du profil du projet</a:t>
            </a:r>
            <a:endParaRPr lang="fr-FR" sz="20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02" y="2643182"/>
            <a:ext cx="8429638" cy="42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500298" y="1285860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Création des Profils  en travers Types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14554"/>
            <a:ext cx="8806606" cy="219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142984"/>
            <a:ext cx="6889334" cy="571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3801281600d05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71546"/>
            <a:ext cx="5271284" cy="3500462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801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143636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54" name="Text Box 8"/>
          <p:cNvSpPr txBox="1">
            <a:spLocks noChangeArrowheads="1"/>
          </p:cNvSpPr>
          <p:nvPr/>
        </p:nvSpPr>
        <p:spPr bwMode="auto">
          <a:xfrm>
            <a:off x="0" y="1071546"/>
            <a:ext cx="89297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</a:rPr>
              <a:t>Stations de traitement des eaux végétales et écologiques</a:t>
            </a:r>
            <a:endParaRPr lang="fr-F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Image 18" descr="DSCF005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4282" y="2143116"/>
            <a:ext cx="5905540" cy="4429156"/>
          </a:xfrm>
          <a:prstGeom prst="rect">
            <a:avLst/>
          </a:prstGeom>
        </p:spPr>
      </p:pic>
      <p:pic>
        <p:nvPicPr>
          <p:cNvPr id="13" name="Image 7" descr="IMG_0523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82641" y="1500174"/>
            <a:ext cx="616135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19" descr="DSCF008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43702" y="3786190"/>
            <a:ext cx="2196719" cy="2928958"/>
          </a:xfrm>
          <a:prstGeom prst="rect">
            <a:avLst/>
          </a:prstGeom>
        </p:spPr>
      </p:pic>
      <p:pic>
        <p:nvPicPr>
          <p:cNvPr id="12" name="Image 11" descr="david sa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2844" y="857232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643042" y="1357298"/>
            <a:ext cx="6715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Création de tous les profils en travers ici pour le type T2</a:t>
            </a:r>
            <a:endParaRPr lang="fr-FR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57364"/>
            <a:ext cx="9144000" cy="347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786050" y="1285860"/>
            <a:ext cx="4286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Calcul Volumes Terrassement</a:t>
            </a:r>
          </a:p>
        </p:txBody>
      </p:sp>
      <p:pic>
        <p:nvPicPr>
          <p:cNvPr id="6" name="Imag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857364"/>
            <a:ext cx="853115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929058" y="1285860"/>
            <a:ext cx="4857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Réalisation des Caissons en béton</a:t>
            </a:r>
            <a:r>
              <a:rPr lang="fr-FR" dirty="0" smtClean="0"/>
              <a:t> </a:t>
            </a:r>
          </a:p>
        </p:txBody>
      </p:sp>
      <p:pic>
        <p:nvPicPr>
          <p:cNvPr id="6" name="Image 5" descr="3801281410d04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8482"/>
            <a:ext cx="3643306" cy="549933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857363"/>
            <a:ext cx="3601572" cy="36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5500694" y="1285860"/>
            <a:ext cx="3429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u="sng" dirty="0" smtClean="0"/>
              <a:t>Préfabrication des Caissons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357298"/>
            <a:ext cx="541484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572132" y="2143116"/>
            <a:ext cx="332253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85720" y="2643182"/>
            <a:ext cx="1357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Transport</a:t>
            </a:r>
          </a:p>
          <a:p>
            <a:pPr algn="ctr"/>
            <a:r>
              <a:rPr lang="fr-FR" sz="2000" b="1" dirty="0" smtClean="0"/>
              <a:t>Par flottaison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285720" y="4500570"/>
            <a:ext cx="4786346" cy="2143934"/>
            <a:chOff x="142844" y="785794"/>
            <a:chExt cx="7572428" cy="4287868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2071670" y="5072074"/>
              <a:ext cx="535785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rot="5400000" flipH="1" flipV="1">
              <a:off x="1928794" y="4929198"/>
              <a:ext cx="285752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rot="5400000" flipH="1" flipV="1">
              <a:off x="7287438" y="4928404"/>
              <a:ext cx="285752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10800000">
              <a:off x="1500166" y="4786322"/>
              <a:ext cx="285752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10800000">
              <a:off x="1500166" y="5072074"/>
              <a:ext cx="285752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rot="5400000">
              <a:off x="1571604" y="5000636"/>
              <a:ext cx="14287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rot="5400000" flipH="1" flipV="1">
              <a:off x="1571207" y="4858157"/>
              <a:ext cx="14367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30"/>
            <p:cNvSpPr txBox="1"/>
            <p:nvPr/>
          </p:nvSpPr>
          <p:spPr>
            <a:xfrm>
              <a:off x="214282" y="4786322"/>
              <a:ext cx="12144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 smtClean="0"/>
                <a:t>Radier  0,70m</a:t>
              </a:r>
              <a:endParaRPr lang="fr-FR" sz="1200" dirty="0"/>
            </a:p>
          </p:txBody>
        </p:sp>
        <p:cxnSp>
          <p:nvCxnSpPr>
            <p:cNvPr id="18" name="Connecteur droit 17"/>
            <p:cNvCxnSpPr/>
            <p:nvPr/>
          </p:nvCxnSpPr>
          <p:spPr>
            <a:xfrm rot="5400000" flipH="1" flipV="1">
              <a:off x="1071538" y="3143248"/>
              <a:ext cx="328614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rot="5400000" flipH="1" flipV="1">
              <a:off x="5144298" y="3142454"/>
              <a:ext cx="328614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10800000">
              <a:off x="1500166" y="2071678"/>
              <a:ext cx="285752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10800000">
              <a:off x="1500166" y="1500174"/>
              <a:ext cx="285752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rot="5400000" flipH="1" flipV="1">
              <a:off x="1000894" y="2714620"/>
              <a:ext cx="1285090" cy="7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 rot="5400000">
              <a:off x="928662" y="4071942"/>
              <a:ext cx="142876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53"/>
            <p:cNvSpPr txBox="1"/>
            <p:nvPr/>
          </p:nvSpPr>
          <p:spPr>
            <a:xfrm>
              <a:off x="142844" y="3143248"/>
              <a:ext cx="1571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 smtClean="0"/>
                <a:t>Hauteur  du voile quadrilobé (x)</a:t>
              </a:r>
              <a:endParaRPr lang="fr-FR" sz="1200" dirty="0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rot="5400000" flipH="1" flipV="1">
              <a:off x="1465241" y="1678769"/>
              <a:ext cx="356396" cy="7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rot="5400000">
              <a:off x="1499372" y="1928802"/>
              <a:ext cx="286546" cy="7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62"/>
            <p:cNvSpPr txBox="1"/>
            <p:nvPr/>
          </p:nvSpPr>
          <p:spPr>
            <a:xfrm>
              <a:off x="142844" y="1571612"/>
              <a:ext cx="15001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200" dirty="0" smtClean="0"/>
                <a:t>Hauteur émergeante   5,50 m</a:t>
              </a:r>
              <a:endParaRPr lang="fr-FR" sz="1200" dirty="0"/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2071670" y="4786322"/>
              <a:ext cx="535785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 flipH="1" flipV="1">
              <a:off x="1215208" y="3142454"/>
              <a:ext cx="328614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 flipH="1" flipV="1">
              <a:off x="3001158" y="3142454"/>
              <a:ext cx="328614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 flipH="1" flipV="1">
              <a:off x="3144034" y="3142454"/>
              <a:ext cx="328614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rot="5400000" flipH="1" flipV="1">
              <a:off x="5001422" y="3142454"/>
              <a:ext cx="3286148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rot="5400000">
              <a:off x="2678893" y="153589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rot="5400000">
              <a:off x="2678893" y="175020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 rot="5400000">
              <a:off x="2678893" y="196452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rot="5400000">
              <a:off x="2678893" y="217883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 rot="5400000">
              <a:off x="2678893" y="239314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5400000">
              <a:off x="2678893" y="260746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5400000">
              <a:off x="2678893" y="282177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 rot="5400000">
              <a:off x="2678893" y="303609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 rot="5400000">
              <a:off x="2678893" y="325040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rot="5400000">
              <a:off x="2678893" y="346471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 rot="5400000">
              <a:off x="2678893" y="367903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2678893" y="389334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5400000">
              <a:off x="2678893" y="410766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rot="5400000">
              <a:off x="2678893" y="432197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/>
            <p:cNvCxnSpPr/>
            <p:nvPr/>
          </p:nvCxnSpPr>
          <p:spPr>
            <a:xfrm rot="5400000">
              <a:off x="2678893" y="453628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/>
            <p:cNvCxnSpPr/>
            <p:nvPr/>
          </p:nvCxnSpPr>
          <p:spPr>
            <a:xfrm rot="5400000">
              <a:off x="4607719" y="153589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 rot="5400000">
              <a:off x="4607719" y="175020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rot="5400000">
              <a:off x="4607719" y="196452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5400000">
              <a:off x="4607719" y="217883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 rot="5400000">
              <a:off x="4607719" y="239314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 rot="5400000">
              <a:off x="4607719" y="260746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rot="5400000">
              <a:off x="4607719" y="282177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4607719" y="303609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rot="5400000">
              <a:off x="4607719" y="325040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 rot="5400000">
              <a:off x="4607719" y="346471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rot="5400000">
              <a:off x="4607719" y="367903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rot="5400000">
              <a:off x="4607719" y="389334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 rot="5400000">
              <a:off x="4607719" y="410766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 rot="5400000">
              <a:off x="4607719" y="432197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 rot="5400000">
              <a:off x="4607719" y="453628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rot="5400000">
              <a:off x="6607983" y="182164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rot="5400000">
              <a:off x="6607983" y="203595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rot="5400000">
              <a:off x="6607983" y="225027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rot="5400000">
              <a:off x="6607983" y="246458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5400000">
              <a:off x="6607983" y="267890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rot="5400000">
              <a:off x="6607983" y="289321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rot="5400000">
              <a:off x="6607983" y="310752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rot="5400000">
              <a:off x="6607983" y="332184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rot="5400000">
              <a:off x="6607983" y="353615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 rot="5400000">
              <a:off x="6607983" y="375047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rot="5400000">
              <a:off x="6607983" y="3964785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 rot="5400000">
              <a:off x="6607983" y="4179099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 rot="5400000">
              <a:off x="6607983" y="4393413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rot="5400000">
              <a:off x="6607983" y="4607727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 rot="5400000">
              <a:off x="6607983" y="1607331"/>
              <a:ext cx="214314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2714612" y="1500174"/>
              <a:ext cx="4071966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/>
            <p:nvPr/>
          </p:nvCxnSpPr>
          <p:spPr>
            <a:xfrm rot="16200000" flipH="1">
              <a:off x="2071670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rot="16200000" flipH="1">
              <a:off x="2285984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 rot="16200000" flipH="1">
              <a:off x="2500298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rot="16200000" flipH="1">
              <a:off x="2714612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rot="16200000" flipH="1">
              <a:off x="2928926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rot="16200000" flipH="1">
              <a:off x="3143240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rot="16200000" flipH="1">
              <a:off x="3357554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rot="16200000" flipH="1">
              <a:off x="3571868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 rot="16200000" flipH="1">
              <a:off x="3786182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rot="16200000" flipH="1">
              <a:off x="4000496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 rot="16200000" flipH="1">
              <a:off x="4214810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rot="16200000" flipH="1">
              <a:off x="4429124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rot="16200000" flipH="1">
              <a:off x="4643438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rot="16200000" flipH="1">
              <a:off x="4857752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 rot="16200000" flipH="1">
              <a:off x="5072066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 rot="16200000" flipH="1">
              <a:off x="5286380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 rot="16200000" flipH="1">
              <a:off x="5500694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 rot="16200000" flipH="1">
              <a:off x="5715008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 rot="16200000" flipH="1">
              <a:off x="5929322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rot="16200000" flipH="1">
              <a:off x="6143636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 rot="16200000" flipH="1">
              <a:off x="6357950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rot="16200000" flipH="1">
              <a:off x="6572264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rot="16200000" flipH="1">
              <a:off x="6786578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 rot="16200000" flipH="1">
              <a:off x="7000892" y="4786322"/>
              <a:ext cx="285752" cy="2857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rot="16200000" flipH="1">
              <a:off x="7215206" y="4786322"/>
              <a:ext cx="214314" cy="214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2000232" y="2071678"/>
              <a:ext cx="5500726" cy="1588"/>
            </a:xfrm>
            <a:prstGeom prst="line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ZoneTexte 237"/>
            <p:cNvSpPr txBox="1"/>
            <p:nvPr/>
          </p:nvSpPr>
          <p:spPr>
            <a:xfrm>
              <a:off x="3714744" y="785794"/>
              <a:ext cx="40005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i="1" u="sng" dirty="0" smtClean="0">
                  <a:solidFill>
                    <a:srgbClr val="FF0000"/>
                  </a:solidFill>
                </a:rPr>
                <a:t>COUPE DU CAISSON</a:t>
              </a:r>
              <a:endParaRPr lang="fr-FR" i="1" u="sng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6" name="Image 105" descr="3801280610c197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000234" y="1285860"/>
            <a:ext cx="7000922" cy="3500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3929058" y="1285860"/>
            <a:ext cx="485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Poids des caissons remplis de matériaux pour résister à la houle</a:t>
            </a:r>
            <a:endParaRPr lang="fr-FR" dirty="0" smtClean="0"/>
          </a:p>
        </p:txBody>
      </p:sp>
      <p:pic>
        <p:nvPicPr>
          <p:cNvPr id="7" name="Image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3521" y="2214554"/>
            <a:ext cx="5420479" cy="310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3801281960e3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3" y="1214422"/>
            <a:ext cx="3644231" cy="550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C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4" descr="GC3D Bannière horizontale avec log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1109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214910" y="6357958"/>
            <a:ext cx="2895600" cy="25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75000"/>
              </a:lnSpc>
            </a:pPr>
            <a:r>
              <a:rPr lang="fr-FR" sz="1400" b="1" dirty="0" smtClean="0"/>
              <a:t>11400 CASTELNAUDARY</a:t>
            </a:r>
            <a:endParaRPr lang="fr-FR" sz="1600" dirty="0">
              <a:latin typeface="Times New Roman" pitchFamily="18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5572140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142984"/>
            <a:ext cx="5051273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142984"/>
            <a:ext cx="534888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0" y="5286388"/>
            <a:ext cx="4857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Etude d’une variante sans caissons</a:t>
            </a:r>
          </a:p>
          <a:p>
            <a:pPr algn="ctr"/>
            <a:r>
              <a:rPr lang="fr-FR" b="1" dirty="0" smtClean="0"/>
              <a:t>Consommation supplémentaire de </a:t>
            </a:r>
          </a:p>
          <a:p>
            <a:pPr algn="ctr"/>
            <a:r>
              <a:rPr lang="fr-FR" b="1" dirty="0" smtClean="0"/>
              <a:t>2 000 </a:t>
            </a:r>
            <a:r>
              <a:rPr lang="fr-FR" b="1" dirty="0" err="1" smtClean="0"/>
              <a:t>000</a:t>
            </a:r>
            <a:r>
              <a:rPr lang="fr-FR" b="1" dirty="0" smtClean="0"/>
              <a:t> de tonnes de matériaux</a:t>
            </a:r>
            <a:endParaRPr lang="fr-F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28564" y="928670"/>
            <a:ext cx="87154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/>
              <a:t>Conception d’un tracé routier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/>
              <a:t>Déviation de Puylaurens (81)</a:t>
            </a:r>
            <a:endParaRPr lang="fr-FR" b="1" dirty="0"/>
          </a:p>
        </p:txBody>
      </p:sp>
      <p:pic>
        <p:nvPicPr>
          <p:cNvPr id="9" name="Image 8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44" y="2071678"/>
            <a:ext cx="8870521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28564" y="928670"/>
            <a:ext cx="871543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/>
              <a:t>Conception d’un tracé routier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/>
              <a:t>Déviation de Puylaurens (81)</a:t>
            </a:r>
            <a:endParaRPr lang="fr-FR" b="1" dirty="0"/>
          </a:p>
        </p:txBody>
      </p:sp>
      <p:pic>
        <p:nvPicPr>
          <p:cNvPr id="7" name="Image 6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1" y="2071678"/>
            <a:ext cx="8776639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514351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2843" y="2357430"/>
            <a:ext cx="5836677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00530" y="3857628"/>
            <a:ext cx="46434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/>
              <a:t>Conception d’un tracé routier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/>
              <a:t>Déviation de Puylaurens (81)</a:t>
            </a:r>
            <a:endParaRPr lang="fr-FR" b="1" dirty="0"/>
          </a:p>
        </p:txBody>
      </p:sp>
      <p:pic>
        <p:nvPicPr>
          <p:cNvPr id="14" name="Image 13" descr="DSCF025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0"/>
            <a:ext cx="9144000" cy="2214578"/>
          </a:xfrm>
          <a:prstGeom prst="rect">
            <a:avLst/>
          </a:prstGeom>
        </p:spPr>
      </p:pic>
      <p:pic>
        <p:nvPicPr>
          <p:cNvPr id="15" name="Image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801" y="2786058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85860"/>
            <a:ext cx="5262565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14282" y="4929198"/>
            <a:ext cx="514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avant-projets en 2D</a:t>
            </a:r>
          </a:p>
          <a:p>
            <a:r>
              <a:rPr lang="fr-FR" u="sng" dirty="0" smtClean="0">
                <a:solidFill>
                  <a:srgbClr val="FF0000"/>
                </a:solidFill>
              </a:rPr>
              <a:t>Nécessité de modélisation 3D:</a:t>
            </a:r>
          </a:p>
          <a:p>
            <a:pPr>
              <a:buFontTx/>
              <a:buChar char="-"/>
            </a:pPr>
            <a:r>
              <a:rPr lang="fr-FR" dirty="0" smtClean="0"/>
              <a:t>Évaluer précisément les volumes,</a:t>
            </a:r>
          </a:p>
          <a:p>
            <a:pPr>
              <a:buFontTx/>
              <a:buChar char="-"/>
            </a:pPr>
            <a:r>
              <a:rPr lang="fr-FR" dirty="0" smtClean="0"/>
              <a:t>Présenter le projet au Client</a:t>
            </a:r>
            <a:endParaRPr lang="fr-FR" dirty="0"/>
          </a:p>
        </p:txBody>
      </p:sp>
      <p:pic>
        <p:nvPicPr>
          <p:cNvPr id="12" name="Image 1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l="14415" r="36796"/>
          <a:stretch>
            <a:fillRect/>
          </a:stretch>
        </p:blipFill>
        <p:spPr bwMode="auto">
          <a:xfrm>
            <a:off x="4774075" y="2786058"/>
            <a:ext cx="4369925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9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1" y="1071546"/>
            <a:ext cx="629820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42844" y="0"/>
            <a:ext cx="45720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/>
              <a:t>Etude des Ouvrages d’Arts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/>
              <a:t>Viaduc de Millau</a:t>
            </a:r>
            <a:endParaRPr lang="fr-FR" b="1" dirty="0"/>
          </a:p>
        </p:txBody>
      </p:sp>
      <p:pic>
        <p:nvPicPr>
          <p:cNvPr id="15" name="Image 14" descr="Millau2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572000" y="3757448"/>
            <a:ext cx="4572000" cy="310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57686" y="1214422"/>
            <a:ext cx="45720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 dirty="0" smtClean="0"/>
              <a:t>Etude des Ouvrages d’Arts</a:t>
            </a:r>
          </a:p>
          <a:p>
            <a:pPr algn="ctr">
              <a:spcBef>
                <a:spcPct val="50000"/>
              </a:spcBef>
            </a:pPr>
            <a:r>
              <a:rPr lang="fr-FR" b="1" dirty="0" smtClean="0"/>
              <a:t>Pont sur l’</a:t>
            </a:r>
            <a:r>
              <a:rPr lang="fr-FR" b="1" dirty="0" err="1" smtClean="0"/>
              <a:t>Orbiel</a:t>
            </a:r>
            <a:r>
              <a:rPr lang="fr-FR" b="1" dirty="0" smtClean="0"/>
              <a:t> (11)</a:t>
            </a:r>
            <a:endParaRPr lang="fr-FR" b="1" dirty="0"/>
          </a:p>
        </p:txBody>
      </p:sp>
      <p:pic>
        <p:nvPicPr>
          <p:cNvPr id="8" name="Image 7" descr="20120322 - 08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14290"/>
            <a:ext cx="3929058" cy="2945143"/>
          </a:xfrm>
          <a:prstGeom prst="rect">
            <a:avLst/>
          </a:prstGeom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67403" y="2571744"/>
            <a:ext cx="743375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4286248" y="142852"/>
            <a:ext cx="4714908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 dirty="0" smtClean="0">
                <a:solidFill>
                  <a:srgbClr val="002060"/>
                </a:solidFill>
              </a:rPr>
              <a:t>LE NUMERIQUE dans le BTP</a:t>
            </a:r>
          </a:p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002060"/>
                </a:solidFill>
              </a:rPr>
              <a:t>Exemples de séquences pédagogiques</a:t>
            </a:r>
          </a:p>
          <a:p>
            <a:pPr algn="ctr">
              <a:spcBef>
                <a:spcPct val="50000"/>
              </a:spcBef>
            </a:pPr>
            <a:r>
              <a:rPr lang="fr-FR" sz="2000" dirty="0" smtClean="0">
                <a:solidFill>
                  <a:srgbClr val="002060"/>
                </a:solidFill>
              </a:rPr>
              <a:t> en </a:t>
            </a:r>
            <a:r>
              <a:rPr lang="fr-FR" b="1" dirty="0" smtClean="0">
                <a:solidFill>
                  <a:srgbClr val="002060"/>
                </a:solidFill>
              </a:rPr>
              <a:t>BTS  Travaux Publics</a:t>
            </a:r>
            <a:endParaRPr lang="fr-FR" sz="2000" b="1" dirty="0" smtClean="0">
              <a:solidFill>
                <a:srgbClr val="002060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42844" y="1357298"/>
            <a:ext cx="482576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00100" y="4071919"/>
            <a:ext cx="2752839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5857884" y="628652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Jean-Marc CASTEL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43504" y="1500174"/>
            <a:ext cx="384504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Image 19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786446" y="3857628"/>
            <a:ext cx="2928958" cy="225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500430" y="1071546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 levé du terrain naturel</a:t>
            </a:r>
            <a:endParaRPr lang="fr-FR" sz="2800" dirty="0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Image 14" descr="DSCF000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57455" y="1714488"/>
            <a:ext cx="6286546" cy="4714908"/>
          </a:xfrm>
          <a:prstGeom prst="rect">
            <a:avLst/>
          </a:prstGeom>
        </p:spPr>
      </p:pic>
      <p:pic>
        <p:nvPicPr>
          <p:cNvPr id="17" name="Image 16" descr="DSC00766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42844" y="2428868"/>
            <a:ext cx="2518172" cy="3357562"/>
          </a:xfrm>
          <a:prstGeom prst="rect">
            <a:avLst/>
          </a:prstGeom>
        </p:spPr>
      </p:pic>
      <p:pic>
        <p:nvPicPr>
          <p:cNvPr id="9" name="Image 8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214282" y="1714488"/>
            <a:ext cx="4000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Le levé du terrain naturel</a:t>
            </a:r>
            <a:endParaRPr lang="fr-FR" sz="2800" dirty="0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C:\DONNEES\1-Photo travail\Verdun Lauragais\DSCF001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282" y="2928934"/>
            <a:ext cx="5072066" cy="3804050"/>
          </a:xfrm>
          <a:prstGeom prst="rect">
            <a:avLst/>
          </a:prstGeom>
          <a:noFill/>
        </p:spPr>
      </p:pic>
      <p:pic>
        <p:nvPicPr>
          <p:cNvPr id="9" name="Image 8" descr="IMG00167-20111205-1127.jpg"/>
          <p:cNvPicPr>
            <a:picLocks noChangeAspect="1"/>
          </p:cNvPicPr>
          <p:nvPr/>
        </p:nvPicPr>
        <p:blipFill>
          <a:blip r:embed="rId4" cstate="screen">
            <a:lum bright="10000"/>
          </a:blip>
          <a:stretch>
            <a:fillRect/>
          </a:stretch>
        </p:blipFill>
        <p:spPr>
          <a:xfrm>
            <a:off x="4357655" y="1071546"/>
            <a:ext cx="4786345" cy="3589759"/>
          </a:xfrm>
          <a:prstGeom prst="rect">
            <a:avLst/>
          </a:prstGeom>
        </p:spPr>
      </p:pic>
      <p:pic>
        <p:nvPicPr>
          <p:cNvPr id="10" name="Picture 2" descr="C:\DONNEES\1-Photo travail\Verdun Lauragais\DSCF004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57818" y="4018362"/>
            <a:ext cx="3786182" cy="2839637"/>
          </a:xfrm>
          <a:prstGeom prst="rect">
            <a:avLst/>
          </a:prstGeom>
          <a:noFill/>
        </p:spPr>
      </p:pic>
      <p:pic>
        <p:nvPicPr>
          <p:cNvPr id="14" name="Image 13" descr="david sa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3143240" y="1000108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Modélisation 3D du terrain</a:t>
            </a:r>
            <a:endParaRPr lang="fr-FR" sz="2800" dirty="0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Dossier Professeurs\Verdun Lauragais\presentation\TN.bmp"/>
          <p:cNvPicPr>
            <a:picLocks noChangeAspect="1" noChangeArrowheads="1"/>
          </p:cNvPicPr>
          <p:nvPr/>
        </p:nvPicPr>
        <p:blipFill>
          <a:blip r:embed="rId3" cstate="print"/>
          <a:srcRect t="24753" b="35991"/>
          <a:stretch>
            <a:fillRect/>
          </a:stretch>
        </p:blipFill>
        <p:spPr bwMode="auto">
          <a:xfrm>
            <a:off x="372821" y="1571612"/>
            <a:ext cx="8249721" cy="2428892"/>
          </a:xfrm>
          <a:prstGeom prst="rect">
            <a:avLst/>
          </a:prstGeom>
          <a:noFill/>
        </p:spPr>
      </p:pic>
      <p:pic>
        <p:nvPicPr>
          <p:cNvPr id="18" name="Picture 9" descr="C:\DONNEES\1-Dossiers Travail\plateforme technologique\Verdun Lauragais\DSCF001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43174" y="3929066"/>
            <a:ext cx="3733800" cy="2800350"/>
          </a:xfrm>
          <a:prstGeom prst="rect">
            <a:avLst/>
          </a:prstGeom>
          <a:noFill/>
        </p:spPr>
      </p:pic>
      <p:pic>
        <p:nvPicPr>
          <p:cNvPr id="9" name="Image 8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00034" y="1428736"/>
            <a:ext cx="3000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Modélisation 3D </a:t>
            </a:r>
          </a:p>
          <a:p>
            <a:pPr algn="ctr"/>
            <a:r>
              <a:rPr lang="fr-FR" sz="2800" dirty="0" smtClean="0"/>
              <a:t>du terrain</a:t>
            </a:r>
            <a:endParaRPr lang="fr-FR" sz="2800" dirty="0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Image 18" descr="IMG_000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2844" y="2565769"/>
            <a:ext cx="5500726" cy="412554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142984"/>
            <a:ext cx="5137143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david sa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ChangeArrowheads="1"/>
          </p:cNvSpPr>
          <p:nvPr/>
        </p:nvSpPr>
        <p:spPr bwMode="auto">
          <a:xfrm>
            <a:off x="3724275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31749" name="AutoShape 5" descr="image005"/>
          <p:cNvSpPr>
            <a:spLocks noChangeAspect="1" noChangeArrowheads="1"/>
          </p:cNvSpPr>
          <p:nvPr/>
        </p:nvSpPr>
        <p:spPr bwMode="auto">
          <a:xfrm>
            <a:off x="123825" y="-168275"/>
            <a:ext cx="1685925" cy="6572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924199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ZoneTexte 12"/>
          <p:cNvSpPr txBox="1">
            <a:spLocks noChangeArrowheads="1"/>
          </p:cNvSpPr>
          <p:nvPr/>
        </p:nvSpPr>
        <p:spPr bwMode="auto">
          <a:xfrm>
            <a:off x="2500298" y="1214422"/>
            <a:ext cx="43577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Conception et Modélisation </a:t>
            </a:r>
          </a:p>
          <a:p>
            <a:pPr algn="ctr"/>
            <a:r>
              <a:rPr lang="fr-FR" dirty="0" smtClean="0">
                <a:latin typeface="Arial" pitchFamily="34" charset="0"/>
                <a:cs typeface="Arial" pitchFamily="34" charset="0"/>
              </a:rPr>
              <a:t>du projet en 3D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 l="2353" r="3497" b="23285"/>
          <a:stretch>
            <a:fillRect/>
          </a:stretch>
        </p:blipFill>
        <p:spPr bwMode="auto">
          <a:xfrm>
            <a:off x="-1" y="2214554"/>
            <a:ext cx="9196019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7" descr="david s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51130" y="142852"/>
            <a:ext cx="2565557" cy="100013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2844" y="928670"/>
            <a:ext cx="3143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11400 CASTELNAUDARY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454</Words>
  <Application>Microsoft Office PowerPoint</Application>
  <PresentationFormat>Affichage à l'écran (4:3)</PresentationFormat>
  <Paragraphs>119</Paragraphs>
  <Slides>42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4" baseType="lpstr">
      <vt:lpstr>Modèle par défaut</vt:lpstr>
      <vt:lpstr>Feuille de calcul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Company>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L17</dc:creator>
  <cp:lastModifiedBy>sylvain</cp:lastModifiedBy>
  <cp:revision>120</cp:revision>
  <dcterms:created xsi:type="dcterms:W3CDTF">2003-03-13T09:29:05Z</dcterms:created>
  <dcterms:modified xsi:type="dcterms:W3CDTF">2014-12-08T17:00:30Z</dcterms:modified>
</cp:coreProperties>
</file>