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4" r:id="rId3"/>
    <p:sldId id="269" r:id="rId4"/>
    <p:sldId id="267" r:id="rId5"/>
    <p:sldId id="268" r:id="rId6"/>
    <p:sldId id="270" r:id="rId7"/>
    <p:sldId id="260" r:id="rId8"/>
    <p:sldId id="261" r:id="rId9"/>
    <p:sldId id="262" r:id="rId10"/>
    <p:sldId id="27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254" autoAdjust="0"/>
  </p:normalViewPr>
  <p:slideViewPr>
    <p:cSldViewPr>
      <p:cViewPr varScale="1">
        <p:scale>
          <a:sx n="63" d="100"/>
          <a:sy n="63" d="100"/>
        </p:scale>
        <p:origin x="16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ocuments\Ann&#233;e%202023-2024\Recteur\Audience%20du%2012%20setembre\Effectifs%20lyc&#233;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ocuments\Ann&#233;e%202023-2024\Recteur\Audience%20du%2012%20setembre\Effectifs%20lyc&#233;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ocuments\Ann&#233;e%202023-2024\Recteur\Audience%20du%2012%20setembre\Effectifs%20lyc&#233;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u="none" strike="noStrike" baseline="0" dirty="0" err="1">
                <a:effectLst/>
              </a:rPr>
              <a:t>Évolution</a:t>
            </a:r>
            <a:r>
              <a:rPr lang="fr-FR" sz="2000" dirty="0"/>
              <a:t> académique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'CIT SI'!$A$3</c:f>
              <c:strCache>
                <c:ptCount val="1"/>
                <c:pt idx="0">
                  <c:v>CIT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'CIT SI'!$B$2:$J$2</c:f>
              <c:strCache>
                <c:ptCount val="9"/>
                <c:pt idx="0">
                  <c:v>15-16</c:v>
                </c:pt>
                <c:pt idx="1">
                  <c:v>16-17</c:v>
                </c:pt>
                <c:pt idx="2">
                  <c:v>17-18</c:v>
                </c:pt>
                <c:pt idx="3">
                  <c:v>18-19</c:v>
                </c:pt>
                <c:pt idx="4">
                  <c:v>19-20</c:v>
                </c:pt>
                <c:pt idx="5">
                  <c:v>20-21</c:v>
                </c:pt>
                <c:pt idx="6">
                  <c:v>21-22</c:v>
                </c:pt>
                <c:pt idx="7">
                  <c:v>22-23</c:v>
                </c:pt>
                <c:pt idx="8">
                  <c:v>23-24</c:v>
                </c:pt>
              </c:strCache>
            </c:strRef>
          </c:cat>
          <c:val>
            <c:numRef>
              <c:f>'CIT SI'!$B$3:$J$3</c:f>
              <c:numCache>
                <c:formatCode>General</c:formatCode>
                <c:ptCount val="9"/>
                <c:pt idx="0">
                  <c:v>1026</c:v>
                </c:pt>
                <c:pt idx="1">
                  <c:v>779</c:v>
                </c:pt>
                <c:pt idx="2">
                  <c:v>727</c:v>
                </c:pt>
                <c:pt idx="3">
                  <c:v>643</c:v>
                </c:pt>
                <c:pt idx="4">
                  <c:v>440</c:v>
                </c:pt>
                <c:pt idx="5">
                  <c:v>342</c:v>
                </c:pt>
                <c:pt idx="6">
                  <c:v>211</c:v>
                </c:pt>
                <c:pt idx="7">
                  <c:v>246</c:v>
                </c:pt>
                <c:pt idx="8">
                  <c:v>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1B-4354-A305-ED6DCAE9CA66}"/>
            </c:ext>
          </c:extLst>
        </c:ser>
        <c:ser>
          <c:idx val="1"/>
          <c:order val="1"/>
          <c:tx>
            <c:strRef>
              <c:f>'CIT SI'!$A$4</c:f>
              <c:strCache>
                <c:ptCount val="1"/>
                <c:pt idx="0">
                  <c:v>SI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'CIT SI'!$B$2:$J$2</c:f>
              <c:strCache>
                <c:ptCount val="9"/>
                <c:pt idx="0">
                  <c:v>15-16</c:v>
                </c:pt>
                <c:pt idx="1">
                  <c:v>16-17</c:v>
                </c:pt>
                <c:pt idx="2">
                  <c:v>17-18</c:v>
                </c:pt>
                <c:pt idx="3">
                  <c:v>18-19</c:v>
                </c:pt>
                <c:pt idx="4">
                  <c:v>19-20</c:v>
                </c:pt>
                <c:pt idx="5">
                  <c:v>20-21</c:v>
                </c:pt>
                <c:pt idx="6">
                  <c:v>21-22</c:v>
                </c:pt>
                <c:pt idx="7">
                  <c:v>22-23</c:v>
                </c:pt>
                <c:pt idx="8">
                  <c:v>23-24</c:v>
                </c:pt>
              </c:strCache>
            </c:strRef>
          </c:cat>
          <c:val>
            <c:numRef>
              <c:f>'CIT SI'!$B$4:$J$4</c:f>
              <c:numCache>
                <c:formatCode>General</c:formatCode>
                <c:ptCount val="9"/>
                <c:pt idx="0">
                  <c:v>1394</c:v>
                </c:pt>
                <c:pt idx="1">
                  <c:v>1081</c:v>
                </c:pt>
                <c:pt idx="2">
                  <c:v>1040</c:v>
                </c:pt>
                <c:pt idx="3">
                  <c:v>1012</c:v>
                </c:pt>
                <c:pt idx="4">
                  <c:v>714</c:v>
                </c:pt>
                <c:pt idx="5">
                  <c:v>684</c:v>
                </c:pt>
                <c:pt idx="6">
                  <c:v>597</c:v>
                </c:pt>
                <c:pt idx="7">
                  <c:v>559</c:v>
                </c:pt>
                <c:pt idx="8">
                  <c:v>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1B-4354-A305-ED6DCAE9C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7889071"/>
        <c:axId val="1987437247"/>
      </c:lineChart>
      <c:catAx>
        <c:axId val="1987889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87437247"/>
        <c:crosses val="autoZero"/>
        <c:auto val="1"/>
        <c:lblAlgn val="ctr"/>
        <c:lblOffset val="100"/>
        <c:noMultiLvlLbl val="0"/>
      </c:catAx>
      <c:valAx>
        <c:axId val="1987437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87889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882552506587977"/>
          <c:y val="5.4824414105278531E-2"/>
          <c:w val="0.2111744749341202"/>
          <c:h val="7.82339198364605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dirty="0" err="1"/>
              <a:t>Evolution</a:t>
            </a:r>
            <a:r>
              <a:rPr lang="fr-FR" sz="2000" dirty="0"/>
              <a:t> académique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STI2D!$A$3</c:f>
              <c:strCache>
                <c:ptCount val="1"/>
                <c:pt idx="0">
                  <c:v>1ère STI2D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STI2D!$B$2:$J$2</c:f>
              <c:strCache>
                <c:ptCount val="9"/>
                <c:pt idx="0">
                  <c:v>15-16</c:v>
                </c:pt>
                <c:pt idx="1">
                  <c:v>16-17</c:v>
                </c:pt>
                <c:pt idx="2">
                  <c:v>17-18</c:v>
                </c:pt>
                <c:pt idx="3">
                  <c:v>18-19</c:v>
                </c:pt>
                <c:pt idx="4">
                  <c:v>19-20</c:v>
                </c:pt>
                <c:pt idx="5">
                  <c:v>20-21</c:v>
                </c:pt>
                <c:pt idx="6">
                  <c:v>21-22</c:v>
                </c:pt>
                <c:pt idx="7">
                  <c:v>22-23</c:v>
                </c:pt>
                <c:pt idx="8">
                  <c:v>23-24</c:v>
                </c:pt>
              </c:strCache>
            </c:strRef>
          </c:cat>
          <c:val>
            <c:numRef>
              <c:f>STI2D!$B$3:$J$3</c:f>
              <c:numCache>
                <c:formatCode>General</c:formatCode>
                <c:ptCount val="9"/>
                <c:pt idx="0">
                  <c:v>962</c:v>
                </c:pt>
                <c:pt idx="1">
                  <c:v>927</c:v>
                </c:pt>
                <c:pt idx="2">
                  <c:v>1021</c:v>
                </c:pt>
                <c:pt idx="3">
                  <c:v>935</c:v>
                </c:pt>
                <c:pt idx="4">
                  <c:v>828</c:v>
                </c:pt>
                <c:pt idx="5">
                  <c:v>776</c:v>
                </c:pt>
                <c:pt idx="6">
                  <c:v>766</c:v>
                </c:pt>
                <c:pt idx="7">
                  <c:v>782</c:v>
                </c:pt>
                <c:pt idx="8">
                  <c:v>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0F-4DBF-B69C-A6007F843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5528064"/>
        <c:axId val="363948272"/>
      </c:lineChart>
      <c:catAx>
        <c:axId val="36552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3948272"/>
        <c:crosses val="autoZero"/>
        <c:auto val="1"/>
        <c:lblAlgn val="ctr"/>
        <c:lblOffset val="100"/>
        <c:noMultiLvlLbl val="0"/>
      </c:catAx>
      <c:valAx>
        <c:axId val="36394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552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dirty="0" err="1"/>
              <a:t>Evolution</a:t>
            </a:r>
            <a:r>
              <a:rPr lang="fr-FR" sz="2000" dirty="0"/>
              <a:t> académique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'Spécialité SI'!$A$3</c:f>
              <c:strCache>
                <c:ptCount val="1"/>
                <c:pt idx="0">
                  <c:v>Première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'Spécialité SI'!$B$2:$J$2</c:f>
              <c:strCache>
                <c:ptCount val="9"/>
                <c:pt idx="0">
                  <c:v>15-16</c:v>
                </c:pt>
                <c:pt idx="1">
                  <c:v>16-17</c:v>
                </c:pt>
                <c:pt idx="2">
                  <c:v>17-18</c:v>
                </c:pt>
                <c:pt idx="3">
                  <c:v>18-19</c:v>
                </c:pt>
                <c:pt idx="4">
                  <c:v>19-20</c:v>
                </c:pt>
                <c:pt idx="5">
                  <c:v>20-21</c:v>
                </c:pt>
                <c:pt idx="6">
                  <c:v>21-22</c:v>
                </c:pt>
                <c:pt idx="7">
                  <c:v>22-23</c:v>
                </c:pt>
                <c:pt idx="8">
                  <c:v>23-24</c:v>
                </c:pt>
              </c:strCache>
            </c:strRef>
          </c:cat>
          <c:val>
            <c:numRef>
              <c:f>'Spécialité SI'!$B$3:$J$3</c:f>
              <c:numCache>
                <c:formatCode>General</c:formatCode>
                <c:ptCount val="9"/>
                <c:pt idx="0">
                  <c:v>508</c:v>
                </c:pt>
                <c:pt idx="1">
                  <c:v>593</c:v>
                </c:pt>
                <c:pt idx="2">
                  <c:v>625</c:v>
                </c:pt>
                <c:pt idx="3">
                  <c:v>527</c:v>
                </c:pt>
                <c:pt idx="4">
                  <c:v>619</c:v>
                </c:pt>
                <c:pt idx="5">
                  <c:v>634</c:v>
                </c:pt>
                <c:pt idx="6">
                  <c:v>557</c:v>
                </c:pt>
                <c:pt idx="7">
                  <c:v>540</c:v>
                </c:pt>
                <c:pt idx="8">
                  <c:v>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2A-4EDF-889E-A5905D309037}"/>
            </c:ext>
          </c:extLst>
        </c:ser>
        <c:ser>
          <c:idx val="1"/>
          <c:order val="1"/>
          <c:tx>
            <c:strRef>
              <c:f>'Spécialité SI'!$A$4</c:f>
              <c:strCache>
                <c:ptCount val="1"/>
                <c:pt idx="0">
                  <c:v>Terminale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'Spécialité SI'!$B$2:$J$2</c:f>
              <c:strCache>
                <c:ptCount val="9"/>
                <c:pt idx="0">
                  <c:v>15-16</c:v>
                </c:pt>
                <c:pt idx="1">
                  <c:v>16-17</c:v>
                </c:pt>
                <c:pt idx="2">
                  <c:v>17-18</c:v>
                </c:pt>
                <c:pt idx="3">
                  <c:v>18-19</c:v>
                </c:pt>
                <c:pt idx="4">
                  <c:v>19-20</c:v>
                </c:pt>
                <c:pt idx="5">
                  <c:v>20-21</c:v>
                </c:pt>
                <c:pt idx="6">
                  <c:v>21-22</c:v>
                </c:pt>
                <c:pt idx="7">
                  <c:v>22-23</c:v>
                </c:pt>
                <c:pt idx="8">
                  <c:v>23-24</c:v>
                </c:pt>
              </c:strCache>
            </c:strRef>
          </c:cat>
          <c:val>
            <c:numRef>
              <c:f>'Spécialité SI'!$B$4:$J$4</c:f>
              <c:numCache>
                <c:formatCode>General</c:formatCode>
                <c:ptCount val="9"/>
                <c:pt idx="0">
                  <c:v>448</c:v>
                </c:pt>
                <c:pt idx="1">
                  <c:v>508</c:v>
                </c:pt>
                <c:pt idx="2">
                  <c:v>592</c:v>
                </c:pt>
                <c:pt idx="3">
                  <c:v>611</c:v>
                </c:pt>
                <c:pt idx="4">
                  <c:v>527</c:v>
                </c:pt>
                <c:pt idx="5">
                  <c:v>258</c:v>
                </c:pt>
                <c:pt idx="6">
                  <c:v>252</c:v>
                </c:pt>
                <c:pt idx="7">
                  <c:v>204</c:v>
                </c:pt>
                <c:pt idx="8">
                  <c:v>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2A-4EDF-889E-A5905D309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4657775"/>
        <c:axId val="1930934319"/>
      </c:lineChart>
      <c:catAx>
        <c:axId val="193465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30934319"/>
        <c:crosses val="autoZero"/>
        <c:auto val="1"/>
        <c:lblAlgn val="ctr"/>
        <c:lblOffset val="100"/>
        <c:noMultiLvlLbl val="0"/>
      </c:catAx>
      <c:valAx>
        <c:axId val="1930934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34657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54965004374454"/>
          <c:y val="0.92159716721800311"/>
          <c:w val="0.39490048118985127"/>
          <c:h val="6.6568513255369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80844-11E7-4439-A179-0FF0EC8FAE55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278DF-0D89-4847-BD4E-C9FEC631BB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77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823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10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620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70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58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975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502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278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7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78DF-0D89-4847-BD4E-C9FEC631BB4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8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4" name="Image 3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6"/>
          <a:stretch/>
        </p:blipFill>
        <p:spPr bwMode="auto">
          <a:xfrm>
            <a:off x="191344" y="260648"/>
            <a:ext cx="1220656" cy="11521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263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64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37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09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05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24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77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15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BDD5-E6ED-4627-BFE1-1AAC2A2C947F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913F-7910-4954-865E-15071F12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65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IA-IPR groupe STI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2326913F-7910-4954-865E-15071F12792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5868144" y="639834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IA-IPR groupe STI</a:t>
            </a:r>
          </a:p>
        </p:txBody>
      </p:sp>
    </p:spTree>
    <p:extLst>
      <p:ext uri="{BB962C8B-B14F-4D97-AF65-F5344CB8AC3E}">
        <p14:creationId xmlns:p14="http://schemas.microsoft.com/office/powerpoint/2010/main" val="69146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uv.fr/sites/default/files/ensel802_annex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uvernement.fr/france-20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202300704_dp_laureats_concours_innovation_2022_2023_vdef2.pdf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hyperlink" Target="https://www.visiativ.com/actualites/actualites/industrie-4-0-definition-et-mise-en-oeuvre-vers-lusine-de-production-connecte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562C533-2218-4EB9-8D49-55A56A7DA769}"/>
              </a:ext>
            </a:extLst>
          </p:cNvPr>
          <p:cNvSpPr txBox="1"/>
          <p:nvPr/>
        </p:nvSpPr>
        <p:spPr>
          <a:xfrm>
            <a:off x="971600" y="1556792"/>
            <a:ext cx="77048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2000" dirty="0">
                <a:solidFill>
                  <a:srgbClr val="00B050"/>
                </a:solidFill>
              </a:rPr>
              <a:t>Pour répondre à cette question, il convient de :</a:t>
            </a:r>
          </a:p>
          <a:p>
            <a:endParaRPr lang="fr-FR" sz="2000" dirty="0"/>
          </a:p>
          <a:p>
            <a:pPr algn="just"/>
            <a:r>
              <a:rPr lang="fr-FR" sz="2000" b="1" dirty="0"/>
              <a:t>- Faire ressortir les enjeux de l’enseignement de technologie au collège et les projeter sur les objectifs de la France pour rattraper son retard industriel ;</a:t>
            </a:r>
          </a:p>
          <a:p>
            <a:pPr algn="just"/>
            <a:endParaRPr lang="fr-FR" sz="2000" b="1" dirty="0"/>
          </a:p>
          <a:p>
            <a:pPr algn="just"/>
            <a:r>
              <a:rPr lang="fr-FR" sz="2000" b="1" dirty="0"/>
              <a:t>- Identifier des leviers actionnés par l’état pour atteindre ces objectifs ;</a:t>
            </a:r>
          </a:p>
          <a:p>
            <a:pPr marL="342900" indent="-342900" algn="just">
              <a:buFontTx/>
              <a:buChar char="-"/>
            </a:pPr>
            <a:endParaRPr lang="fr-FR" sz="2000" b="1" dirty="0"/>
          </a:p>
          <a:p>
            <a:pPr algn="just"/>
            <a:r>
              <a:rPr lang="fr-FR" sz="2000" b="1" dirty="0"/>
              <a:t>- Situer la 4</a:t>
            </a:r>
            <a:r>
              <a:rPr lang="fr-FR" sz="2000" b="1" baseline="30000" dirty="0"/>
              <a:t>ème</a:t>
            </a:r>
            <a:r>
              <a:rPr lang="fr-FR" sz="2000" b="1" dirty="0"/>
              <a:t> révolution industrielle et identifier son objectif;</a:t>
            </a:r>
          </a:p>
          <a:p>
            <a:pPr marL="342900" indent="-342900" algn="just">
              <a:buFontTx/>
              <a:buChar char="-"/>
            </a:pPr>
            <a:endParaRPr lang="fr-FR" sz="2000" b="1" dirty="0"/>
          </a:p>
          <a:p>
            <a:pPr algn="just"/>
            <a:r>
              <a:rPr lang="fr-FR" sz="2000" b="1" dirty="0"/>
              <a:t>- Analyser l’évolution des effectifs dans les formations technologiques au lycée,</a:t>
            </a:r>
          </a:p>
          <a:p>
            <a:pPr algn="just"/>
            <a:endParaRPr lang="fr-FR" sz="2000" dirty="0"/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3DD8351-70E7-43C1-966A-FEB8FD5983D5}"/>
              </a:ext>
            </a:extLst>
          </p:cNvPr>
          <p:cNvSpPr txBox="1"/>
          <p:nvPr/>
        </p:nvSpPr>
        <p:spPr>
          <a:xfrm>
            <a:off x="1511660" y="18864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</p:spTree>
    <p:extLst>
      <p:ext uri="{BB962C8B-B14F-4D97-AF65-F5344CB8AC3E}">
        <p14:creationId xmlns:p14="http://schemas.microsoft.com/office/powerpoint/2010/main" val="78669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4517DC16-C8FD-4814-ADDF-6E896EDA66A5}"/>
              </a:ext>
            </a:extLst>
          </p:cNvPr>
          <p:cNvSpPr txBox="1"/>
          <p:nvPr/>
        </p:nvSpPr>
        <p:spPr>
          <a:xfrm>
            <a:off x="1567636" y="29171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0463512-74F9-443A-980B-BBBCC3EB7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497410"/>
            <a:ext cx="7134225" cy="41719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39E7FAC-663E-4B79-808F-1FAC41CC6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1764804"/>
            <a:ext cx="2981325" cy="8001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1F28439-49B5-4B46-8BAD-DCAA7E7CCE7E}"/>
              </a:ext>
            </a:extLst>
          </p:cNvPr>
          <p:cNvSpPr txBox="1"/>
          <p:nvPr/>
        </p:nvSpPr>
        <p:spPr>
          <a:xfrm>
            <a:off x="1542484" y="128981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Tribune parue le 19 mars 2024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22C00AB-D12A-4E76-8AF5-9697A008D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820" y="985010"/>
            <a:ext cx="2266652" cy="227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0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562C533-2218-4EB9-8D49-55A56A7DA769}"/>
              </a:ext>
            </a:extLst>
          </p:cNvPr>
          <p:cNvSpPr txBox="1"/>
          <p:nvPr/>
        </p:nvSpPr>
        <p:spPr>
          <a:xfrm>
            <a:off x="313784" y="1484784"/>
            <a:ext cx="8580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Enjeux de l’enseignement de technologie au collège</a:t>
            </a:r>
          </a:p>
          <a:p>
            <a:pPr algn="ctr"/>
            <a:r>
              <a:rPr lang="fr-FR" dirty="0">
                <a:solidFill>
                  <a:srgbClr val="00B050"/>
                </a:solidFill>
              </a:rPr>
              <a:t>VS</a:t>
            </a:r>
          </a:p>
          <a:p>
            <a:pPr algn="ctr"/>
            <a:r>
              <a:rPr lang="fr-FR" dirty="0">
                <a:solidFill>
                  <a:srgbClr val="00B050"/>
                </a:solidFill>
              </a:rPr>
              <a:t>Objectifs de la France pour rattraper son retard industriel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D23523F0-5F51-47FB-A28A-B30AD61AA2C1}"/>
              </a:ext>
            </a:extLst>
          </p:cNvPr>
          <p:cNvCxnSpPr>
            <a:cxnSpLocks/>
          </p:cNvCxnSpPr>
          <p:nvPr/>
        </p:nvCxnSpPr>
        <p:spPr>
          <a:xfrm>
            <a:off x="4427984" y="2723353"/>
            <a:ext cx="0" cy="380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566D3FCF-9056-47C8-B22A-05EDE00F4761}"/>
              </a:ext>
            </a:extLst>
          </p:cNvPr>
          <p:cNvSpPr txBox="1"/>
          <p:nvPr/>
        </p:nvSpPr>
        <p:spPr>
          <a:xfrm>
            <a:off x="715632" y="272335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Technologie au collège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F3A36E0-DC5D-430A-80A9-89C1F91847AF}"/>
              </a:ext>
            </a:extLst>
          </p:cNvPr>
          <p:cNvSpPr txBox="1"/>
          <p:nvPr/>
        </p:nvSpPr>
        <p:spPr>
          <a:xfrm>
            <a:off x="35514" y="3651122"/>
            <a:ext cx="4464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Un enseignement qui prépare les élèves à relever les </a:t>
            </a:r>
            <a:r>
              <a:rPr lang="fr-FR" b="1" dirty="0">
                <a:solidFill>
                  <a:srgbClr val="FF0000"/>
                </a:solidFill>
              </a:rPr>
              <a:t>défis technologiques </a:t>
            </a:r>
            <a:r>
              <a:rPr lang="fr-FR" b="1" dirty="0"/>
              <a:t>liés aux enjeux de société.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F9D8B58B-982C-4CD1-89C5-38F32A4354CD}"/>
              </a:ext>
            </a:extLst>
          </p:cNvPr>
          <p:cNvSpPr/>
          <p:nvPr/>
        </p:nvSpPr>
        <p:spPr>
          <a:xfrm>
            <a:off x="313784" y="5648473"/>
            <a:ext cx="473849" cy="300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8C70B0B-452E-4161-A25D-524907D56D4C}"/>
              </a:ext>
            </a:extLst>
          </p:cNvPr>
          <p:cNvSpPr txBox="1"/>
          <p:nvPr/>
        </p:nvSpPr>
        <p:spPr>
          <a:xfrm>
            <a:off x="822344" y="5579948"/>
            <a:ext cx="320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3"/>
              </a:rPr>
              <a:t>Le programme du cycle 4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04CB05E-088B-4DD3-B969-895F1AEEB498}"/>
              </a:ext>
            </a:extLst>
          </p:cNvPr>
          <p:cNvSpPr txBox="1"/>
          <p:nvPr/>
        </p:nvSpPr>
        <p:spPr>
          <a:xfrm>
            <a:off x="5210593" y="272335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Objectifs de la France 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05235A02-101D-43FB-884F-F8D466F0B0E3}"/>
              </a:ext>
            </a:extLst>
          </p:cNvPr>
          <p:cNvSpPr/>
          <p:nvPr/>
        </p:nvSpPr>
        <p:spPr>
          <a:xfrm>
            <a:off x="4643080" y="5648473"/>
            <a:ext cx="473849" cy="300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B22C538-919B-4427-9021-24D5A2A04395}"/>
              </a:ext>
            </a:extLst>
          </p:cNvPr>
          <p:cNvSpPr txBox="1"/>
          <p:nvPr/>
        </p:nvSpPr>
        <p:spPr>
          <a:xfrm>
            <a:off x="5299958" y="5579948"/>
            <a:ext cx="320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4"/>
              </a:rPr>
              <a:t>Plan France 2030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812DA70-3B07-4DCA-9569-6D8E8228F1F9}"/>
              </a:ext>
            </a:extLst>
          </p:cNvPr>
          <p:cNvSpPr txBox="1"/>
          <p:nvPr/>
        </p:nvSpPr>
        <p:spPr>
          <a:xfrm>
            <a:off x="4500001" y="3283821"/>
            <a:ext cx="44644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Répondre aux</a:t>
            </a:r>
            <a:r>
              <a:rPr lang="fr-FR" dirty="0"/>
              <a:t> </a:t>
            </a:r>
            <a:r>
              <a:rPr lang="fr-FR" b="1" dirty="0"/>
              <a:t>grands </a:t>
            </a:r>
            <a:r>
              <a:rPr lang="fr-FR" b="1" dirty="0">
                <a:solidFill>
                  <a:srgbClr val="FF0000"/>
                </a:solidFill>
              </a:rPr>
              <a:t>défis</a:t>
            </a:r>
            <a:r>
              <a:rPr lang="fr-FR" b="1" dirty="0"/>
              <a:t> de notre temps</a:t>
            </a:r>
            <a:r>
              <a:rPr lang="fr-FR" dirty="0"/>
              <a:t> </a:t>
            </a:r>
            <a:r>
              <a:rPr lang="fr-FR" b="1" dirty="0"/>
              <a:t>qu’ils soient écologiques, démographiques, économiques, </a:t>
            </a:r>
            <a:r>
              <a:rPr lang="fr-FR" b="1" dirty="0">
                <a:solidFill>
                  <a:srgbClr val="FF0000"/>
                </a:solidFill>
              </a:rPr>
              <a:t>technologiques</a:t>
            </a:r>
            <a:r>
              <a:rPr lang="fr-FR" b="1" dirty="0"/>
              <a:t>, industriels ou sociaux. Au cœur de cet ambitieux plan se trouve l’innovation.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0E9E0EC-A651-4C05-9AE7-A7CE50E1278D}"/>
              </a:ext>
            </a:extLst>
          </p:cNvPr>
          <p:cNvSpPr txBox="1"/>
          <p:nvPr/>
        </p:nvSpPr>
        <p:spPr>
          <a:xfrm>
            <a:off x="1567636" y="29171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</p:spTree>
    <p:extLst>
      <p:ext uri="{BB962C8B-B14F-4D97-AF65-F5344CB8AC3E}">
        <p14:creationId xmlns:p14="http://schemas.microsoft.com/office/powerpoint/2010/main" val="292811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C0E9E0EC-A651-4C05-9AE7-A7CE50E1278D}"/>
              </a:ext>
            </a:extLst>
          </p:cNvPr>
          <p:cNvSpPr txBox="1"/>
          <p:nvPr/>
        </p:nvSpPr>
        <p:spPr>
          <a:xfrm>
            <a:off x="1567636" y="29171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39EBF95-BF69-41CE-848A-E5233A326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69707"/>
            <a:ext cx="3362325" cy="204787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56CA960-1EE6-458E-B298-86928F6C12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979"/>
          <a:stretch/>
        </p:blipFill>
        <p:spPr>
          <a:xfrm>
            <a:off x="1" y="3676545"/>
            <a:ext cx="9900592" cy="282481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7090FA0-4772-4457-9411-1F1073D2AD06}"/>
              </a:ext>
            </a:extLst>
          </p:cNvPr>
          <p:cNvSpPr txBox="1"/>
          <p:nvPr/>
        </p:nvSpPr>
        <p:spPr>
          <a:xfrm>
            <a:off x="3779912" y="1469707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Plan de </a:t>
            </a:r>
            <a:r>
              <a:rPr lang="fr-FR" b="1" dirty="0">
                <a:solidFill>
                  <a:srgbClr val="00B050"/>
                </a:solidFill>
              </a:rPr>
              <a:t>54 Milliards d’euros </a:t>
            </a:r>
            <a:r>
              <a:rPr lang="fr-FR" dirty="0"/>
              <a:t>pour atteindre </a:t>
            </a:r>
            <a:r>
              <a:rPr lang="fr-FR" b="1" dirty="0">
                <a:solidFill>
                  <a:srgbClr val="00B050"/>
                </a:solidFill>
              </a:rPr>
              <a:t>10 objectifs </a:t>
            </a:r>
            <a:r>
              <a:rPr lang="fr-FR" dirty="0"/>
              <a:t>autour de 3 enjeux :</a:t>
            </a:r>
          </a:p>
          <a:p>
            <a:pPr marL="285750" indent="-285750">
              <a:buFontTx/>
              <a:buChar char="-"/>
            </a:pPr>
            <a:r>
              <a:rPr lang="fr-FR" dirty="0"/>
              <a:t>Mieux produire</a:t>
            </a:r>
          </a:p>
          <a:p>
            <a:pPr marL="285750" indent="-285750">
              <a:buFontTx/>
              <a:buChar char="-"/>
            </a:pPr>
            <a:r>
              <a:rPr lang="fr-FR" dirty="0"/>
              <a:t>Mieux vivre</a:t>
            </a:r>
          </a:p>
          <a:p>
            <a:pPr marL="285750" indent="-285750">
              <a:buFontTx/>
              <a:buChar char="-"/>
            </a:pPr>
            <a:r>
              <a:rPr lang="fr-FR" dirty="0"/>
              <a:t>Mieux comprendre notre monde </a:t>
            </a:r>
          </a:p>
        </p:txBody>
      </p:sp>
    </p:spTree>
    <p:extLst>
      <p:ext uri="{BB962C8B-B14F-4D97-AF65-F5344CB8AC3E}">
        <p14:creationId xmlns:p14="http://schemas.microsoft.com/office/powerpoint/2010/main" val="183109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BD3F80B-2781-49A8-B045-F9D87DE7258D}"/>
              </a:ext>
            </a:extLst>
          </p:cNvPr>
          <p:cNvSpPr txBox="1"/>
          <p:nvPr/>
        </p:nvSpPr>
        <p:spPr>
          <a:xfrm>
            <a:off x="2483768" y="125946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Action pour atteindre les objectifs France 2030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18764B-81A6-4A41-AA27-00DD92F482AC}"/>
              </a:ext>
            </a:extLst>
          </p:cNvPr>
          <p:cNvSpPr txBox="1"/>
          <p:nvPr/>
        </p:nvSpPr>
        <p:spPr>
          <a:xfrm>
            <a:off x="539552" y="177281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Condition 1 : </a:t>
            </a:r>
            <a:r>
              <a:rPr lang="fr-FR" b="1" dirty="0"/>
              <a:t>dans le champ des matières premières, sécuriser, autant que possible, l’accès à nos matériaux.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33CD47D-FE10-456A-8EF9-5593EAC92E95}"/>
              </a:ext>
            </a:extLst>
          </p:cNvPr>
          <p:cNvSpPr txBox="1"/>
          <p:nvPr/>
        </p:nvSpPr>
        <p:spPr>
          <a:xfrm>
            <a:off x="539552" y="257767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Condition 2 : </a:t>
            </a:r>
            <a:r>
              <a:rPr lang="fr-FR" b="1" dirty="0"/>
              <a:t>sécuriser les composants, notamment dans l’électronique et la robotique, qui sont indispensables à l’industrie de demain, et où nous avons un retard à rattraper.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D3C3A0-5B90-4E03-9410-544FBEB48043}"/>
              </a:ext>
            </a:extLst>
          </p:cNvPr>
          <p:cNvSpPr txBox="1"/>
          <p:nvPr/>
        </p:nvSpPr>
        <p:spPr>
          <a:xfrm>
            <a:off x="515576" y="3707740"/>
            <a:ext cx="801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Condition 3 : </a:t>
            </a:r>
            <a:r>
              <a:rPr lang="fr-FR" b="1" dirty="0"/>
              <a:t>maîtriser les technologies numériques souveraines et sûres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EA37E71-C7BD-416D-9A55-7F1EE35FD6D2}"/>
              </a:ext>
            </a:extLst>
          </p:cNvPr>
          <p:cNvSpPr txBox="1"/>
          <p:nvPr/>
        </p:nvSpPr>
        <p:spPr>
          <a:xfrm>
            <a:off x="539552" y="4438853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Condition 4 : </a:t>
            </a:r>
            <a:r>
              <a:rPr lang="fr-FR" b="1" dirty="0"/>
              <a:t>soutenir l’émergence de talents et accélérer l’adaptation des formations aux besoins de compétences des nouvelles filières et des métiers d’avenir.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2EF7A57-4F57-4998-AEF4-ECF0B70E4111}"/>
              </a:ext>
            </a:extLst>
          </p:cNvPr>
          <p:cNvSpPr txBox="1"/>
          <p:nvPr/>
        </p:nvSpPr>
        <p:spPr>
          <a:xfrm>
            <a:off x="527564" y="5374957"/>
            <a:ext cx="8364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Condition 5 : </a:t>
            </a:r>
            <a:r>
              <a:rPr lang="fr-FR" b="1" dirty="0"/>
              <a:t>soutenir de manière transversale l’émergence et l’industrialisation de start-ups, décisives pour le déploiement de l’innovation.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0C08D9E-0E37-4906-AE3F-ABD999F0DFD4}"/>
              </a:ext>
            </a:extLst>
          </p:cNvPr>
          <p:cNvSpPr txBox="1"/>
          <p:nvPr/>
        </p:nvSpPr>
        <p:spPr>
          <a:xfrm>
            <a:off x="1567636" y="242645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</p:spTree>
    <p:extLst>
      <p:ext uri="{BB962C8B-B14F-4D97-AF65-F5344CB8AC3E}">
        <p14:creationId xmlns:p14="http://schemas.microsoft.com/office/powerpoint/2010/main" val="285407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BD3F80B-2781-49A8-B045-F9D87DE7258D}"/>
              </a:ext>
            </a:extLst>
          </p:cNvPr>
          <p:cNvSpPr txBox="1"/>
          <p:nvPr/>
        </p:nvSpPr>
        <p:spPr>
          <a:xfrm>
            <a:off x="1115616" y="95409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levier pour soutenir de manière transversale l’émergence et l’industrialisation de start-ups, décisives pour le déploiement de l’innovation. </a:t>
            </a:r>
          </a:p>
        </p:txBody>
      </p:sp>
      <p:pic>
        <p:nvPicPr>
          <p:cNvPr id="2" name="Image 1">
            <a:hlinkClick r:id="rId3" action="ppaction://hlinkfile"/>
            <a:extLst>
              <a:ext uri="{FF2B5EF4-FFF2-40B4-BE49-F238E27FC236}">
                <a16:creationId xmlns:a16="http://schemas.microsoft.com/office/drawing/2014/main" id="{10976D03-A807-4584-8611-7DB82E7773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1826" y="1568453"/>
            <a:ext cx="4220348" cy="5073835"/>
          </a:xfrm>
          <a:prstGeom prst="rect">
            <a:avLst/>
          </a:prstGeom>
        </p:spPr>
      </p:pic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7302EBD7-E2BD-42A6-AD00-C4A45F18C35F}"/>
              </a:ext>
            </a:extLst>
          </p:cNvPr>
          <p:cNvSpPr/>
          <p:nvPr/>
        </p:nvSpPr>
        <p:spPr>
          <a:xfrm>
            <a:off x="6740120" y="3732272"/>
            <a:ext cx="69813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B5AE6E0-D2F7-4665-8FB2-6C210104FF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2330" y="3601859"/>
            <a:ext cx="1200150" cy="61912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5EB438D-C683-4BFB-9885-1E70988D67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6336" y="2852936"/>
            <a:ext cx="1266825" cy="6000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DD44335-E6E9-4980-B636-F9158264AE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7658" y="4261881"/>
            <a:ext cx="1247775" cy="74295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D07C6EE-A8A6-4F1C-8FED-03D91983BB6A}"/>
              </a:ext>
            </a:extLst>
          </p:cNvPr>
          <p:cNvSpPr txBox="1"/>
          <p:nvPr/>
        </p:nvSpPr>
        <p:spPr>
          <a:xfrm>
            <a:off x="1567636" y="116632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</p:spTree>
    <p:extLst>
      <p:ext uri="{BB962C8B-B14F-4D97-AF65-F5344CB8AC3E}">
        <p14:creationId xmlns:p14="http://schemas.microsoft.com/office/powerpoint/2010/main" val="68992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BD3F80B-2781-49A8-B045-F9D87DE7258D}"/>
              </a:ext>
            </a:extLst>
          </p:cNvPr>
          <p:cNvSpPr txBox="1"/>
          <p:nvPr/>
        </p:nvSpPr>
        <p:spPr>
          <a:xfrm>
            <a:off x="1581740" y="1349916"/>
            <a:ext cx="538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Préparer les jeunes à la  4</a:t>
            </a:r>
            <a:r>
              <a:rPr lang="fr-FR" baseline="30000" dirty="0">
                <a:solidFill>
                  <a:srgbClr val="00B050"/>
                </a:solidFill>
              </a:rPr>
              <a:t>ème</a:t>
            </a:r>
            <a:r>
              <a:rPr lang="fr-FR" dirty="0">
                <a:solidFill>
                  <a:srgbClr val="00B050"/>
                </a:solidFill>
              </a:rPr>
              <a:t> révolution industrielle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07C6EE-A8A6-4F1C-8FED-03D91983BB6A}"/>
              </a:ext>
            </a:extLst>
          </p:cNvPr>
          <p:cNvSpPr txBox="1"/>
          <p:nvPr/>
        </p:nvSpPr>
        <p:spPr>
          <a:xfrm>
            <a:off x="1567636" y="116632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7283BAA-945A-424C-8C4E-252885391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2" y="2216993"/>
            <a:ext cx="7953375" cy="4524375"/>
          </a:xfrm>
          <a:prstGeom prst="rect">
            <a:avLst/>
          </a:prstGeom>
        </p:spPr>
      </p:pic>
      <p:pic>
        <p:nvPicPr>
          <p:cNvPr id="8" name="Image 7">
            <a:hlinkClick r:id="rId4"/>
            <a:extLst>
              <a:ext uri="{FF2B5EF4-FFF2-40B4-BE49-F238E27FC236}">
                <a16:creationId xmlns:a16="http://schemas.microsoft.com/office/drawing/2014/main" id="{2C2BAA82-E024-4B4A-910F-D5A8E08516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312" y="730830"/>
            <a:ext cx="1621815" cy="160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1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562C533-2218-4EB9-8D49-55A56A7DA769}"/>
              </a:ext>
            </a:extLst>
          </p:cNvPr>
          <p:cNvSpPr txBox="1"/>
          <p:nvPr/>
        </p:nvSpPr>
        <p:spPr>
          <a:xfrm>
            <a:off x="1223628" y="140348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Analyse de l’évolution des effectifs dans  enseignement </a:t>
            </a:r>
            <a:r>
              <a:rPr lang="fr-FR" b="1" dirty="0">
                <a:solidFill>
                  <a:srgbClr val="0070C0"/>
                </a:solidFill>
              </a:rPr>
              <a:t>CIT</a:t>
            </a:r>
            <a:r>
              <a:rPr lang="fr-FR" dirty="0"/>
              <a:t> et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SI</a:t>
            </a:r>
            <a:r>
              <a:rPr lang="fr-FR" dirty="0"/>
              <a:t> en 2GT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A15651E-638B-4E45-B9A2-69AAF3B2AE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115728"/>
              </p:ext>
            </p:extLst>
          </p:nvPr>
        </p:nvGraphicFramePr>
        <p:xfrm>
          <a:off x="1872208" y="2129760"/>
          <a:ext cx="4752975" cy="273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lèche : haut 1">
            <a:extLst>
              <a:ext uri="{FF2B5EF4-FFF2-40B4-BE49-F238E27FC236}">
                <a16:creationId xmlns:a16="http://schemas.microsoft.com/office/drawing/2014/main" id="{CC89E420-114C-4A3E-8E23-600A092241C4}"/>
              </a:ext>
            </a:extLst>
          </p:cNvPr>
          <p:cNvSpPr/>
          <p:nvPr/>
        </p:nvSpPr>
        <p:spPr>
          <a:xfrm>
            <a:off x="2915816" y="4869160"/>
            <a:ext cx="18002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5DAFBE6-6EAD-4B60-A375-399F94150376}"/>
              </a:ext>
            </a:extLst>
          </p:cNvPr>
          <p:cNvSpPr txBox="1"/>
          <p:nvPr/>
        </p:nvSpPr>
        <p:spPr>
          <a:xfrm>
            <a:off x="2328116" y="544522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16-17</a:t>
            </a:r>
          </a:p>
          <a:p>
            <a:pPr algn="ctr"/>
            <a:r>
              <a:rPr lang="fr-FR" dirty="0"/>
              <a:t>Fin des 2GT3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FF7DC55-F4BB-4B44-91DF-C5EFB130E409}"/>
              </a:ext>
            </a:extLst>
          </p:cNvPr>
          <p:cNvCxnSpPr>
            <a:cxnSpLocks/>
          </p:cNvCxnSpPr>
          <p:nvPr/>
        </p:nvCxnSpPr>
        <p:spPr>
          <a:xfrm>
            <a:off x="2195736" y="4581128"/>
            <a:ext cx="2052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5298766-E45C-471E-8E5F-A4DF19C278F0}"/>
              </a:ext>
            </a:extLst>
          </p:cNvPr>
          <p:cNvCxnSpPr>
            <a:cxnSpLocks/>
          </p:cNvCxnSpPr>
          <p:nvPr/>
        </p:nvCxnSpPr>
        <p:spPr>
          <a:xfrm>
            <a:off x="4248695" y="4581128"/>
            <a:ext cx="2195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D9A200B1-7846-4E93-8282-A5F2248A4B64}"/>
              </a:ext>
            </a:extLst>
          </p:cNvPr>
          <p:cNvSpPr txBox="1"/>
          <p:nvPr/>
        </p:nvSpPr>
        <p:spPr>
          <a:xfrm>
            <a:off x="2627784" y="6089863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CIT : Création et Innovation Technologique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40E19B-4563-4D6F-8851-BC4055DBA360}"/>
              </a:ext>
            </a:extLst>
          </p:cNvPr>
          <p:cNvSpPr txBox="1"/>
          <p:nvPr/>
        </p:nvSpPr>
        <p:spPr>
          <a:xfrm>
            <a:off x="2005020" y="4561383"/>
            <a:ext cx="2710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Enseignements d’exploration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4B2B50E-153F-435C-8494-CD16DF5853DD}"/>
              </a:ext>
            </a:extLst>
          </p:cNvPr>
          <p:cNvSpPr txBox="1"/>
          <p:nvPr/>
        </p:nvSpPr>
        <p:spPr>
          <a:xfrm>
            <a:off x="4266222" y="4561383"/>
            <a:ext cx="2195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Enseignements optionnels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F8A062F-DFE6-453B-9483-AFC2DFF5E46F}"/>
              </a:ext>
            </a:extLst>
          </p:cNvPr>
          <p:cNvSpPr txBox="1"/>
          <p:nvPr/>
        </p:nvSpPr>
        <p:spPr>
          <a:xfrm>
            <a:off x="2627784" y="633721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SI : Sciences de l’Ingénieur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552914B-0D68-4C13-9A97-539CCB77B932}"/>
              </a:ext>
            </a:extLst>
          </p:cNvPr>
          <p:cNvSpPr txBox="1"/>
          <p:nvPr/>
        </p:nvSpPr>
        <p:spPr>
          <a:xfrm>
            <a:off x="1567636" y="29171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</p:spTree>
    <p:extLst>
      <p:ext uri="{BB962C8B-B14F-4D97-AF65-F5344CB8AC3E}">
        <p14:creationId xmlns:p14="http://schemas.microsoft.com/office/powerpoint/2010/main" val="192612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562C533-2218-4EB9-8D49-55A56A7DA769}"/>
              </a:ext>
            </a:extLst>
          </p:cNvPr>
          <p:cNvSpPr txBox="1"/>
          <p:nvPr/>
        </p:nvSpPr>
        <p:spPr>
          <a:xfrm>
            <a:off x="2168573" y="1221475"/>
            <a:ext cx="493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Analyse de l’évolution des effectifs en 1</a:t>
            </a:r>
            <a:r>
              <a:rPr lang="fr-FR" baseline="30000" dirty="0"/>
              <a:t>ère</a:t>
            </a:r>
            <a:r>
              <a:rPr lang="fr-FR" dirty="0"/>
              <a:t> STI2D</a:t>
            </a:r>
          </a:p>
        </p:txBody>
      </p:sp>
      <p:sp>
        <p:nvSpPr>
          <p:cNvPr id="2" name="Flèche : haut 1">
            <a:extLst>
              <a:ext uri="{FF2B5EF4-FFF2-40B4-BE49-F238E27FC236}">
                <a16:creationId xmlns:a16="http://schemas.microsoft.com/office/drawing/2014/main" id="{CC89E420-114C-4A3E-8E23-600A092241C4}"/>
              </a:ext>
            </a:extLst>
          </p:cNvPr>
          <p:cNvSpPr/>
          <p:nvPr/>
        </p:nvSpPr>
        <p:spPr>
          <a:xfrm>
            <a:off x="4501831" y="4869160"/>
            <a:ext cx="18002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5DAFBE6-6EAD-4B60-A375-399F94150376}"/>
              </a:ext>
            </a:extLst>
          </p:cNvPr>
          <p:cNvSpPr txBox="1"/>
          <p:nvPr/>
        </p:nvSpPr>
        <p:spPr>
          <a:xfrm>
            <a:off x="3692423" y="5406571"/>
            <a:ext cx="179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19-20</a:t>
            </a:r>
          </a:p>
          <a:p>
            <a:pPr algn="ctr"/>
            <a:r>
              <a:rPr lang="fr-FR" dirty="0"/>
              <a:t>Réforme bac 21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FF7DC55-F4BB-4B44-91DF-C5EFB130E409}"/>
              </a:ext>
            </a:extLst>
          </p:cNvPr>
          <p:cNvCxnSpPr>
            <a:cxnSpLocks/>
          </p:cNvCxnSpPr>
          <p:nvPr/>
        </p:nvCxnSpPr>
        <p:spPr>
          <a:xfrm>
            <a:off x="2466241" y="4581128"/>
            <a:ext cx="2052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5298766-E45C-471E-8E5F-A4DF19C278F0}"/>
              </a:ext>
            </a:extLst>
          </p:cNvPr>
          <p:cNvCxnSpPr>
            <a:cxnSpLocks/>
          </p:cNvCxnSpPr>
          <p:nvPr/>
        </p:nvCxnSpPr>
        <p:spPr>
          <a:xfrm>
            <a:off x="4519200" y="4581128"/>
            <a:ext cx="2195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D9A200B1-7846-4E93-8282-A5F2248A4B64}"/>
              </a:ext>
            </a:extLst>
          </p:cNvPr>
          <p:cNvSpPr txBox="1"/>
          <p:nvPr/>
        </p:nvSpPr>
        <p:spPr>
          <a:xfrm>
            <a:off x="383924" y="6119683"/>
            <a:ext cx="795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STI2D : Sciences et Technologies de L’Industrie et du Développement Durable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40E19B-4563-4D6F-8851-BC4055DBA360}"/>
              </a:ext>
            </a:extLst>
          </p:cNvPr>
          <p:cNvSpPr txBox="1"/>
          <p:nvPr/>
        </p:nvSpPr>
        <p:spPr>
          <a:xfrm>
            <a:off x="2843584" y="4561384"/>
            <a:ext cx="151216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Programmes 2012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4B2B50E-153F-435C-8494-CD16DF5853DD}"/>
              </a:ext>
            </a:extLst>
          </p:cNvPr>
          <p:cNvSpPr txBox="1"/>
          <p:nvPr/>
        </p:nvSpPr>
        <p:spPr>
          <a:xfrm>
            <a:off x="4966129" y="4561384"/>
            <a:ext cx="1532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Programmes 2019</a:t>
            </a:r>
          </a:p>
        </p:txBody>
      </p:sp>
      <p:graphicFrame>
        <p:nvGraphicFramePr>
          <p:cNvPr id="20" name="Graphique 19">
            <a:extLst>
              <a:ext uri="{FF2B5EF4-FFF2-40B4-BE49-F238E27FC236}">
                <a16:creationId xmlns:a16="http://schemas.microsoft.com/office/drawing/2014/main" id="{E995A587-2889-4E76-AD03-6000E9DFB3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330476"/>
              </p:ext>
            </p:extLst>
          </p:nvPr>
        </p:nvGraphicFramePr>
        <p:xfrm>
          <a:off x="2160240" y="1805605"/>
          <a:ext cx="4572000" cy="2842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F33AB532-CCDB-40A7-AEDB-83B35EB2C663}"/>
              </a:ext>
            </a:extLst>
          </p:cNvPr>
          <p:cNvSpPr txBox="1"/>
          <p:nvPr/>
        </p:nvSpPr>
        <p:spPr>
          <a:xfrm>
            <a:off x="1567636" y="29171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</p:spTree>
    <p:extLst>
      <p:ext uri="{BB962C8B-B14F-4D97-AF65-F5344CB8AC3E}">
        <p14:creationId xmlns:p14="http://schemas.microsoft.com/office/powerpoint/2010/main" val="42206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562C533-2218-4EB9-8D49-55A56A7DA769}"/>
              </a:ext>
            </a:extLst>
          </p:cNvPr>
          <p:cNvSpPr txBox="1"/>
          <p:nvPr/>
        </p:nvSpPr>
        <p:spPr>
          <a:xfrm>
            <a:off x="383924" y="1221475"/>
            <a:ext cx="858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Analyse de l’évolution des effectifs de la voie générale spécialité SI en </a:t>
            </a:r>
            <a:r>
              <a:rPr lang="fr-FR" b="1" dirty="0">
                <a:solidFill>
                  <a:srgbClr val="0070C0"/>
                </a:solidFill>
              </a:rPr>
              <a:t>1</a:t>
            </a:r>
            <a:r>
              <a:rPr lang="fr-FR" b="1" baseline="30000" dirty="0">
                <a:solidFill>
                  <a:srgbClr val="0070C0"/>
                </a:solidFill>
              </a:rPr>
              <a:t>ère</a:t>
            </a:r>
            <a:r>
              <a:rPr lang="fr-FR" dirty="0"/>
              <a:t> et en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terminale</a:t>
            </a:r>
          </a:p>
        </p:txBody>
      </p:sp>
      <p:sp>
        <p:nvSpPr>
          <p:cNvPr id="2" name="Flèche : haut 1">
            <a:extLst>
              <a:ext uri="{FF2B5EF4-FFF2-40B4-BE49-F238E27FC236}">
                <a16:creationId xmlns:a16="http://schemas.microsoft.com/office/drawing/2014/main" id="{CC89E420-114C-4A3E-8E23-600A092241C4}"/>
              </a:ext>
            </a:extLst>
          </p:cNvPr>
          <p:cNvSpPr/>
          <p:nvPr/>
        </p:nvSpPr>
        <p:spPr>
          <a:xfrm>
            <a:off x="5148064" y="4869160"/>
            <a:ext cx="18002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5DAFBE6-6EAD-4B60-A375-399F94150376}"/>
              </a:ext>
            </a:extLst>
          </p:cNvPr>
          <p:cNvSpPr txBox="1"/>
          <p:nvPr/>
        </p:nvSpPr>
        <p:spPr>
          <a:xfrm>
            <a:off x="4428666" y="5449768"/>
            <a:ext cx="179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Abandon d’une spé en terminale</a:t>
            </a:r>
          </a:p>
        </p:txBody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A4BC2F18-9D79-48FA-9B23-A2786B691C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903365"/>
              </p:ext>
            </p:extLst>
          </p:nvPr>
        </p:nvGraphicFramePr>
        <p:xfrm>
          <a:off x="2376264" y="1721718"/>
          <a:ext cx="4572000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4517DC16-C8FD-4814-ADDF-6E896EDA66A5}"/>
              </a:ext>
            </a:extLst>
          </p:cNvPr>
          <p:cNvSpPr txBox="1"/>
          <p:nvPr/>
        </p:nvSpPr>
        <p:spPr>
          <a:xfrm>
            <a:off x="1567636" y="29171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Pourquoi est-il important d’enseigner</a:t>
            </a:r>
          </a:p>
          <a:p>
            <a:r>
              <a:rPr lang="fr-FR" sz="2800" b="1" dirty="0"/>
              <a:t>la technologie au collège ?</a:t>
            </a:r>
          </a:p>
        </p:txBody>
      </p:sp>
    </p:spTree>
    <p:extLst>
      <p:ext uri="{BB962C8B-B14F-4D97-AF65-F5344CB8AC3E}">
        <p14:creationId xmlns:p14="http://schemas.microsoft.com/office/powerpoint/2010/main" val="6938598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63298</TotalTime>
  <Words>507</Words>
  <Application>Microsoft Office PowerPoint</Application>
  <PresentationFormat>Affichage à l'écran (4:3)</PresentationFormat>
  <Paragraphs>80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des tuteurs de professeurs stagiaires</dc:title>
  <dc:creator>TICE</dc:creator>
  <cp:lastModifiedBy>Utilisateur</cp:lastModifiedBy>
  <cp:revision>208</cp:revision>
  <dcterms:created xsi:type="dcterms:W3CDTF">2017-08-09T09:12:49Z</dcterms:created>
  <dcterms:modified xsi:type="dcterms:W3CDTF">2024-03-20T10:30:19Z</dcterms:modified>
</cp:coreProperties>
</file>