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91" r:id="rId2"/>
    <p:sldId id="292" r:id="rId3"/>
    <p:sldId id="284" r:id="rId4"/>
    <p:sldId id="257" r:id="rId5"/>
    <p:sldId id="331" r:id="rId6"/>
    <p:sldId id="332" r:id="rId7"/>
    <p:sldId id="312" r:id="rId8"/>
    <p:sldId id="295" r:id="rId9"/>
    <p:sldId id="296" r:id="rId10"/>
    <p:sldId id="307" r:id="rId11"/>
    <p:sldId id="308" r:id="rId12"/>
    <p:sldId id="310" r:id="rId13"/>
    <p:sldId id="321" r:id="rId14"/>
    <p:sldId id="322" r:id="rId15"/>
    <p:sldId id="323" r:id="rId16"/>
    <p:sldId id="311" r:id="rId17"/>
    <p:sldId id="325" r:id="rId18"/>
    <p:sldId id="319" r:id="rId19"/>
    <p:sldId id="320" r:id="rId20"/>
    <p:sldId id="324" r:id="rId21"/>
    <p:sldId id="298" r:id="rId22"/>
    <p:sldId id="299" r:id="rId23"/>
    <p:sldId id="313" r:id="rId24"/>
    <p:sldId id="300" r:id="rId25"/>
    <p:sldId id="302" r:id="rId26"/>
    <p:sldId id="315" r:id="rId27"/>
    <p:sldId id="303" r:id="rId28"/>
    <p:sldId id="304" r:id="rId29"/>
    <p:sldId id="328" r:id="rId30"/>
    <p:sldId id="333" r:id="rId31"/>
    <p:sldId id="329" r:id="rId3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specteur" initials="i" lastIdx="18" clrIdx="0">
    <p:extLst>
      <p:ext uri="{19B8F6BF-5375-455C-9EA6-DF929625EA0E}">
        <p15:presenceInfo xmlns:p15="http://schemas.microsoft.com/office/powerpoint/2012/main" userId="inspecteur" providerId="None"/>
      </p:ext>
    </p:extLst>
  </p:cmAuthor>
  <p:cmAuthor id="2" name="Christophe  BANTING" initials="CB" lastIdx="7" clrIdx="1">
    <p:extLst>
      <p:ext uri="{19B8F6BF-5375-455C-9EA6-DF929625EA0E}">
        <p15:presenceInfo xmlns:p15="http://schemas.microsoft.com/office/powerpoint/2012/main" userId="Christophe  BANTING" providerId="None"/>
      </p:ext>
    </p:extLst>
  </p:cmAuthor>
  <p:cmAuthor id="3" name="prof" initials="p" lastIdx="2" clrIdx="2"/>
  <p:cmAuthor id="4" name="favard" initials="f" lastIdx="5" clrIdx="3"/>
  <p:cmAuthor id="5" name="isabelle" initials="i" lastIdx="2" clrIdx="4">
    <p:extLst>
      <p:ext uri="{19B8F6BF-5375-455C-9EA6-DF929625EA0E}">
        <p15:presenceInfo xmlns:p15="http://schemas.microsoft.com/office/powerpoint/2012/main" userId="isabe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B0F0"/>
    <a:srgbClr val="8AD0EA"/>
    <a:srgbClr val="CAD7BB"/>
    <a:srgbClr val="EDEA61"/>
    <a:srgbClr val="EFEC6E"/>
    <a:srgbClr val="F0F08A"/>
    <a:srgbClr val="D6E0CA"/>
    <a:srgbClr val="B5C7A1"/>
    <a:srgbClr val="DAE3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78140" autoAdjust="0"/>
  </p:normalViewPr>
  <p:slideViewPr>
    <p:cSldViewPr>
      <p:cViewPr varScale="1">
        <p:scale>
          <a:sx n="89" d="100"/>
          <a:sy n="89" d="100"/>
        </p:scale>
        <p:origin x="1497" y="3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9FC4E1-F3CB-4C6B-A702-462948C376F1}" type="datetimeFigureOut">
              <a:rPr lang="fr-FR" smtClean="0"/>
              <a:pPr/>
              <a:t>07/05/2019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4C686-A6DA-4CA5-8E94-643202F433D8}" type="slidenum">
              <a:rPr lang="fr-FR" smtClean="0"/>
              <a:pPr/>
              <a:t>‹N°›</a:t>
            </a:fld>
            <a:endParaRPr lang="fr-FR"/>
          </a:p>
        </p:txBody>
      </p:sp>
    </p:spTree>
    <p:extLst>
      <p:ext uri="{BB962C8B-B14F-4D97-AF65-F5344CB8AC3E}">
        <p14:creationId xmlns:p14="http://schemas.microsoft.com/office/powerpoint/2010/main" val="1943318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Objectifs de cette proposition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accent2">
                    <a:lumMod val="50000"/>
                  </a:schemeClr>
                </a:solidFill>
                <a:cs typeface="Arial" panose="020B0604020202020204" pitchFamily="34" charset="0"/>
              </a:rPr>
              <a:t>Donner un exemple de challenge</a:t>
            </a:r>
            <a:r>
              <a:rPr lang="fr-FR" sz="1200" baseline="0" dirty="0">
                <a:solidFill>
                  <a:schemeClr val="accent2">
                    <a:lumMod val="50000"/>
                  </a:schemeClr>
                </a:solidFill>
                <a:cs typeface="Arial" panose="020B0604020202020204" pitchFamily="34" charset="0"/>
              </a:rPr>
              <a:t>  avec la manière dont on guide les élèves pour être efficace, et dont on utilise les connaissances vues précédemment dans la progression,</a:t>
            </a:r>
            <a:endParaRPr lang="fr-FR" sz="1200" dirty="0">
              <a:solidFill>
                <a:schemeClr val="accent2">
                  <a:lumMod val="50000"/>
                </a:schemeClr>
              </a:solidFill>
              <a:cs typeface="Arial" panose="020B0604020202020204" pitchFamily="34" charset="0"/>
            </a:endParaRPr>
          </a:p>
          <a:p>
            <a:r>
              <a:rPr lang="fr-FR" dirty="0"/>
              <a:t>Faisabilité pédagogique mais aussi matérielle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accent2">
                    <a:lumMod val="50000"/>
                  </a:schemeClr>
                </a:solidFill>
                <a:cs typeface="Arial" panose="020B0604020202020204" pitchFamily="34" charset="0"/>
              </a:rPr>
              <a:t>Donner un challenge « clés en main » pour nos collègues: faciliter le travail de nos collègues,</a:t>
            </a:r>
            <a:r>
              <a:rPr lang="fr-FR" sz="1200" baseline="0" dirty="0">
                <a:solidFill>
                  <a:schemeClr val="accent2">
                    <a:lumMod val="50000"/>
                  </a:schemeClr>
                </a:solidFill>
                <a:cs typeface="Arial" panose="020B0604020202020204" pitchFamily="34" charset="0"/>
              </a:rPr>
              <a:t> les accompagner.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dirty="0">
                <a:solidFill>
                  <a:schemeClr val="accent2">
                    <a:lumMod val="50000"/>
                  </a:schemeClr>
                </a:solidFill>
                <a:cs typeface="Arial" panose="020B0604020202020204" pitchFamily="34" charset="0"/>
              </a:rPr>
              <a:t>Les documents ne sont pas tous finaliser, mais un dossier CHALLENGE ZERO avec tous les contenus nécessaires sera disponible rapidement</a:t>
            </a:r>
            <a:endParaRPr lang="fr-FR" sz="1200" dirty="0">
              <a:solidFill>
                <a:schemeClr val="accent2">
                  <a:lumMod val="50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aseline="0" dirty="0">
              <a:solidFill>
                <a:schemeClr val="accent2">
                  <a:lumMod val="50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Dispositif:</a:t>
            </a:r>
          </a:p>
          <a:p>
            <a:r>
              <a:rPr lang="fr-FR" sz="1200" dirty="0">
                <a:solidFill>
                  <a:schemeClr val="accent2">
                    <a:lumMod val="50000"/>
                  </a:schemeClr>
                </a:solidFill>
                <a:cs typeface="Arial" panose="020B0604020202020204" pitchFamily="34" charset="0"/>
              </a:rPr>
              <a:t>- 3 semaines consécutives, toutes les heures de la semaine: si c’est possible au</a:t>
            </a:r>
            <a:r>
              <a:rPr lang="fr-FR" sz="1200" baseline="0" dirty="0">
                <a:solidFill>
                  <a:schemeClr val="accent2">
                    <a:lumMod val="50000"/>
                  </a:schemeClr>
                </a:solidFill>
                <a:cs typeface="Arial" panose="020B0604020202020204" pitchFamily="34" charset="0"/>
              </a:rPr>
              <a:t> niveau de l’organisation des lycées, cela permet de créer un moment spécifique au projet,</a:t>
            </a:r>
            <a:endParaRPr lang="fr-FR" sz="1200" dirty="0">
              <a:solidFill>
                <a:schemeClr val="accent2">
                  <a:lumMod val="50000"/>
                </a:schemeClr>
              </a:solidFill>
              <a:cs typeface="Arial" panose="020B0604020202020204" pitchFamily="34" charset="0"/>
            </a:endParaRPr>
          </a:p>
          <a:p>
            <a:r>
              <a:rPr lang="fr-FR" sz="1200" dirty="0">
                <a:solidFill>
                  <a:schemeClr val="accent2">
                    <a:lumMod val="50000"/>
                  </a:schemeClr>
                </a:solidFill>
                <a:cs typeface="Arial" panose="020B0604020202020204" pitchFamily="34" charset="0"/>
              </a:rPr>
              <a:t>- Janvier/Février: avant</a:t>
            </a:r>
            <a:r>
              <a:rPr lang="fr-FR" sz="1200" baseline="0" dirty="0">
                <a:solidFill>
                  <a:schemeClr val="accent2">
                    <a:lumMod val="50000"/>
                  </a:schemeClr>
                </a:solidFill>
                <a:cs typeface="Arial" panose="020B0604020202020204" pitchFamily="34" charset="0"/>
              </a:rPr>
              <a:t> le choix de la spécialité de manière à ce que les élèves aient eu une expérience de projet qui pourrait être motivante pour eux,</a:t>
            </a:r>
            <a:endParaRPr lang="fr-FR" sz="1200" dirty="0">
              <a:solidFill>
                <a:schemeClr val="accent2">
                  <a:lumMod val="50000"/>
                </a:schemeClr>
              </a:solidFill>
              <a:cs typeface="Arial" panose="020B0604020202020204" pitchFamily="34" charset="0"/>
            </a:endParaRPr>
          </a:p>
          <a:p>
            <a:r>
              <a:rPr lang="fr-FR" sz="1200" dirty="0">
                <a:solidFill>
                  <a:schemeClr val="accent2">
                    <a:lumMod val="50000"/>
                  </a:schemeClr>
                </a:solidFill>
                <a:cs typeface="Arial" panose="020B0604020202020204" pitchFamily="34" charset="0"/>
              </a:rPr>
              <a:t>- travail en trinôme avec éventuellement un concours final: pour favoriser le travail collaboratif</a:t>
            </a:r>
            <a:r>
              <a:rPr lang="fr-FR" sz="1200" baseline="0" dirty="0">
                <a:solidFill>
                  <a:schemeClr val="accent2">
                    <a:lumMod val="50000"/>
                  </a:schemeClr>
                </a:solidFill>
                <a:cs typeface="Arial" panose="020B0604020202020204" pitchFamily="34" charset="0"/>
              </a:rPr>
              <a:t> et motiver si besoin,</a:t>
            </a:r>
            <a:endParaRPr lang="fr-FR" dirty="0">
              <a:solidFill>
                <a:schemeClr val="accent2">
                  <a:lumMod val="50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aseline="0" dirty="0">
              <a:solidFill>
                <a:schemeClr val="accent2">
                  <a:lumMod val="50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Projet ambitieux en peu de temps</a:t>
            </a:r>
          </a:p>
          <a:p>
            <a:r>
              <a:rPr lang="fr-FR" dirty="0"/>
              <a:t>C’est notre</a:t>
            </a:r>
            <a:r>
              <a:rPr lang="fr-FR" baseline="0" dirty="0"/>
              <a:t> choix: avoir des exigences fortes pour créer une partie d’un produit fonctionnel et obtenir une grande satisfaction des élèves</a:t>
            </a:r>
          </a:p>
          <a:p>
            <a:r>
              <a:rPr lang="fr-FR" baseline="0" dirty="0"/>
              <a:t>Ce Challenge peut être « dégradé » pour s’adapter à chacun,</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a:t>
            </a:fld>
            <a:endParaRPr lang="fr-FR"/>
          </a:p>
        </p:txBody>
      </p:sp>
    </p:spTree>
    <p:extLst>
      <p:ext uri="{BB962C8B-B14F-4D97-AF65-F5344CB8AC3E}">
        <p14:creationId xmlns:p14="http://schemas.microsoft.com/office/powerpoint/2010/main" val="4202489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Contrairement à ce que montre l’image, un seul élève doit pouvoir effectuer les mesures nécessaires…</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11</a:t>
            </a:fld>
            <a:endParaRPr lang="fr-FR"/>
          </a:p>
        </p:txBody>
      </p:sp>
    </p:spTree>
    <p:extLst>
      <p:ext uri="{BB962C8B-B14F-4D97-AF65-F5344CB8AC3E}">
        <p14:creationId xmlns:p14="http://schemas.microsoft.com/office/powerpoint/2010/main" val="4119371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droite de tendance est une fonction incluse dans le tableur, à ne pas s’en priver dans une démarche de projet en temps limité !</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12</a:t>
            </a:fld>
            <a:endParaRPr lang="fr-FR"/>
          </a:p>
        </p:txBody>
      </p:sp>
    </p:spTree>
    <p:extLst>
      <p:ext uri="{BB962C8B-B14F-4D97-AF65-F5344CB8AC3E}">
        <p14:creationId xmlns:p14="http://schemas.microsoft.com/office/powerpoint/2010/main" val="1772680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simulation permet de comprendre la base du fonctionnement mécanique: 3 classes d’équivalence, transmission poulie/courroie</a:t>
            </a:r>
          </a:p>
          <a:p>
            <a:r>
              <a:rPr lang="fr-FR" dirty="0"/>
              <a:t>2 graphes sont préparés et</a:t>
            </a:r>
            <a:r>
              <a:rPr lang="fr-FR" baseline="0" dirty="0"/>
              <a:t> donnent pour l’un, la distance entre un point (modifiable) de l’index et un point (modifiable aussi) du pouce en fonction de l’angle de sortie du </a:t>
            </a:r>
            <a:r>
              <a:rPr lang="fr-FR" baseline="0" dirty="0" err="1"/>
              <a:t>servo-moteur</a:t>
            </a:r>
            <a:r>
              <a:rPr lang="fr-FR" baseline="0" dirty="0"/>
              <a:t>, et pour l’autre cette même distance en fonction du temps.</a:t>
            </a:r>
          </a:p>
          <a:p>
            <a:r>
              <a:rPr lang="fr-FR" baseline="0" dirty="0"/>
              <a:t> On peut ainsi avec le premier graphe avoir la loi d’entrée sortie, pratiquement une droite dont la pente est rapidement calculable.</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13</a:t>
            </a:fld>
            <a:endParaRPr lang="fr-FR"/>
          </a:p>
        </p:txBody>
      </p:sp>
    </p:spTree>
    <p:extLst>
      <p:ext uri="{BB962C8B-B14F-4D97-AF65-F5344CB8AC3E}">
        <p14:creationId xmlns:p14="http://schemas.microsoft.com/office/powerpoint/2010/main" val="412613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deuxième courbe permet d’obtenir la consigne à utiliser sur le modèle </a:t>
            </a:r>
            <a:r>
              <a:rPr lang="fr-FR" dirty="0" err="1"/>
              <a:t>multiphysique</a:t>
            </a:r>
            <a:r>
              <a:rPr lang="fr-FR" dirty="0"/>
              <a:t>.</a:t>
            </a:r>
          </a:p>
          <a:p>
            <a:r>
              <a:rPr lang="fr-FR" dirty="0"/>
              <a:t>Plusieurs</a:t>
            </a:r>
            <a:r>
              <a:rPr lang="fr-FR" baseline="0" dirty="0"/>
              <a:t> essais sont à effectuer en déplaçant des points sur le pouce et sur la terminaison de l’index</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14</a:t>
            </a:fld>
            <a:endParaRPr lang="fr-FR"/>
          </a:p>
        </p:txBody>
      </p:sp>
    </p:spTree>
    <p:extLst>
      <p:ext uri="{BB962C8B-B14F-4D97-AF65-F5344CB8AC3E}">
        <p14:creationId xmlns:p14="http://schemas.microsoft.com/office/powerpoint/2010/main" val="3183489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Servomoteur:</a:t>
            </a:r>
            <a:r>
              <a:rPr lang="fr-FR" baseline="0" dirty="0"/>
              <a:t> vitesse à vide ou rampe (je ne sais pas encore comment guider </a:t>
            </a:r>
            <a:r>
              <a:rPr lang="fr-FR" baseline="0" dirty="0" err="1"/>
              <a:t>la-dessus</a:t>
            </a:r>
            <a:r>
              <a:rPr lang="fr-FR" baseline="0" dirty="0"/>
              <a:t>, mais ça va venir!!)</a:t>
            </a:r>
            <a:r>
              <a:rPr lang="fr-FR" dirty="0"/>
              <a:t> +Doc technique: rapport de réduction, constante de couple? (pour l’instant ça marche pas!!)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Serrage: calcul raideur de chaque gobelet à rentrer + linéarisation </a:t>
            </a:r>
            <a:r>
              <a:rPr lang="fr-FR" dirty="0" err="1"/>
              <a:t>deplacement</a:t>
            </a:r>
            <a:r>
              <a:rPr lang="fr-FR" dirty="0"/>
              <a:t> du</a:t>
            </a:r>
            <a:r>
              <a:rPr lang="fr-FR" baseline="0" dirty="0"/>
              <a:t> doigt</a:t>
            </a:r>
            <a:r>
              <a:rPr lang="fr-FR" dirty="0"/>
              <a:t>=f(déplacement angulaire)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Capteur:</a:t>
            </a:r>
            <a:r>
              <a:rPr lang="fr-FR" baseline="0" dirty="0"/>
              <a:t> ? Pas présent sur le modèle pour l’instant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Résultats: </a:t>
            </a:r>
            <a:r>
              <a:rPr lang="fr-FR" baseline="0" dirty="0" err="1"/>
              <a:t>vérif</a:t>
            </a:r>
            <a:r>
              <a:rPr lang="fr-FR" baseline="0" dirty="0"/>
              <a:t> comportement au niveau du doigt (arrêt du serrage pour une certaine position, l’effort est-il ok?, la position angulaire aussi?)</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15</a:t>
            </a:fld>
            <a:endParaRPr lang="fr-FR"/>
          </a:p>
        </p:txBody>
      </p:sp>
    </p:spTree>
    <p:extLst>
      <p:ext uri="{BB962C8B-B14F-4D97-AF65-F5344CB8AC3E}">
        <p14:creationId xmlns:p14="http://schemas.microsoft.com/office/powerpoint/2010/main" val="3077099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Ces graphiques sont extraits des documents officiels du constructeur du capteur. Ils ne sont pas réellement précis.</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16</a:t>
            </a:fld>
            <a:endParaRPr lang="fr-FR"/>
          </a:p>
        </p:txBody>
      </p:sp>
    </p:spTree>
    <p:extLst>
      <p:ext uri="{BB962C8B-B14F-4D97-AF65-F5344CB8AC3E}">
        <p14:creationId xmlns:p14="http://schemas.microsoft.com/office/powerpoint/2010/main" val="2751591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 partir du modèle de simulation du comportement théorique d’un pont diviseur de tension, les élèves testent différentes situations de résistance du FSR, et relèvent les valeurs associées </a:t>
            </a:r>
            <a:r>
              <a:rPr lang="fr-FR" dirty="0" err="1"/>
              <a:t>Vout</a:t>
            </a:r>
            <a:r>
              <a:rPr lang="fr-FR" dirty="0"/>
              <a:t> théorique. </a:t>
            </a:r>
          </a:p>
          <a:p>
            <a:r>
              <a:rPr lang="fr-FR" b="1" dirty="0"/>
              <a:t>Cette compétence est développée très tôt dans la formation et n’est donc pas une nouveauté à ce niveau de l’année scolaire.</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17</a:t>
            </a:fld>
            <a:endParaRPr lang="fr-FR"/>
          </a:p>
        </p:txBody>
      </p:sp>
    </p:spTree>
    <p:extLst>
      <p:ext uri="{BB962C8B-B14F-4D97-AF65-F5344CB8AC3E}">
        <p14:creationId xmlns:p14="http://schemas.microsoft.com/office/powerpoint/2010/main" val="347811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valeurs </a:t>
            </a:r>
            <a:r>
              <a:rPr lang="fr-FR" dirty="0" err="1"/>
              <a:t>Vout</a:t>
            </a:r>
            <a:r>
              <a:rPr lang="fr-FR" dirty="0"/>
              <a:t> associées à la force d’appui sur le capteur FSR sont globalisées et permettent d’établir le graphe de </a:t>
            </a:r>
            <a:r>
              <a:rPr lang="fr-FR" dirty="0" err="1"/>
              <a:t>Vout</a:t>
            </a:r>
            <a:r>
              <a:rPr lang="fr-FR" dirty="0"/>
              <a:t>=f(masse).</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18</a:t>
            </a:fld>
            <a:endParaRPr lang="fr-FR"/>
          </a:p>
        </p:txBody>
      </p:sp>
    </p:spTree>
    <p:extLst>
      <p:ext uri="{BB962C8B-B14F-4D97-AF65-F5344CB8AC3E}">
        <p14:creationId xmlns:p14="http://schemas.microsoft.com/office/powerpoint/2010/main" val="249607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graphes issus des recherches expérimentales et simulées sont associées, permettant de comparer les signaux théorique – réel, quantifier des écarts. ET conclure qu’il est indispensable de procéder à des tests réels des capteurs à faible sensibilité, courant faible pour paramétrer un produit au mieux.</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19</a:t>
            </a:fld>
            <a:endParaRPr lang="fr-FR"/>
          </a:p>
        </p:txBody>
      </p:sp>
    </p:spTree>
    <p:extLst>
      <p:ext uri="{BB962C8B-B14F-4D97-AF65-F5344CB8AC3E}">
        <p14:creationId xmlns:p14="http://schemas.microsoft.com/office/powerpoint/2010/main" val="3959440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endParaRPr lang="fr-FR" b="1"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20</a:t>
            </a:fld>
            <a:endParaRPr lang="fr-FR"/>
          </a:p>
        </p:txBody>
      </p:sp>
    </p:spTree>
    <p:extLst>
      <p:ext uri="{BB962C8B-B14F-4D97-AF65-F5344CB8AC3E}">
        <p14:creationId xmlns:p14="http://schemas.microsoft.com/office/powerpoint/2010/main" val="630157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sz="1200" dirty="0">
                <a:solidFill>
                  <a:schemeClr val="accent2">
                    <a:lumMod val="50000"/>
                  </a:schemeClr>
                </a:solidFill>
                <a:cs typeface="Arial" panose="020B0604020202020204" pitchFamily="34" charset="0"/>
              </a:rPr>
              <a:t>INNOVER: c’est la compétence principale développée</a:t>
            </a:r>
            <a:r>
              <a:rPr lang="fr-FR" sz="1200" baseline="0" dirty="0">
                <a:solidFill>
                  <a:schemeClr val="accent2">
                    <a:lumMod val="50000"/>
                  </a:schemeClr>
                </a:solidFill>
                <a:cs typeface="Arial" panose="020B0604020202020204" pitchFamily="34" charset="0"/>
              </a:rPr>
              <a:t> durant les projets et ce challenge particulièrement; nous nous sommes attachés à ce que chacune d’entre elles soit abordée.</a:t>
            </a:r>
          </a:p>
          <a:p>
            <a:pPr marL="171450" indent="-171450">
              <a:buFontTx/>
              <a:buChar char="-"/>
            </a:pPr>
            <a:r>
              <a:rPr lang="fr-FR" sz="1200" baseline="0" dirty="0">
                <a:solidFill>
                  <a:schemeClr val="accent2">
                    <a:lumMod val="50000"/>
                  </a:schemeClr>
                </a:solidFill>
                <a:cs typeface="Arial" panose="020B0604020202020204" pitchFamily="34" charset="0"/>
              </a:rPr>
              <a:t>ANALYSER: analyse du besoin reste le point de départ de tout projet, le challenge comporte des expérimentations et simulations dont il faudra analyser et finalement, en fin de projet, expliquer les écarts de comportements constatés entre le prototype et l’attendu,</a:t>
            </a:r>
          </a:p>
          <a:p>
            <a:pPr marL="171450" indent="-171450">
              <a:buFontTx/>
              <a:buChar char="-"/>
            </a:pPr>
            <a:r>
              <a:rPr lang="fr-FR" sz="1200" baseline="0" dirty="0">
                <a:solidFill>
                  <a:schemeClr val="accent2">
                    <a:lumMod val="50000"/>
                  </a:schemeClr>
                </a:solidFill>
                <a:cs typeface="Arial" panose="020B0604020202020204" pitchFamily="34" charset="0"/>
              </a:rPr>
              <a:t>MODELISER: durant le challenge, il y a des activités de programmation où les élèves devront traduire le comportement attendu en programme exécutable (</a:t>
            </a:r>
            <a:r>
              <a:rPr lang="fr-FR" sz="1200" baseline="0" dirty="0" err="1">
                <a:solidFill>
                  <a:schemeClr val="accent2">
                    <a:lumMod val="50000"/>
                  </a:schemeClr>
                </a:solidFill>
                <a:cs typeface="Arial" panose="020B0604020202020204" pitchFamily="34" charset="0"/>
              </a:rPr>
              <a:t>arduino</a:t>
            </a:r>
            <a:r>
              <a:rPr lang="fr-FR" sz="1200" baseline="0" dirty="0">
                <a:solidFill>
                  <a:schemeClr val="accent2">
                    <a:lumMod val="50000"/>
                  </a:schemeClr>
                </a:solidFill>
                <a:cs typeface="Arial" panose="020B0604020202020204" pitchFamily="34" charset="0"/>
              </a:rPr>
              <a:t>), par le biais d’une simulation numérique ils auront à déterminer une loi d’entrée sortie.</a:t>
            </a:r>
          </a:p>
          <a:p>
            <a:pPr marL="171450" indent="-171450">
              <a:buFontTx/>
              <a:buChar char="-"/>
            </a:pPr>
            <a:r>
              <a:rPr lang="fr-FR" sz="1200" baseline="0" dirty="0">
                <a:solidFill>
                  <a:schemeClr val="accent2">
                    <a:lumMod val="50000"/>
                  </a:schemeClr>
                </a:solidFill>
                <a:cs typeface="Arial" panose="020B0604020202020204" pitchFamily="34" charset="0"/>
              </a:rPr>
              <a:t>EXPERIMENTER: chaque élève consacrera 2 heures à des expérimentations dont ils auront à rechercher le protocole, des modèles 3D et multiphysique sont à utiliser pour des simulations.</a:t>
            </a:r>
          </a:p>
          <a:p>
            <a:pPr marL="171450" indent="-171450">
              <a:buFontTx/>
              <a:buChar char="-"/>
            </a:pPr>
            <a:r>
              <a:rPr lang="fr-FR" sz="1200" baseline="0" dirty="0">
                <a:solidFill>
                  <a:schemeClr val="accent2">
                    <a:lumMod val="50000"/>
                  </a:schemeClr>
                </a:solidFill>
                <a:cs typeface="Arial" panose="020B0604020202020204" pitchFamily="34" charset="0"/>
              </a:rPr>
              <a:t>COMMUNIQUER: la principale compétence ici est le travail collaboratif, pas de compte rendu demandé par manque de temps mais, les élèves doivent garder leurs résultats, documents accessibles. </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3</a:t>
            </a:fld>
            <a:endParaRPr lang="fr-FR"/>
          </a:p>
        </p:txBody>
      </p:sp>
    </p:spTree>
    <p:extLst>
      <p:ext uri="{BB962C8B-B14F-4D97-AF65-F5344CB8AC3E}">
        <p14:creationId xmlns:p14="http://schemas.microsoft.com/office/powerpoint/2010/main" val="3511965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b="0" dirty="0" err="1"/>
              <a:t>Appinventor</a:t>
            </a:r>
            <a:r>
              <a:rPr lang="fr-FR" b="0" dirty="0"/>
              <a:t> 2 est une solution rapide et efficace.</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21</a:t>
            </a:fld>
            <a:endParaRPr lang="fr-FR"/>
          </a:p>
        </p:txBody>
      </p:sp>
    </p:spTree>
    <p:extLst>
      <p:ext uri="{BB962C8B-B14F-4D97-AF65-F5344CB8AC3E}">
        <p14:creationId xmlns:p14="http://schemas.microsoft.com/office/powerpoint/2010/main" val="636144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mise en œuvre d’une interface de commande vocale est guidée (programmation par blocs en première intention) à compléter/adapter à la pince.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Elle doit donc rester modeste et efficace pour qu’elle soit opérationnelle en 2 heures d’activités !</a:t>
            </a:r>
            <a:endParaRPr lang="fr-FR" b="1" dirty="0"/>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22</a:t>
            </a:fld>
            <a:endParaRPr lang="fr-FR"/>
          </a:p>
        </p:txBody>
      </p:sp>
    </p:spTree>
    <p:extLst>
      <p:ext uri="{BB962C8B-B14F-4D97-AF65-F5344CB8AC3E}">
        <p14:creationId xmlns:p14="http://schemas.microsoft.com/office/powerpoint/2010/main" val="1030429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C’est à ce niveau que l’on attend la programmation liant la commande du servomoteur avec le retour d’informations du capteur.</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4C686-A6DA-4CA5-8E94-643202F433D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830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24</a:t>
            </a:fld>
            <a:endParaRPr lang="fr-FR"/>
          </a:p>
        </p:txBody>
      </p:sp>
    </p:spTree>
    <p:extLst>
      <p:ext uri="{BB962C8B-B14F-4D97-AF65-F5344CB8AC3E}">
        <p14:creationId xmlns:p14="http://schemas.microsoft.com/office/powerpoint/2010/main" val="12522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Travail collaboratif mais aussi </a:t>
            </a:r>
            <a:r>
              <a:rPr lang="fr-FR" b="1" dirty="0"/>
              <a:t>minutieux</a:t>
            </a:r>
            <a:r>
              <a:rPr lang="fr-FR" dirty="0"/>
              <a:t>.</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25</a:t>
            </a:fld>
            <a:endParaRPr lang="fr-FR"/>
          </a:p>
        </p:txBody>
      </p:sp>
    </p:spTree>
    <p:extLst>
      <p:ext uri="{BB962C8B-B14F-4D97-AF65-F5344CB8AC3E}">
        <p14:creationId xmlns:p14="http://schemas.microsoft.com/office/powerpoint/2010/main" val="2949788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s’agit à ce stade de mettre en correspondance les « mots » des trames émises avec des commandes de pilotage du servomoteur.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Ne pas viser la richesse des possibilités mais plutôt l’efficacité.</a:t>
            </a:r>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26</a:t>
            </a:fld>
            <a:endParaRPr lang="fr-FR"/>
          </a:p>
        </p:txBody>
      </p:sp>
    </p:spTree>
    <p:extLst>
      <p:ext uri="{BB962C8B-B14F-4D97-AF65-F5344CB8AC3E}">
        <p14:creationId xmlns:p14="http://schemas.microsoft.com/office/powerpoint/2010/main" val="371957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L’auto-critique est un moyen d’auto-évaluation qui, synthétisé par l’enseignant, peut être autant formateur.</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27</a:t>
            </a:fld>
            <a:endParaRPr lang="fr-FR"/>
          </a:p>
        </p:txBody>
      </p:sp>
    </p:spTree>
    <p:extLst>
      <p:ext uri="{BB962C8B-B14F-4D97-AF65-F5344CB8AC3E}">
        <p14:creationId xmlns:p14="http://schemas.microsoft.com/office/powerpoint/2010/main" val="407900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Pas d’évaluation attendu, permet aussi de libérer les élèves d’une « pression » scolaire, afin de développer davantage les envies et le maintien en spécialité SI en terminale.</a:t>
            </a:r>
          </a:p>
          <a:p>
            <a:endParaRPr lang="fr-FR" dirty="0"/>
          </a:p>
          <a:p>
            <a:r>
              <a:rPr lang="fr-FR" b="1" dirty="0"/>
              <a:t>Une extension du challenge peut aller vers la mise en place d’une sonde température dans une des deux terminaisons afin de rendre la pince encore plus « sensible ».</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28</a:t>
            </a:fld>
            <a:endParaRPr lang="fr-FR"/>
          </a:p>
        </p:txBody>
      </p:sp>
    </p:spTree>
    <p:extLst>
      <p:ext uri="{BB962C8B-B14F-4D97-AF65-F5344CB8AC3E}">
        <p14:creationId xmlns:p14="http://schemas.microsoft.com/office/powerpoint/2010/main" val="1793450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a:p>
            <a:r>
              <a:rPr lang="fr-FR" dirty="0"/>
              <a:t>Site e-nable: site </a:t>
            </a:r>
            <a:r>
              <a:rPr lang="fr-FR" b="0" dirty="0"/>
              <a:t>qui met en relation des personnes ayant besoin de prothèse de la main et des gens capables de les produire.</a:t>
            </a:r>
            <a:r>
              <a:rPr lang="fr-FR" b="0" baseline="0" dirty="0"/>
              <a:t> Les modèles sont déjà </a:t>
            </a:r>
            <a:r>
              <a:rPr lang="fr-FR" b="0" dirty="0"/>
              <a:t>conçus</a:t>
            </a:r>
            <a:r>
              <a:rPr lang="fr-FR" b="0" baseline="0" dirty="0"/>
              <a:t> et testés. L’utilisateur est au cœur de leur préoccupation et cela est bien exprimé.</a:t>
            </a:r>
          </a:p>
          <a:p>
            <a:r>
              <a:rPr lang="fr-FR" dirty="0"/>
              <a:t>Site </a:t>
            </a:r>
            <a:r>
              <a:rPr lang="fr-FR" dirty="0" err="1"/>
              <a:t>Bionicohand</a:t>
            </a:r>
            <a:r>
              <a:rPr lang="fr-FR" dirty="0"/>
              <a:t>: conçu par un utilisateur de prothèse, qui parle de son expérience, de ses essais de prothèses différentes avec une analyse technique intéressante.</a:t>
            </a:r>
            <a:r>
              <a:rPr lang="fr-FR" baseline="0" dirty="0"/>
              <a:t> </a:t>
            </a:r>
          </a:p>
          <a:p>
            <a:r>
              <a:rPr lang="fr-FR" baseline="0" dirty="0"/>
              <a:t>Ces 2 sites permettent de différencier les prothèses passives (« esthétiques ») et les prothèses actives dites « myoélectriques ».</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29</a:t>
            </a:fld>
            <a:endParaRPr lang="fr-FR"/>
          </a:p>
        </p:txBody>
      </p:sp>
    </p:spTree>
    <p:extLst>
      <p:ext uri="{BB962C8B-B14F-4D97-AF65-F5344CB8AC3E}">
        <p14:creationId xmlns:p14="http://schemas.microsoft.com/office/powerpoint/2010/main" val="2230697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30</a:t>
            </a:fld>
            <a:endParaRPr lang="fr-FR"/>
          </a:p>
        </p:txBody>
      </p:sp>
    </p:spTree>
    <p:extLst>
      <p:ext uri="{BB962C8B-B14F-4D97-AF65-F5344CB8AC3E}">
        <p14:creationId xmlns:p14="http://schemas.microsoft.com/office/powerpoint/2010/main" val="525870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a:solidFill>
                  <a:schemeClr val="tx1"/>
                </a:solidFill>
                <a:effectLst/>
                <a:latin typeface="+mn-lt"/>
                <a:ea typeface="+mn-ea"/>
                <a:cs typeface="+mn-cs"/>
              </a:rPr>
              <a:t>Choix du thème:</a:t>
            </a:r>
          </a:p>
          <a:p>
            <a:r>
              <a:rPr lang="fr-FR" sz="1200" kern="1200" dirty="0">
                <a:solidFill>
                  <a:schemeClr val="tx1"/>
                </a:solidFill>
                <a:effectLst/>
                <a:latin typeface="+mn-lt"/>
                <a:ea typeface="+mn-ea"/>
                <a:cs typeface="+mn-cs"/>
              </a:rPr>
              <a:t>Nous</a:t>
            </a:r>
            <a:r>
              <a:rPr lang="fr-FR" sz="1200" kern="1200" baseline="0" dirty="0">
                <a:solidFill>
                  <a:schemeClr val="tx1"/>
                </a:solidFill>
                <a:effectLst/>
                <a:latin typeface="+mn-lt"/>
                <a:ea typeface="+mn-ea"/>
                <a:cs typeface="+mn-cs"/>
              </a:rPr>
              <a:t> nous inscrivons dans les thématiques proposées dans le programme en nous inspirant du projet </a:t>
            </a:r>
            <a:r>
              <a:rPr lang="fr-FR" sz="1200" kern="1200" baseline="0" dirty="0" err="1">
                <a:solidFill>
                  <a:schemeClr val="tx1"/>
                </a:solidFill>
                <a:effectLst/>
                <a:latin typeface="+mn-lt"/>
                <a:ea typeface="+mn-ea"/>
                <a:cs typeface="+mn-cs"/>
              </a:rPr>
              <a:t>InMoov</a:t>
            </a:r>
            <a:r>
              <a:rPr lang="fr-FR" sz="1200" kern="1200" baseline="0" dirty="0">
                <a:solidFill>
                  <a:schemeClr val="tx1"/>
                </a:solidFill>
                <a:effectLst/>
                <a:latin typeface="+mn-lt"/>
                <a:ea typeface="+mn-ea"/>
                <a:cs typeface="+mn-cs"/>
              </a:rPr>
              <a:t>, porté par un designer, </a:t>
            </a:r>
            <a:r>
              <a:rPr lang="fr-FR" sz="1200" kern="1200" baseline="0" dirty="0" err="1">
                <a:solidFill>
                  <a:schemeClr val="tx1"/>
                </a:solidFill>
                <a:effectLst/>
                <a:latin typeface="+mn-lt"/>
                <a:ea typeface="+mn-ea"/>
                <a:cs typeface="+mn-cs"/>
              </a:rPr>
              <a:t>Gaêl</a:t>
            </a:r>
            <a:r>
              <a:rPr lang="fr-FR" sz="1200" kern="1200" baseline="0" dirty="0">
                <a:solidFill>
                  <a:schemeClr val="tx1"/>
                </a:solidFill>
                <a:effectLst/>
                <a:latin typeface="+mn-lt"/>
                <a:ea typeface="+mn-ea"/>
                <a:cs typeface="+mn-cs"/>
              </a:rPr>
              <a:t> Langevin, qui a conçu un robot à taille humaine en totale </a:t>
            </a:r>
            <a:r>
              <a:rPr lang="fr-FR" sz="1200" kern="1200" baseline="0" dirty="0" err="1">
                <a:solidFill>
                  <a:schemeClr val="tx1"/>
                </a:solidFill>
                <a:effectLst/>
                <a:latin typeface="+mn-lt"/>
                <a:ea typeface="+mn-ea"/>
                <a:cs typeface="+mn-cs"/>
              </a:rPr>
              <a:t>OpenSource</a:t>
            </a:r>
            <a:r>
              <a:rPr lang="fr-FR" sz="1200" kern="1200" baseline="0" dirty="0">
                <a:solidFill>
                  <a:schemeClr val="tx1"/>
                </a:solidFill>
                <a:effectLst/>
                <a:latin typeface="+mn-lt"/>
                <a:ea typeface="+mn-ea"/>
                <a:cs typeface="+mn-cs"/>
              </a:rPr>
              <a:t> (maquette 3D à imprimer, programmation </a:t>
            </a:r>
            <a:r>
              <a:rPr lang="fr-FR" sz="1200" kern="1200" baseline="0" dirty="0" err="1">
                <a:solidFill>
                  <a:schemeClr val="tx1"/>
                </a:solidFill>
                <a:effectLst/>
                <a:latin typeface="+mn-lt"/>
                <a:ea typeface="+mn-ea"/>
                <a:cs typeface="+mn-cs"/>
              </a:rPr>
              <a:t>Arduino</a:t>
            </a:r>
            <a:r>
              <a:rPr lang="fr-FR" sz="1200" kern="1200" baseline="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4</a:t>
            </a:fld>
            <a:endParaRPr lang="fr-FR"/>
          </a:p>
        </p:txBody>
      </p:sp>
    </p:spTree>
    <p:extLst>
      <p:ext uri="{BB962C8B-B14F-4D97-AF65-F5344CB8AC3E}">
        <p14:creationId xmlns:p14="http://schemas.microsoft.com/office/powerpoint/2010/main" val="619686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aseline="0" dirty="0">
              <a:solidFill>
                <a:schemeClr val="accent2">
                  <a:lumMod val="50000"/>
                </a:schemeClr>
              </a:solidFill>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31</a:t>
            </a:fld>
            <a:endParaRPr lang="fr-FR"/>
          </a:p>
        </p:txBody>
      </p:sp>
    </p:spTree>
    <p:extLst>
      <p:ext uri="{BB962C8B-B14F-4D97-AF65-F5344CB8AC3E}">
        <p14:creationId xmlns:p14="http://schemas.microsoft.com/office/powerpoint/2010/main" val="2858395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Le challenge:</a:t>
            </a:r>
            <a:r>
              <a:rPr lang="fr-FR" sz="1200" b="1"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rendre une main humanoïde sensible au toucher (nota et non-développé : c’est une porte ouverte aussi vers l’IA !) pour assister une personne diminuée dans la préhension d’objets.</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5</a:t>
            </a:fld>
            <a:endParaRPr lang="fr-FR"/>
          </a:p>
        </p:txBody>
      </p:sp>
    </p:spTree>
    <p:extLst>
      <p:ext uri="{BB962C8B-B14F-4D97-AF65-F5344CB8AC3E}">
        <p14:creationId xmlns:p14="http://schemas.microsoft.com/office/powerpoint/2010/main" val="4122043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Les ressources:  </a:t>
            </a:r>
            <a:r>
              <a:rPr lang="fr-FR" sz="1200" kern="1200" dirty="0">
                <a:solidFill>
                  <a:schemeClr val="tx1"/>
                </a:solidFill>
                <a:effectLst/>
                <a:latin typeface="+mn-lt"/>
                <a:ea typeface="+mn-ea"/>
                <a:cs typeface="+mn-cs"/>
              </a:rPr>
              <a:t>elles</a:t>
            </a:r>
            <a:r>
              <a:rPr lang="fr-FR" sz="1200" kern="1200" baseline="0" dirty="0">
                <a:solidFill>
                  <a:schemeClr val="tx1"/>
                </a:solidFill>
                <a:effectLst/>
                <a:latin typeface="+mn-lt"/>
                <a:ea typeface="+mn-ea"/>
                <a:cs typeface="+mn-cs"/>
              </a:rPr>
              <a:t> sont une base qui sera enrichie par tous ceux qui s’en empareront. Nous fournissons des docs pour une année 0, ils sont bien sûr voués à évoluer au vue des expériences et des goûts de chacun.</a:t>
            </a:r>
          </a:p>
          <a:p>
            <a:r>
              <a:rPr lang="fr-FR" sz="1200" kern="1200" baseline="0" dirty="0">
                <a:solidFill>
                  <a:schemeClr val="tx1"/>
                </a:solidFill>
                <a:effectLst/>
                <a:latin typeface="+mn-lt"/>
                <a:ea typeface="+mn-ea"/>
                <a:cs typeface="+mn-cs"/>
              </a:rPr>
              <a:t>Lien vers les document ressources disponibles sur le site STI </a:t>
            </a:r>
            <a:r>
              <a:rPr lang="fr-FR" sz="1200" kern="1200" baseline="0" dirty="0" err="1">
                <a:solidFill>
                  <a:schemeClr val="tx1"/>
                </a:solidFill>
                <a:effectLst/>
                <a:latin typeface="+mn-lt"/>
                <a:ea typeface="+mn-ea"/>
                <a:cs typeface="+mn-cs"/>
              </a:rPr>
              <a:t>amiens</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6</a:t>
            </a:fld>
            <a:endParaRPr lang="fr-FR"/>
          </a:p>
        </p:txBody>
      </p:sp>
    </p:spTree>
    <p:extLst>
      <p:ext uri="{BB962C8B-B14F-4D97-AF65-F5344CB8AC3E}">
        <p14:creationId xmlns:p14="http://schemas.microsoft.com/office/powerpoint/2010/main" val="3361332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Organisation en 3 semaines où l’ensemble des heures de SI de première seraient dévolues au projet.</a:t>
            </a:r>
            <a:r>
              <a:rPr lang="fr-FR" baseline="0" dirty="0"/>
              <a:t> L’idée était de se retrouver dans une activité différente pendant une période donnée.</a:t>
            </a:r>
          </a:p>
          <a:p>
            <a:r>
              <a:rPr lang="fr-FR" baseline="0" dirty="0"/>
              <a:t>On retrouve sur ce document les 12 heures de projet (H1, H2….) et les activités de chacun des membres du trinôme,</a:t>
            </a:r>
          </a:p>
          <a:p>
            <a:r>
              <a:rPr lang="fr-FR" baseline="0" dirty="0"/>
              <a:t>Les grandes parties sont la découverte du challenge, les activités expérimentales suivies d’activités de simulation. Les résultats de ces activités permettent de passer à du design et de la programmation. L’impression des pièces se fait en temps masqué, entre 2 séances.</a:t>
            </a:r>
          </a:p>
          <a:p>
            <a:r>
              <a:rPr lang="fr-FR" baseline="0" dirty="0"/>
              <a:t>La dernière semaine est consacrée à la synthèse des travaux pour finaliser le projet.</a:t>
            </a:r>
          </a:p>
          <a:p>
            <a:r>
              <a:rPr lang="fr-FR" baseline="0" dirty="0"/>
              <a:t>Nous allons maintenant rentrer un peu plus dans le détail de chacune de ces activités.</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7</a:t>
            </a:fld>
            <a:endParaRPr lang="fr-FR"/>
          </a:p>
        </p:txBody>
      </p:sp>
    </p:spTree>
    <p:extLst>
      <p:ext uri="{BB962C8B-B14F-4D97-AF65-F5344CB8AC3E}">
        <p14:creationId xmlns:p14="http://schemas.microsoft.com/office/powerpoint/2010/main" val="3557564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Matériel à disposition</a:t>
            </a:r>
          </a:p>
          <a:p>
            <a:r>
              <a:rPr lang="fr-FR" dirty="0"/>
              <a:t>Les élèves découvrent chacun le matériel à disposition, en particulier leur</a:t>
            </a:r>
            <a:r>
              <a:rPr lang="fr-FR" baseline="0" dirty="0"/>
              <a:t> pince, sans terminaison, les gobelets du challenge et les appareils de mesure (cela leur permet de se projeter rapidement dans de la mesure)</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Documents fournis</a:t>
            </a:r>
          </a:p>
          <a:p>
            <a:r>
              <a:rPr lang="fr-FR" baseline="0" dirty="0"/>
              <a:t>Le diagramme des exigences est simple et permet de donner le cahier des charges, à savoir pour nous, une déformation maximale de 10% du gobelet.</a:t>
            </a:r>
          </a:p>
          <a:p>
            <a:r>
              <a:rPr lang="fr-FR" baseline="0" dirty="0"/>
              <a:t>Le coût des matériel ne s’élève pas au-delà de 100€ par pince, ce support peut être réinvesti sur des séquences de TD/TP ultérieurement (statique, objets connectés, …)</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8</a:t>
            </a:fld>
            <a:endParaRPr lang="fr-FR"/>
          </a:p>
        </p:txBody>
      </p:sp>
    </p:spTree>
    <p:extLst>
      <p:ext uri="{BB962C8B-B14F-4D97-AF65-F5344CB8AC3E}">
        <p14:creationId xmlns:p14="http://schemas.microsoft.com/office/powerpoint/2010/main" val="1739068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Mesure 1: apport culturel,</a:t>
            </a:r>
            <a:r>
              <a:rPr lang="fr-FR" baseline="0" dirty="0"/>
              <a:t> avoir des notions de grandeurs (non illustrée)</a:t>
            </a:r>
          </a:p>
          <a:p>
            <a:r>
              <a:rPr lang="fr-FR" baseline="0" dirty="0"/>
              <a:t>Mesure 2: la mesure de la force pourra être utilisé dans la programmation du servomoteur, et avant cela dans d’éventuelles simulations</a:t>
            </a:r>
          </a:p>
          <a:p>
            <a:r>
              <a:rPr lang="fr-FR" baseline="0" dirty="0"/>
              <a:t>Par exemple prenons 3 gobelets différents, mesurons leur diamètre à une hauteur donnée. Réduire ce diamètre avec le pied à coulisse puis mesurer l’effort nécessaire pour décoller la surface du verre de la pince du dynamomètre. </a:t>
            </a:r>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9</a:t>
            </a:fld>
            <a:endParaRPr lang="fr-FR"/>
          </a:p>
        </p:txBody>
      </p:sp>
    </p:spTree>
    <p:extLst>
      <p:ext uri="{BB962C8B-B14F-4D97-AF65-F5344CB8AC3E}">
        <p14:creationId xmlns:p14="http://schemas.microsoft.com/office/powerpoint/2010/main" val="1903929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L’élève utilise un programme fourni dans un premier temps</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10</a:t>
            </a:fld>
            <a:endParaRPr lang="fr-FR"/>
          </a:p>
        </p:txBody>
      </p:sp>
    </p:spTree>
    <p:extLst>
      <p:ext uri="{BB962C8B-B14F-4D97-AF65-F5344CB8AC3E}">
        <p14:creationId xmlns:p14="http://schemas.microsoft.com/office/powerpoint/2010/main" val="3050842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07/05/2019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759733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07/05/2019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714051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07/05/2019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300912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07/05/2019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39671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07/05/2019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1499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07/05/2019</a:t>
            </a:fld>
            <a:endParaRPr lang="fr-FR">
              <a:solidFill>
                <a:prstClr val="black"/>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2994752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07/05/2019</a:t>
            </a:fld>
            <a:endParaRPr lang="fr-FR">
              <a:solidFill>
                <a:prstClr val="black"/>
              </a:solidFill>
            </a:endParaRP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400780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07/05/2019</a:t>
            </a:fld>
            <a:endParaRPr lang="fr-FR">
              <a:solidFill>
                <a:prstClr val="black"/>
              </a:solidFill>
            </a:endParaRP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427546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66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07/05/2019</a:t>
            </a:fld>
            <a:endParaRPr lang="fr-FR">
              <a:solidFill>
                <a:prstClr val="black"/>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24588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07/05/2019</a:t>
            </a:fld>
            <a:endParaRPr lang="fr-FR">
              <a:solidFill>
                <a:prstClr val="black"/>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4155151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0000"/>
            <a:lum/>
          </a:blip>
          <a:srcRect/>
          <a:stretch>
            <a:fillRect l="-1000" r="-1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8137"/>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Triangle isocèle 6"/>
          <p:cNvSpPr/>
          <p:nvPr userDrawn="1"/>
        </p:nvSpPr>
        <p:spPr>
          <a:xfrm rot="10800000">
            <a:off x="0" y="158"/>
            <a:ext cx="859872" cy="804384"/>
          </a:xfrm>
          <a:prstGeom prst="triangle">
            <a:avLst>
              <a:gd name="adj" fmla="val 100000"/>
            </a:avLst>
          </a:prstGeom>
          <a:solidFill>
            <a:srgbClr val="16AE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
        <p:nvSpPr>
          <p:cNvPr id="10" name="Espace réservé du pied de page 4"/>
          <p:cNvSpPr txBox="1">
            <a:spLocks/>
          </p:cNvSpPr>
          <p:nvPr userDrawn="1"/>
        </p:nvSpPr>
        <p:spPr>
          <a:xfrm>
            <a:off x="2174580" y="6426808"/>
            <a:ext cx="4833378" cy="365125"/>
          </a:xfrm>
          <a:prstGeom prst="rect">
            <a:avLst/>
          </a:prstGeom>
        </p:spPr>
        <p:txBody>
          <a:bodyPr lIns="0" tIns="0" rIns="0" bIns="0" anchor="ctr"/>
          <a:lstStyle/>
          <a:p>
            <a:pPr algn="ctr" defTabSz="457200"/>
            <a:r>
              <a:rPr lang="fr-FR" altLang="fr-FR" sz="1000" b="1" dirty="0">
                <a:solidFill>
                  <a:srgbClr val="000099"/>
                </a:solidFill>
              </a:rPr>
              <a:t>Plan National de Formation – Enseignement de spécialité « Sciences de l’Ingénieur »</a:t>
            </a:r>
          </a:p>
          <a:p>
            <a:pPr algn="ctr" defTabSz="457200"/>
            <a:r>
              <a:rPr lang="fr-FR" altLang="fr-FR" sz="1000" b="1" dirty="0">
                <a:solidFill>
                  <a:srgbClr val="000099"/>
                </a:solidFill>
              </a:rPr>
              <a:t>Lycée Raspail - 16 janvier 2019</a:t>
            </a:r>
            <a:endParaRPr lang="fr-FR" sz="1000" b="1" dirty="0">
              <a:solidFill>
                <a:srgbClr val="000099"/>
              </a:solidFill>
            </a:endParaRPr>
          </a:p>
          <a:p>
            <a:pPr defTabSz="457200"/>
            <a:endParaRPr lang="fr-FR" sz="1000" dirty="0">
              <a:solidFill>
                <a:srgbClr val="C800C8"/>
              </a:solidFill>
            </a:endParaRPr>
          </a:p>
        </p:txBody>
      </p:sp>
    </p:spTree>
    <p:extLst>
      <p:ext uri="{BB962C8B-B14F-4D97-AF65-F5344CB8AC3E}">
        <p14:creationId xmlns:p14="http://schemas.microsoft.com/office/powerpoint/2010/main" val="326814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17/06/relationships/model3d" Target="../media/model3d1.glb"/><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17/06/relationships/model3d" Target="../media/model3d2.glb"/><Relationship Id="rId5" Type="http://schemas.openxmlformats.org/officeDocument/2006/relationships/image" Target="../media/image36.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Projet1ere_challenge/index.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ZoneTexte 5"/>
          <p:cNvSpPr txBox="1"/>
          <p:nvPr/>
        </p:nvSpPr>
        <p:spPr>
          <a:xfrm>
            <a:off x="899486" y="368845"/>
            <a:ext cx="7389490" cy="646331"/>
          </a:xfrm>
          <a:prstGeom prst="rect">
            <a:avLst/>
          </a:prstGeom>
          <a:noFill/>
        </p:spPr>
        <p:txBody>
          <a:bodyPr wrap="square" rtlCol="0">
            <a:spAutoFit/>
          </a:bodyPr>
          <a:lstStyle/>
          <a:p>
            <a:pPr algn="ctr" defTabSz="457200"/>
            <a:r>
              <a:rPr lang="fr-FR" b="1" dirty="0">
                <a:solidFill>
                  <a:srgbClr val="C0504D">
                    <a:lumMod val="50000"/>
                  </a:srgbClr>
                </a:solidFill>
              </a:rPr>
              <a:t>Plan National de Formation - 16 janvier 2019</a:t>
            </a:r>
          </a:p>
          <a:p>
            <a:pPr algn="ctr" defTabSz="457200"/>
            <a:r>
              <a:rPr lang="fr-FR" b="1" dirty="0">
                <a:solidFill>
                  <a:srgbClr val="C0504D">
                    <a:lumMod val="50000"/>
                  </a:srgbClr>
                </a:solidFill>
              </a:rPr>
              <a:t>CYCLE TERMINAL DES  SCIENCES DE L’INGÉNIEUR</a:t>
            </a:r>
          </a:p>
        </p:txBody>
      </p:sp>
      <p:sp>
        <p:nvSpPr>
          <p:cNvPr id="3" name="ZoneTexte 2"/>
          <p:cNvSpPr txBox="1"/>
          <p:nvPr/>
        </p:nvSpPr>
        <p:spPr>
          <a:xfrm>
            <a:off x="0" y="3212976"/>
            <a:ext cx="9144000" cy="769441"/>
          </a:xfrm>
          <a:prstGeom prst="rect">
            <a:avLst/>
          </a:prstGeom>
          <a:noFill/>
        </p:spPr>
        <p:txBody>
          <a:bodyPr wrap="square" rtlCol="0">
            <a:spAutoFit/>
          </a:bodyPr>
          <a:lstStyle/>
          <a:p>
            <a:pPr algn="ctr"/>
            <a:r>
              <a:rPr lang="fr-FR" sz="4400" b="1" dirty="0">
                <a:solidFill>
                  <a:schemeClr val="accent2">
                    <a:lumMod val="50000"/>
                  </a:schemeClr>
                </a:solidFill>
                <a:cs typeface="Arial" panose="020B0604020202020204" pitchFamily="34" charset="0"/>
              </a:rPr>
              <a:t>PROPOSITION DE CHALLENGE</a:t>
            </a:r>
            <a:endParaRPr lang="fr-FR" sz="4400" dirty="0">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2012909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698585044"/>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600" dirty="0">
                          <a:solidFill>
                            <a:schemeClr val="accent2">
                              <a:lumMod val="50000"/>
                            </a:schemeClr>
                          </a:solidFill>
                          <a:effectLst/>
                        </a:rPr>
                        <a:t>ELEVE 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33670" y="1628800"/>
            <a:ext cx="9140620" cy="5184576"/>
          </a:xfrm>
          <a:prstGeom prst="roundRect">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r>
              <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7" name="Rectangle 6"/>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2: Etude du servomoteur</a:t>
            </a:r>
          </a:p>
        </p:txBody>
      </p:sp>
      <p:sp>
        <p:nvSpPr>
          <p:cNvPr id="8" name="Rectangle 7"/>
          <p:cNvSpPr/>
          <p:nvPr/>
        </p:nvSpPr>
        <p:spPr>
          <a:xfrm>
            <a:off x="33670" y="2154002"/>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a:solidFill>
                  <a:schemeClr val="accent2">
                    <a:lumMod val="50000"/>
                  </a:schemeClr>
                </a:solidFill>
                <a:cs typeface="Arial" panose="020B0604020202020204" pitchFamily="34" charset="0"/>
              </a:rPr>
              <a:t>Mise en place de protocole expérimentaux en vue de </a:t>
            </a:r>
          </a:p>
          <a:p>
            <a:pPr marL="447675"/>
            <a:r>
              <a:rPr lang="fr-FR" dirty="0">
                <a:solidFill>
                  <a:schemeClr val="accent2">
                    <a:lumMod val="50000"/>
                  </a:schemeClr>
                </a:solidFill>
                <a:cs typeface="Arial" panose="020B0604020202020204" pitchFamily="34" charset="0"/>
              </a:rPr>
              <a:t>- maitriser la commande des positions extrêmes et donc d’une position donnée</a:t>
            </a:r>
          </a:p>
          <a:p>
            <a:pPr marL="447675"/>
            <a:r>
              <a:rPr lang="fr-FR" dirty="0">
                <a:solidFill>
                  <a:schemeClr val="accent2">
                    <a:lumMod val="50000"/>
                  </a:schemeClr>
                </a:solidFill>
                <a:cs typeface="Arial" panose="020B0604020202020204" pitchFamily="34" charset="0"/>
              </a:rPr>
              <a:t>- mesurer la vitesse à vide 	</a:t>
            </a:r>
            <a:endParaRPr lang="fr-FR" sz="1600" dirty="0">
              <a:solidFill>
                <a:schemeClr val="accent2">
                  <a:lumMod val="50000"/>
                </a:schemeClr>
              </a:solidFill>
              <a:cs typeface="Arial" panose="020B0604020202020204" pitchFamily="34" charset="0"/>
            </a:endParaRPr>
          </a:p>
        </p:txBody>
      </p:sp>
      <p:sp>
        <p:nvSpPr>
          <p:cNvPr id="9" name="Rectangle 8"/>
          <p:cNvSpPr/>
          <p:nvPr/>
        </p:nvSpPr>
        <p:spPr>
          <a:xfrm>
            <a:off x="-17687" y="3254413"/>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Programme fourni pour trouver les positions extrêmes :</a:t>
            </a:r>
          </a:p>
        </p:txBody>
      </p:sp>
      <p:pic>
        <p:nvPicPr>
          <p:cNvPr id="2" name="Image 1"/>
          <p:cNvPicPr>
            <a:picLocks noChangeAspect="1"/>
          </p:cNvPicPr>
          <p:nvPr/>
        </p:nvPicPr>
        <p:blipFill rotWithShape="1">
          <a:blip r:embed="rId3"/>
          <a:srcRect l="18397" t="9410" r="71739" b="67803"/>
          <a:stretch/>
        </p:blipFill>
        <p:spPr>
          <a:xfrm>
            <a:off x="251520" y="3789039"/>
            <a:ext cx="2736304" cy="1777766"/>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3246" y="3789039"/>
            <a:ext cx="2344858" cy="1758644"/>
          </a:xfrm>
          <a:prstGeom prst="rect">
            <a:avLst/>
          </a:prstGeom>
        </p:spPr>
      </p:pic>
      <p:pic>
        <p:nvPicPr>
          <p:cNvPr id="11" name="Image 10"/>
          <p:cNvPicPr>
            <a:picLocks noChangeAspect="1"/>
          </p:cNvPicPr>
          <p:nvPr/>
        </p:nvPicPr>
        <p:blipFill>
          <a:blip r:embed="rId5"/>
          <a:stretch>
            <a:fillRect/>
          </a:stretch>
        </p:blipFill>
        <p:spPr>
          <a:xfrm>
            <a:off x="5683526" y="3800826"/>
            <a:ext cx="2344858" cy="1758644"/>
          </a:xfrm>
          <a:prstGeom prst="rect">
            <a:avLst/>
          </a:prstGeom>
        </p:spPr>
      </p:pic>
    </p:spTree>
    <p:extLst>
      <p:ext uri="{BB962C8B-B14F-4D97-AF65-F5344CB8AC3E}">
        <p14:creationId xmlns:p14="http://schemas.microsoft.com/office/powerpoint/2010/main" val="2010685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757762900"/>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1" y="1628800"/>
            <a:ext cx="9140620" cy="5184576"/>
          </a:xfrm>
          <a:prstGeom prst="roundRect">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3 : Etude du capteur</a:t>
            </a:r>
          </a:p>
        </p:txBody>
      </p:sp>
      <p:sp>
        <p:nvSpPr>
          <p:cNvPr id="8" name="Rectangle 7"/>
          <p:cNvSpPr/>
          <p:nvPr/>
        </p:nvSpPr>
        <p:spPr>
          <a:xfrm>
            <a:off x="30290" y="1869307"/>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a:solidFill>
                  <a:schemeClr val="accent2">
                    <a:lumMod val="50000"/>
                  </a:schemeClr>
                </a:solidFill>
                <a:cs typeface="Arial" panose="020B0604020202020204" pitchFamily="34" charset="0"/>
              </a:rPr>
              <a:t>Mise en place de protocole expérimentaux en vue de </a:t>
            </a:r>
          </a:p>
          <a:p>
            <a:pPr marL="447675"/>
            <a:r>
              <a:rPr lang="fr-FR" dirty="0">
                <a:solidFill>
                  <a:schemeClr val="accent2">
                    <a:lumMod val="50000"/>
                  </a:schemeClr>
                </a:solidFill>
                <a:cs typeface="Arial" panose="020B0604020202020204" pitchFamily="34" charset="0"/>
              </a:rPr>
              <a:t>- comprendre le lien entre l’effort mesuré et la résistance variable du capteur</a:t>
            </a:r>
          </a:p>
          <a:p>
            <a:pPr marL="447675"/>
            <a:r>
              <a:rPr lang="fr-FR" dirty="0">
                <a:solidFill>
                  <a:schemeClr val="accent2">
                    <a:lumMod val="50000"/>
                  </a:schemeClr>
                </a:solidFill>
                <a:cs typeface="Arial" panose="020B0604020202020204" pitchFamily="34" charset="0"/>
              </a:rPr>
              <a:t>- retrouver le lien entre la tension, sortie utilisable du capteur et la résistance variable</a:t>
            </a:r>
            <a:endParaRPr lang="fr-FR" sz="1600" dirty="0">
              <a:solidFill>
                <a:schemeClr val="accent2">
                  <a:lumMod val="50000"/>
                </a:schemeClr>
              </a:solidFill>
              <a:cs typeface="Arial" panose="020B0604020202020204" pitchFamily="34" charset="0"/>
            </a:endParaRPr>
          </a:p>
        </p:txBody>
      </p:sp>
      <p:sp>
        <p:nvSpPr>
          <p:cNvPr id="10" name="Rectangle 9"/>
          <p:cNvSpPr/>
          <p:nvPr/>
        </p:nvSpPr>
        <p:spPr>
          <a:xfrm>
            <a:off x="-3381" y="2846191"/>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Proposition de protocole et production élève : </a:t>
            </a:r>
            <a:r>
              <a:rPr lang="fr-FR" dirty="0">
                <a:solidFill>
                  <a:schemeClr val="accent2">
                    <a:lumMod val="50000"/>
                  </a:schemeClr>
                </a:solidFill>
                <a:cs typeface="Arial" panose="020B0604020202020204" pitchFamily="34" charset="0"/>
              </a:rPr>
              <a:t>multimètre et dynamomètre	</a:t>
            </a:r>
            <a:endParaRPr lang="fr-FR" sz="1600" dirty="0">
              <a:solidFill>
                <a:schemeClr val="accent2">
                  <a:lumMod val="50000"/>
                </a:schemeClr>
              </a:solidFill>
              <a:cs typeface="Arial" panose="020B0604020202020204" pitchFamily="34" charset="0"/>
            </a:endParaRPr>
          </a:p>
        </p:txBody>
      </p:sp>
      <p:pic>
        <p:nvPicPr>
          <p:cNvPr id="2" name="Image 1"/>
          <p:cNvPicPr>
            <a:picLocks noChangeAspect="1"/>
          </p:cNvPicPr>
          <p:nvPr/>
        </p:nvPicPr>
        <p:blipFill rotWithShape="1">
          <a:blip r:embed="rId3" cstate="print"/>
          <a:srcRect l="16138" t="19200" r="72050" b="27600"/>
          <a:stretch/>
        </p:blipFill>
        <p:spPr>
          <a:xfrm>
            <a:off x="701824" y="3307455"/>
            <a:ext cx="2735734" cy="3465264"/>
          </a:xfrm>
          <a:prstGeom prst="rect">
            <a:avLst/>
          </a:prstGeom>
        </p:spPr>
      </p:pic>
      <p:pic>
        <p:nvPicPr>
          <p:cNvPr id="3" name="Image 2">
            <a:extLst>
              <a:ext uri="{FF2B5EF4-FFF2-40B4-BE49-F238E27FC236}">
                <a16:creationId xmlns:a16="http://schemas.microsoft.com/office/drawing/2014/main" id="{0D1737BD-3870-41EF-971A-2E1F5292D9CF}"/>
              </a:ext>
            </a:extLst>
          </p:cNvPr>
          <p:cNvPicPr>
            <a:picLocks noChangeAspect="1"/>
          </p:cNvPicPr>
          <p:nvPr/>
        </p:nvPicPr>
        <p:blipFill>
          <a:blip r:embed="rId4"/>
          <a:stretch>
            <a:fillRect/>
          </a:stretch>
        </p:blipFill>
        <p:spPr>
          <a:xfrm>
            <a:off x="3635896" y="3307455"/>
            <a:ext cx="4902593" cy="3413988"/>
          </a:xfrm>
          <a:prstGeom prst="rect">
            <a:avLst/>
          </a:prstGeom>
        </p:spPr>
      </p:pic>
    </p:spTree>
    <p:extLst>
      <p:ext uri="{BB962C8B-B14F-4D97-AF65-F5344CB8AC3E}">
        <p14:creationId xmlns:p14="http://schemas.microsoft.com/office/powerpoint/2010/main" val="1171405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954649198"/>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1" y="1628800"/>
            <a:ext cx="9140620" cy="4608512"/>
          </a:xfrm>
          <a:prstGeom prst="roundRect">
            <a:avLst>
              <a:gd name="adj" fmla="val 11500"/>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3: Etude du capteur</a:t>
            </a:r>
          </a:p>
        </p:txBody>
      </p:sp>
      <p:sp>
        <p:nvSpPr>
          <p:cNvPr id="8" name="Rectangle 7"/>
          <p:cNvSpPr/>
          <p:nvPr/>
        </p:nvSpPr>
        <p:spPr>
          <a:xfrm>
            <a:off x="30290" y="1869307"/>
            <a:ext cx="9144000" cy="120032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a:solidFill>
                  <a:schemeClr val="accent2">
                    <a:lumMod val="50000"/>
                  </a:schemeClr>
                </a:solidFill>
                <a:cs typeface="Arial" panose="020B0604020202020204" pitchFamily="34" charset="0"/>
              </a:rPr>
              <a:t>Mise en place de protocole expérimentaux en vue de </a:t>
            </a:r>
          </a:p>
          <a:p>
            <a:pPr marL="447675"/>
            <a:r>
              <a:rPr lang="fr-FR" dirty="0">
                <a:solidFill>
                  <a:schemeClr val="accent2">
                    <a:lumMod val="50000"/>
                  </a:schemeClr>
                </a:solidFill>
                <a:cs typeface="Arial" panose="020B0604020202020204" pitchFamily="34" charset="0"/>
              </a:rPr>
              <a:t>- comprendre le lien entre l’effort mesuré et la résistance variable du capteur</a:t>
            </a:r>
          </a:p>
          <a:p>
            <a:pPr marL="447675"/>
            <a:r>
              <a:rPr lang="fr-FR" dirty="0">
                <a:solidFill>
                  <a:schemeClr val="accent2">
                    <a:lumMod val="50000"/>
                  </a:schemeClr>
                </a:solidFill>
                <a:cs typeface="Arial" panose="020B0604020202020204" pitchFamily="34" charset="0"/>
              </a:rPr>
              <a:t>- retrouver le lien entre la tension, sortie utilisable du capteur et la résistance variable	</a:t>
            </a:r>
            <a:endParaRPr lang="fr-FR" sz="1600" dirty="0">
              <a:solidFill>
                <a:schemeClr val="accent2">
                  <a:lumMod val="50000"/>
                </a:schemeClr>
              </a:solidFill>
              <a:cs typeface="Arial" panose="020B0604020202020204" pitchFamily="34" charset="0"/>
            </a:endParaRPr>
          </a:p>
        </p:txBody>
      </p:sp>
      <p:sp>
        <p:nvSpPr>
          <p:cNvPr id="10" name="Rectangle 9"/>
          <p:cNvSpPr/>
          <p:nvPr/>
        </p:nvSpPr>
        <p:spPr>
          <a:xfrm>
            <a:off x="-3381" y="2846191"/>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Proposition de protocole et production élève : </a:t>
            </a:r>
            <a:r>
              <a:rPr lang="fr-FR" dirty="0">
                <a:solidFill>
                  <a:schemeClr val="accent2">
                    <a:lumMod val="50000"/>
                  </a:schemeClr>
                </a:solidFill>
                <a:cs typeface="Arial" panose="020B0604020202020204" pitchFamily="34" charset="0"/>
              </a:rPr>
              <a:t>Mesurer V</a:t>
            </a:r>
            <a:r>
              <a:rPr lang="fr-FR" sz="1400" dirty="0">
                <a:solidFill>
                  <a:schemeClr val="accent2">
                    <a:lumMod val="50000"/>
                  </a:schemeClr>
                </a:solidFill>
                <a:cs typeface="Arial" panose="020B0604020202020204" pitchFamily="34" charset="0"/>
              </a:rPr>
              <a:t>OUT</a:t>
            </a:r>
            <a:r>
              <a:rPr lang="fr-FR" dirty="0">
                <a:solidFill>
                  <a:schemeClr val="accent2">
                    <a:lumMod val="50000"/>
                  </a:schemeClr>
                </a:solidFill>
                <a:cs typeface="Arial" panose="020B0604020202020204" pitchFamily="34" charset="0"/>
              </a:rPr>
              <a:t> pour différentes valeurs de masse à l’aide d’un multimètre, d’une balance ou dynamomètre et linéariser la courbe</a:t>
            </a:r>
            <a:endParaRPr lang="fr-FR" sz="1600" dirty="0">
              <a:solidFill>
                <a:schemeClr val="accent2">
                  <a:lumMod val="50000"/>
                </a:schemeClr>
              </a:solidFill>
              <a:cs typeface="Arial" panose="020B0604020202020204" pitchFamily="34" charset="0"/>
            </a:endParaRPr>
          </a:p>
        </p:txBody>
      </p:sp>
      <p:pic>
        <p:nvPicPr>
          <p:cNvPr id="3" name="Image 2">
            <a:extLst>
              <a:ext uri="{FF2B5EF4-FFF2-40B4-BE49-F238E27FC236}">
                <a16:creationId xmlns:a16="http://schemas.microsoft.com/office/drawing/2014/main" id="{122B6D2F-265F-431F-AB20-3C7E50295D3F}"/>
              </a:ext>
            </a:extLst>
          </p:cNvPr>
          <p:cNvPicPr>
            <a:picLocks noChangeAspect="1"/>
          </p:cNvPicPr>
          <p:nvPr/>
        </p:nvPicPr>
        <p:blipFill>
          <a:blip r:embed="rId3"/>
          <a:stretch>
            <a:fillRect/>
          </a:stretch>
        </p:blipFill>
        <p:spPr>
          <a:xfrm>
            <a:off x="4399081" y="3584454"/>
            <a:ext cx="3709678" cy="2489389"/>
          </a:xfrm>
          <a:prstGeom prst="rect">
            <a:avLst/>
          </a:prstGeom>
        </p:spPr>
      </p:pic>
      <p:pic>
        <p:nvPicPr>
          <p:cNvPr id="11" name="Image 10">
            <a:extLst>
              <a:ext uri="{FF2B5EF4-FFF2-40B4-BE49-F238E27FC236}">
                <a16:creationId xmlns:a16="http://schemas.microsoft.com/office/drawing/2014/main" id="{B9596D36-7C60-43C5-89C3-28B2E6568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3605300"/>
            <a:ext cx="1823524" cy="2431365"/>
          </a:xfrm>
          <a:prstGeom prst="rect">
            <a:avLst/>
          </a:prstGeom>
        </p:spPr>
      </p:pic>
    </p:spTree>
    <p:extLst>
      <p:ext uri="{BB962C8B-B14F-4D97-AF65-F5344CB8AC3E}">
        <p14:creationId xmlns:p14="http://schemas.microsoft.com/office/powerpoint/2010/main" val="2714416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511941683"/>
              </p:ext>
            </p:extLst>
          </p:nvPr>
        </p:nvGraphicFramePr>
        <p:xfrm>
          <a:off x="-1" y="750521"/>
          <a:ext cx="9140620" cy="55831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600" dirty="0">
                          <a:solidFill>
                            <a:schemeClr val="accent2">
                              <a:lumMod val="50000"/>
                            </a:schemeClr>
                          </a:solidFill>
                          <a:effectLst/>
                        </a:rPr>
                        <a:t>ELEVE 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H4 - H5</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2" name="Rectangle à coins arrondis 1"/>
          <p:cNvSpPr/>
          <p:nvPr/>
        </p:nvSpPr>
        <p:spPr>
          <a:xfrm>
            <a:off x="-1" y="1628800"/>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Elèves 1 et 2 : le serrage en 3D </a:t>
            </a:r>
          </a:p>
        </p:txBody>
      </p:sp>
      <p:sp>
        <p:nvSpPr>
          <p:cNvPr id="7" name="Rectangle 6"/>
          <p:cNvSpPr/>
          <p:nvPr/>
        </p:nvSpPr>
        <p:spPr>
          <a:xfrm>
            <a:off x="-22722" y="2502602"/>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a:t>
            </a:r>
          </a:p>
          <a:p>
            <a:r>
              <a:rPr lang="fr-FR" dirty="0">
                <a:solidFill>
                  <a:schemeClr val="accent2">
                    <a:lumMod val="50000"/>
                  </a:schemeClr>
                </a:solidFill>
                <a:cs typeface="Arial" panose="020B0604020202020204" pitchFamily="34" charset="0"/>
              </a:rPr>
              <a:t>	- sous simulateur mécanique, insérer moteur commandé à la vitesse mesurée en H3</a:t>
            </a:r>
          </a:p>
          <a:p>
            <a:r>
              <a:rPr lang="fr-FR" dirty="0">
                <a:solidFill>
                  <a:schemeClr val="accent2">
                    <a:lumMod val="50000"/>
                  </a:schemeClr>
                </a:solidFill>
                <a:cs typeface="Arial" panose="020B0604020202020204" pitchFamily="34" charset="0"/>
              </a:rPr>
              <a:t>	- adapter les diamètres esquissés aux gobelets étudiés	</a:t>
            </a:r>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5867980"/>
            <a:ext cx="9144000" cy="369332"/>
          </a:xfrm>
          <a:prstGeom prst="rect">
            <a:avLst/>
          </a:prstGeom>
        </p:spPr>
        <p:txBody>
          <a:bodyPr wrap="square">
            <a:spAutoFit/>
          </a:bodyPr>
          <a:lstStyle/>
          <a:p>
            <a:r>
              <a:rPr lang="fr-FR" dirty="0">
                <a:solidFill>
                  <a:schemeClr val="accent2">
                    <a:lumMod val="50000"/>
                  </a:schemeClr>
                </a:solidFill>
                <a:cs typeface="Arial" panose="020B0604020202020204" pitchFamily="34" charset="0"/>
              </a:rPr>
              <a:t>       Essai avec gobelet café en carton, poulie 25/28	</a:t>
            </a:r>
            <a:endParaRPr lang="fr-FR" sz="1600" dirty="0">
              <a:solidFill>
                <a:schemeClr val="accent2">
                  <a:lumMod val="50000"/>
                </a:schemeClr>
              </a:solidFill>
              <a:cs typeface="Arial" panose="020B0604020202020204" pitchFamily="34" charset="0"/>
            </a:endParaRPr>
          </a:p>
        </p:txBody>
      </p:sp>
      <p:sp>
        <p:nvSpPr>
          <p:cNvPr id="11" name="ZoneTexte 10"/>
          <p:cNvSpPr txBox="1"/>
          <p:nvPr/>
        </p:nvSpPr>
        <p:spPr>
          <a:xfrm>
            <a:off x="5963495" y="3352541"/>
            <a:ext cx="3064243" cy="646331"/>
          </a:xfrm>
          <a:prstGeom prst="rect">
            <a:avLst/>
          </a:prstGeom>
          <a:noFill/>
          <a:ln>
            <a:solidFill>
              <a:srgbClr val="00B0F0"/>
            </a:solidFill>
          </a:ln>
        </p:spPr>
        <p:txBody>
          <a:bodyPr wrap="square" rtlCol="0">
            <a:spAutoFit/>
          </a:bodyPr>
          <a:lstStyle/>
          <a:p>
            <a:pPr algn="ctr"/>
            <a:r>
              <a:rPr lang="fr-FR" dirty="0">
                <a:solidFill>
                  <a:schemeClr val="accent2">
                    <a:lumMod val="50000"/>
                  </a:schemeClr>
                </a:solidFill>
              </a:rPr>
              <a:t>Linéarisation sur 0,3s &lt; t &lt; 0,5s</a:t>
            </a:r>
          </a:p>
          <a:p>
            <a:pPr algn="ctr"/>
            <a:r>
              <a:rPr lang="fr-FR" dirty="0">
                <a:solidFill>
                  <a:schemeClr val="accent2">
                    <a:lumMod val="50000"/>
                  </a:schemeClr>
                </a:solidFill>
              </a:rPr>
              <a:t>a=déplacement/</a:t>
            </a:r>
            <a:r>
              <a:rPr lang="el-GR" dirty="0">
                <a:solidFill>
                  <a:schemeClr val="accent2">
                    <a:lumMod val="50000"/>
                  </a:schemeClr>
                </a:solidFill>
              </a:rPr>
              <a:t>Δθ</a:t>
            </a:r>
            <a:endParaRPr lang="fr-FR" dirty="0">
              <a:solidFill>
                <a:schemeClr val="accent2">
                  <a:lumMod val="50000"/>
                </a:schemeClr>
              </a:solidFill>
            </a:endParaRPr>
          </a:p>
        </p:txBody>
      </p:sp>
      <p:pic>
        <p:nvPicPr>
          <p:cNvPr id="12" name="Image 11"/>
          <p:cNvPicPr>
            <a:picLocks noChangeAspect="1"/>
          </p:cNvPicPr>
          <p:nvPr/>
        </p:nvPicPr>
        <p:blipFill rotWithShape="1">
          <a:blip r:embed="rId3"/>
          <a:srcRect l="8263" t="13600" r="57875" b="33201"/>
          <a:stretch/>
        </p:blipFill>
        <p:spPr>
          <a:xfrm>
            <a:off x="395536" y="3509285"/>
            <a:ext cx="5184576" cy="2290860"/>
          </a:xfrm>
          <a:prstGeom prst="rect">
            <a:avLst/>
          </a:prstGeom>
        </p:spPr>
      </p:pic>
      <p:graphicFrame>
        <p:nvGraphicFramePr>
          <p:cNvPr id="13" name="Tableau 12"/>
          <p:cNvGraphicFramePr>
            <a:graphicFrameLocks noGrp="1"/>
          </p:cNvGraphicFramePr>
          <p:nvPr>
            <p:extLst>
              <p:ext uri="{D42A27DB-BD31-4B8C-83A1-F6EECF244321}">
                <p14:modId xmlns:p14="http://schemas.microsoft.com/office/powerpoint/2010/main" val="3715905755"/>
              </p:ext>
            </p:extLst>
          </p:nvPr>
        </p:nvGraphicFramePr>
        <p:xfrm>
          <a:off x="5963496" y="4102998"/>
          <a:ext cx="3064242" cy="1681629"/>
        </p:xfrm>
        <a:graphic>
          <a:graphicData uri="http://schemas.openxmlformats.org/drawingml/2006/table">
            <a:tbl>
              <a:tblPr firstRow="1" bandRow="1">
                <a:tableStyleId>{5C22544A-7EE6-4342-B048-85BDC9FD1C3A}</a:tableStyleId>
              </a:tblPr>
              <a:tblGrid>
                <a:gridCol w="1123859">
                  <a:extLst>
                    <a:ext uri="{9D8B030D-6E8A-4147-A177-3AD203B41FA5}">
                      <a16:colId xmlns:a16="http://schemas.microsoft.com/office/drawing/2014/main" val="20000"/>
                    </a:ext>
                  </a:extLst>
                </a:gridCol>
                <a:gridCol w="953830">
                  <a:extLst>
                    <a:ext uri="{9D8B030D-6E8A-4147-A177-3AD203B41FA5}">
                      <a16:colId xmlns:a16="http://schemas.microsoft.com/office/drawing/2014/main" val="20001"/>
                    </a:ext>
                  </a:extLst>
                </a:gridCol>
                <a:gridCol w="986553">
                  <a:extLst>
                    <a:ext uri="{9D8B030D-6E8A-4147-A177-3AD203B41FA5}">
                      <a16:colId xmlns:a16="http://schemas.microsoft.com/office/drawing/2014/main" val="20002"/>
                    </a:ext>
                  </a:extLst>
                </a:gridCol>
              </a:tblGrid>
              <a:tr h="573910">
                <a:tc>
                  <a:txBody>
                    <a:bodyPr/>
                    <a:lstStyle/>
                    <a:p>
                      <a:pPr algn="ctr"/>
                      <a:r>
                        <a:rPr lang="fr-FR" sz="1600" dirty="0">
                          <a:solidFill>
                            <a:schemeClr val="accent2">
                              <a:lumMod val="50000"/>
                            </a:schemeClr>
                          </a:solidFill>
                        </a:rPr>
                        <a:t>Gobelets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a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a </a:t>
                      </a:r>
                      <a:r>
                        <a:rPr lang="fr-FR" sz="1600" baseline="0" dirty="0">
                          <a:solidFill>
                            <a:schemeClr val="accent2">
                              <a:lumMod val="50000"/>
                            </a:schemeClr>
                          </a:solidFill>
                        </a:rPr>
                        <a:t>(m/rad)</a:t>
                      </a:r>
                      <a:endParaRPr lang="fr-FR" sz="16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7503">
                <a:tc>
                  <a:txBody>
                    <a:bodyPr/>
                    <a:lstStyle/>
                    <a:p>
                      <a:r>
                        <a:rPr lang="fr-FR" sz="1600" dirty="0">
                          <a:solidFill>
                            <a:schemeClr val="accent2">
                              <a:lumMod val="50000"/>
                            </a:schemeClr>
                          </a:solidFill>
                        </a:rPr>
                        <a:t>plastique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0,919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16.10</a:t>
                      </a:r>
                      <a:r>
                        <a:rPr lang="fr-FR" sz="1600" baseline="30000" dirty="0">
                          <a:solidFill>
                            <a:schemeClr val="accent2">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7503">
                <a:tc>
                  <a:txBody>
                    <a:bodyPr/>
                    <a:lstStyle/>
                    <a:p>
                      <a:r>
                        <a:rPr lang="fr-FR" sz="1600" dirty="0">
                          <a:solidFill>
                            <a:schemeClr val="accent2">
                              <a:lumMod val="50000"/>
                            </a:schemeClr>
                          </a:solidFill>
                        </a:rPr>
                        <a:t>carton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0,913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15,9.10</a:t>
                      </a:r>
                      <a:r>
                        <a:rPr lang="fr-FR" sz="1600" baseline="30000" dirty="0">
                          <a:solidFill>
                            <a:schemeClr val="accent2">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7503">
                <a:tc>
                  <a:txBody>
                    <a:bodyPr/>
                    <a:lstStyle/>
                    <a:p>
                      <a:r>
                        <a:rPr lang="fr-FR" sz="1600" dirty="0">
                          <a:solidFill>
                            <a:schemeClr val="accent2">
                              <a:lumMod val="50000"/>
                            </a:schemeClr>
                          </a:solidFill>
                        </a:rPr>
                        <a:t>carton</a:t>
                      </a:r>
                      <a:r>
                        <a:rPr lang="fr-FR" sz="1600" baseline="0" dirty="0">
                          <a:solidFill>
                            <a:schemeClr val="accent2">
                              <a:lumMod val="50000"/>
                            </a:schemeClr>
                          </a:solidFill>
                        </a:rPr>
                        <a:t> café</a:t>
                      </a:r>
                      <a:endParaRPr lang="fr-FR" sz="16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0,925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16,1.10</a:t>
                      </a:r>
                      <a:r>
                        <a:rPr lang="fr-FR" sz="1600" baseline="30000" dirty="0">
                          <a:solidFill>
                            <a:schemeClr val="accent2">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4" name="Rectangle 13"/>
          <p:cNvSpPr/>
          <p:nvPr/>
        </p:nvSpPr>
        <p:spPr>
          <a:xfrm>
            <a:off x="-13051" y="1979820"/>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i="1" dirty="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Recherche angle de commande pour chaque gobelet</a:t>
            </a:r>
          </a:p>
          <a:p>
            <a:r>
              <a:rPr lang="fr-FR" dirty="0">
                <a:solidFill>
                  <a:schemeClr val="accent2">
                    <a:lumMod val="50000"/>
                  </a:schemeClr>
                </a:solidFill>
                <a:cs typeface="Arial" panose="020B0604020202020204" pitchFamily="34" charset="0"/>
              </a:rPr>
              <a:t>		- Recherche rampe de déplacement pour programmation</a:t>
            </a:r>
          </a:p>
        </p:txBody>
      </p:sp>
    </p:spTree>
    <p:extLst>
      <p:ext uri="{BB962C8B-B14F-4D97-AF65-F5344CB8AC3E}">
        <p14:creationId xmlns:p14="http://schemas.microsoft.com/office/powerpoint/2010/main" val="2615342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797248240"/>
              </p:ext>
            </p:extLst>
          </p:nvPr>
        </p:nvGraphicFramePr>
        <p:xfrm>
          <a:off x="-1" y="750521"/>
          <a:ext cx="9140620" cy="55831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600" dirty="0">
                          <a:solidFill>
                            <a:schemeClr val="accent2">
                              <a:lumMod val="50000"/>
                            </a:schemeClr>
                          </a:solidFill>
                          <a:effectLst/>
                        </a:rPr>
                        <a:t>ELEVE 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H4 - H5</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2" name="Rectangle à coins arrondis 1"/>
          <p:cNvSpPr/>
          <p:nvPr/>
        </p:nvSpPr>
        <p:spPr>
          <a:xfrm>
            <a:off x="-1" y="1628800"/>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Elèves 1 et 2 : le serrage en 3D </a:t>
            </a:r>
          </a:p>
        </p:txBody>
      </p:sp>
      <p:sp>
        <p:nvSpPr>
          <p:cNvPr id="7" name="Rectangle 6"/>
          <p:cNvSpPr/>
          <p:nvPr/>
        </p:nvSpPr>
        <p:spPr>
          <a:xfrm>
            <a:off x="0" y="2623750"/>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a:t>
            </a:r>
          </a:p>
          <a:p>
            <a:r>
              <a:rPr lang="fr-FR" dirty="0">
                <a:solidFill>
                  <a:schemeClr val="accent2">
                    <a:lumMod val="50000"/>
                  </a:schemeClr>
                </a:solidFill>
                <a:cs typeface="Arial" panose="020B0604020202020204" pitchFamily="34" charset="0"/>
              </a:rPr>
              <a:t>Modification sur la maquette 3D fournie	</a:t>
            </a:r>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5867980"/>
            <a:ext cx="9144000" cy="369332"/>
          </a:xfrm>
          <a:prstGeom prst="rect">
            <a:avLst/>
          </a:prstGeom>
        </p:spPr>
        <p:txBody>
          <a:bodyPr wrap="square">
            <a:spAutoFit/>
          </a:bodyPr>
          <a:lstStyle/>
          <a:p>
            <a:r>
              <a:rPr lang="fr-FR" dirty="0">
                <a:solidFill>
                  <a:schemeClr val="accent2">
                    <a:lumMod val="50000"/>
                  </a:schemeClr>
                </a:solidFill>
                <a:cs typeface="Arial" panose="020B0604020202020204" pitchFamily="34" charset="0"/>
              </a:rPr>
              <a:t>       Essai avec gobelet café en carton, poulie 25/28	</a:t>
            </a:r>
            <a:endParaRPr lang="fr-FR" sz="1600" dirty="0">
              <a:solidFill>
                <a:schemeClr val="accent2">
                  <a:lumMod val="50000"/>
                </a:schemeClr>
              </a:solidFill>
              <a:cs typeface="Arial" panose="020B0604020202020204" pitchFamily="34" charset="0"/>
            </a:endParaRPr>
          </a:p>
        </p:txBody>
      </p:sp>
      <p:sp>
        <p:nvSpPr>
          <p:cNvPr id="11" name="ZoneTexte 10"/>
          <p:cNvSpPr txBox="1"/>
          <p:nvPr/>
        </p:nvSpPr>
        <p:spPr>
          <a:xfrm>
            <a:off x="5963495" y="3352541"/>
            <a:ext cx="3064243" cy="1477328"/>
          </a:xfrm>
          <a:prstGeom prst="rect">
            <a:avLst/>
          </a:prstGeom>
          <a:noFill/>
          <a:ln>
            <a:solidFill>
              <a:srgbClr val="00B0F0"/>
            </a:solidFill>
          </a:ln>
        </p:spPr>
        <p:txBody>
          <a:bodyPr wrap="square" rtlCol="0">
            <a:spAutoFit/>
          </a:bodyPr>
          <a:lstStyle/>
          <a:p>
            <a:pPr algn="ctr"/>
            <a:r>
              <a:rPr lang="fr-FR" dirty="0">
                <a:solidFill>
                  <a:schemeClr val="accent2">
                    <a:lumMod val="50000"/>
                  </a:schemeClr>
                </a:solidFill>
              </a:rPr>
              <a:t>Linéarisation sur 0,3s &lt; t &lt; 0,5s</a:t>
            </a:r>
          </a:p>
          <a:p>
            <a:endParaRPr lang="fr-FR" dirty="0">
              <a:solidFill>
                <a:schemeClr val="accent2">
                  <a:lumMod val="50000"/>
                </a:schemeClr>
              </a:solidFill>
            </a:endParaRPr>
          </a:p>
          <a:p>
            <a:r>
              <a:rPr lang="fr-FR" dirty="0">
                <a:solidFill>
                  <a:schemeClr val="accent2">
                    <a:lumMod val="50000"/>
                  </a:schemeClr>
                </a:solidFill>
              </a:rPr>
              <a:t>Rampe du déplacement:</a:t>
            </a:r>
          </a:p>
          <a:p>
            <a:r>
              <a:rPr lang="fr-FR" dirty="0">
                <a:solidFill>
                  <a:schemeClr val="accent2">
                    <a:lumMod val="50000"/>
                  </a:schemeClr>
                </a:solidFill>
              </a:rPr>
              <a:t>Déplacement = 50,10</a:t>
            </a:r>
            <a:r>
              <a:rPr lang="fr-FR" baseline="30000" dirty="0">
                <a:solidFill>
                  <a:schemeClr val="accent2">
                    <a:lumMod val="50000"/>
                  </a:schemeClr>
                </a:solidFill>
              </a:rPr>
              <a:t>-3</a:t>
            </a:r>
          </a:p>
          <a:p>
            <a:r>
              <a:rPr lang="fr-FR" dirty="0">
                <a:solidFill>
                  <a:schemeClr val="accent2">
                    <a:lumMod val="50000"/>
                  </a:schemeClr>
                </a:solidFill>
              </a:rPr>
              <a:t>Durée=0,2s</a:t>
            </a:r>
          </a:p>
        </p:txBody>
      </p:sp>
      <p:pic>
        <p:nvPicPr>
          <p:cNvPr id="12" name="Image 11"/>
          <p:cNvPicPr>
            <a:picLocks noChangeAspect="1"/>
          </p:cNvPicPr>
          <p:nvPr/>
        </p:nvPicPr>
        <p:blipFill rotWithShape="1">
          <a:blip r:embed="rId3"/>
          <a:srcRect l="8263" t="13600" r="57875" b="33201"/>
          <a:stretch/>
        </p:blipFill>
        <p:spPr>
          <a:xfrm>
            <a:off x="84814" y="3325978"/>
            <a:ext cx="5832648" cy="2577217"/>
          </a:xfrm>
          <a:prstGeom prst="rect">
            <a:avLst/>
          </a:prstGeom>
        </p:spPr>
      </p:pic>
      <p:sp>
        <p:nvSpPr>
          <p:cNvPr id="14" name="Rectangle 13"/>
          <p:cNvSpPr/>
          <p:nvPr/>
        </p:nvSpPr>
        <p:spPr>
          <a:xfrm>
            <a:off x="-13051" y="1979820"/>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i="1" dirty="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Recherche angle de commande pour chaque gobelet</a:t>
            </a:r>
          </a:p>
          <a:p>
            <a:r>
              <a:rPr lang="fr-FR" dirty="0">
                <a:solidFill>
                  <a:schemeClr val="accent2">
                    <a:lumMod val="50000"/>
                  </a:schemeClr>
                </a:solidFill>
                <a:cs typeface="Arial" panose="020B0604020202020204" pitchFamily="34" charset="0"/>
              </a:rPr>
              <a:t>		- Recherche rampe de déplacement pour programmation</a:t>
            </a:r>
          </a:p>
        </p:txBody>
      </p:sp>
      <p:sp>
        <p:nvSpPr>
          <p:cNvPr id="9" name="ZoneTexte 8"/>
          <p:cNvSpPr txBox="1"/>
          <p:nvPr/>
        </p:nvSpPr>
        <p:spPr>
          <a:xfrm>
            <a:off x="2893071" y="3214185"/>
            <a:ext cx="3001646" cy="1477328"/>
          </a:xfrm>
          <a:prstGeom prst="rect">
            <a:avLst/>
          </a:prstGeom>
          <a:solidFill>
            <a:schemeClr val="bg1"/>
          </a:solidFill>
          <a:ln w="38100">
            <a:solidFill>
              <a:srgbClr val="00B0F0"/>
            </a:solidFill>
          </a:ln>
        </p:spPr>
        <p:txBody>
          <a:bodyPr wrap="square" rtlCol="0">
            <a:spAutoFit/>
          </a:bodyPr>
          <a:lstStyle/>
          <a:p>
            <a:endParaRPr lang="fr-FR" dirty="0">
              <a:solidFill>
                <a:schemeClr val="accent2">
                  <a:lumMod val="50000"/>
                </a:schemeClr>
              </a:solidFill>
            </a:endParaRPr>
          </a:p>
          <a:p>
            <a:r>
              <a:rPr lang="fr-FR" dirty="0">
                <a:solidFill>
                  <a:schemeClr val="accent2">
                    <a:lumMod val="50000"/>
                  </a:schemeClr>
                </a:solidFill>
              </a:rPr>
              <a:t>Points de contact avec gobelets, modifiables pour plusieurs essais</a:t>
            </a:r>
          </a:p>
          <a:p>
            <a:endParaRPr lang="fr-FR" dirty="0">
              <a:solidFill>
                <a:schemeClr val="accent2">
                  <a:lumMod val="50000"/>
                </a:schemeClr>
              </a:solidFill>
            </a:endParaRPr>
          </a:p>
        </p:txBody>
      </p:sp>
      <p:cxnSp>
        <p:nvCxnSpPr>
          <p:cNvPr id="15" name="Connecteur droit 14"/>
          <p:cNvCxnSpPr>
            <a:stCxn id="9" idx="1"/>
          </p:cNvCxnSpPr>
          <p:nvPr/>
        </p:nvCxnSpPr>
        <p:spPr>
          <a:xfrm flipH="1" flipV="1">
            <a:off x="2555776" y="3802618"/>
            <a:ext cx="337295" cy="150231"/>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a:stCxn id="9" idx="1"/>
          </p:cNvCxnSpPr>
          <p:nvPr/>
        </p:nvCxnSpPr>
        <p:spPr>
          <a:xfrm flipH="1">
            <a:off x="2483768" y="3952849"/>
            <a:ext cx="409303" cy="1303678"/>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654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637893938"/>
              </p:ext>
            </p:extLst>
          </p:nvPr>
        </p:nvGraphicFramePr>
        <p:xfrm>
          <a:off x="-1" y="750521"/>
          <a:ext cx="9140620" cy="55831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600" dirty="0">
                          <a:solidFill>
                            <a:schemeClr val="accent2">
                              <a:lumMod val="50000"/>
                            </a:schemeClr>
                          </a:solidFill>
                          <a:effectLst/>
                        </a:rPr>
                        <a:t>ELEVE 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H4 - H5</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2" name="Rectangle à coins arrondis 1"/>
          <p:cNvSpPr/>
          <p:nvPr/>
        </p:nvSpPr>
        <p:spPr>
          <a:xfrm>
            <a:off x="-1" y="1628800"/>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Elèves 1 et 2 : la modélisation multiphysique</a:t>
            </a:r>
          </a:p>
        </p:txBody>
      </p:sp>
      <p:sp>
        <p:nvSpPr>
          <p:cNvPr id="7" name="Rectangle 6"/>
          <p:cNvSpPr/>
          <p:nvPr/>
        </p:nvSpPr>
        <p:spPr>
          <a:xfrm>
            <a:off x="-3381" y="2802090"/>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 </a:t>
            </a:r>
            <a:r>
              <a:rPr lang="fr-FR" dirty="0">
                <a:solidFill>
                  <a:schemeClr val="accent2">
                    <a:lumMod val="50000"/>
                  </a:schemeClr>
                </a:solidFill>
                <a:cs typeface="Arial" panose="020B0604020202020204" pitchFamily="34" charset="0"/>
              </a:rPr>
              <a:t>Sur un modèle multiphysique fourni</a:t>
            </a:r>
          </a:p>
          <a:p>
            <a:r>
              <a:rPr lang="fr-FR" dirty="0">
                <a:solidFill>
                  <a:schemeClr val="accent2">
                    <a:lumMod val="50000"/>
                  </a:schemeClr>
                </a:solidFill>
                <a:cs typeface="Arial" panose="020B0604020202020204" pitchFamily="34" charset="0"/>
              </a:rPr>
              <a:t>	- modifier les éléments liés au servomoteur (mesures et documentation technique)</a:t>
            </a:r>
          </a:p>
          <a:p>
            <a:r>
              <a:rPr lang="fr-FR" dirty="0">
                <a:solidFill>
                  <a:schemeClr val="accent2">
                    <a:lumMod val="50000"/>
                  </a:schemeClr>
                </a:solidFill>
                <a:cs typeface="Arial" panose="020B0604020202020204" pitchFamily="34" charset="0"/>
              </a:rPr>
              <a:t>	- modifier les éléments liés aux mesures de serrage</a:t>
            </a:r>
          </a:p>
        </p:txBody>
      </p:sp>
      <p:pic>
        <p:nvPicPr>
          <p:cNvPr id="10" name="Image 9"/>
          <p:cNvPicPr>
            <a:picLocks noChangeAspect="1"/>
          </p:cNvPicPr>
          <p:nvPr/>
        </p:nvPicPr>
        <p:blipFill rotWithShape="1">
          <a:blip r:embed="rId3"/>
          <a:srcRect l="2363" t="12935" r="50387" b="43394"/>
          <a:stretch/>
        </p:blipFill>
        <p:spPr>
          <a:xfrm>
            <a:off x="123603" y="3725420"/>
            <a:ext cx="6851738" cy="1781128"/>
          </a:xfrm>
          <a:prstGeom prst="rect">
            <a:avLst/>
          </a:prstGeom>
        </p:spPr>
      </p:pic>
      <p:sp>
        <p:nvSpPr>
          <p:cNvPr id="11" name="Rectangle 10"/>
          <p:cNvSpPr/>
          <p:nvPr/>
        </p:nvSpPr>
        <p:spPr>
          <a:xfrm>
            <a:off x="-3381" y="1900486"/>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i="1" dirty="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Valider le comportement attendu sur un modèle multiphysique</a:t>
            </a:r>
          </a:p>
          <a:p>
            <a:r>
              <a:rPr lang="fr-FR" dirty="0">
                <a:solidFill>
                  <a:schemeClr val="accent2">
                    <a:lumMod val="50000"/>
                  </a:schemeClr>
                </a:solidFill>
                <a:cs typeface="Arial" panose="020B0604020202020204" pitchFamily="34" charset="0"/>
              </a:rPr>
              <a:t>		- Instrumenter éventuellement pour récupérer des données utilisables dans 		la programmation</a:t>
            </a:r>
          </a:p>
        </p:txBody>
      </p:sp>
      <p:pic>
        <p:nvPicPr>
          <p:cNvPr id="12" name="Image 11"/>
          <p:cNvPicPr>
            <a:picLocks noChangeAspect="1"/>
          </p:cNvPicPr>
          <p:nvPr/>
        </p:nvPicPr>
        <p:blipFill rotWithShape="1">
          <a:blip r:embed="rId3"/>
          <a:srcRect l="25397" t="60808" r="50387" b="4530"/>
          <a:stretch/>
        </p:blipFill>
        <p:spPr>
          <a:xfrm>
            <a:off x="6458632" y="3725420"/>
            <a:ext cx="2561765" cy="1781128"/>
          </a:xfrm>
          <a:prstGeom prst="rect">
            <a:avLst/>
          </a:prstGeom>
        </p:spPr>
      </p:pic>
    </p:spTree>
    <p:extLst>
      <p:ext uri="{BB962C8B-B14F-4D97-AF65-F5344CB8AC3E}">
        <p14:creationId xmlns:p14="http://schemas.microsoft.com/office/powerpoint/2010/main" val="1418109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à coins arrondis 1">
            <a:extLst>
              <a:ext uri="{FF2B5EF4-FFF2-40B4-BE49-F238E27FC236}">
                <a16:creationId xmlns:a16="http://schemas.microsoft.com/office/drawing/2014/main" id="{1BA741C7-8AE3-4523-9704-03CB088CC8DE}"/>
              </a:ext>
            </a:extLst>
          </p:cNvPr>
          <p:cNvSpPr/>
          <p:nvPr/>
        </p:nvSpPr>
        <p:spPr>
          <a:xfrm>
            <a:off x="-10535" y="1590109"/>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3: le modèle lié au capteur</a:t>
            </a:r>
          </a:p>
        </p:txBody>
      </p:sp>
      <p:sp>
        <p:nvSpPr>
          <p:cNvPr id="7" name="Rectangle 6"/>
          <p:cNvSpPr/>
          <p:nvPr/>
        </p:nvSpPr>
        <p:spPr>
          <a:xfrm>
            <a:off x="13915" y="2064896"/>
            <a:ext cx="9144000" cy="157119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a:t>
            </a:r>
          </a:p>
          <a:p>
            <a:pPr>
              <a:lnSpc>
                <a:spcPct val="115000"/>
              </a:lnSpc>
              <a:buFontTx/>
              <a:buChar char="-"/>
            </a:pPr>
            <a:r>
              <a:rPr lang="fr-FR" dirty="0">
                <a:solidFill>
                  <a:schemeClr val="accent2">
                    <a:lumMod val="50000"/>
                  </a:schemeClr>
                </a:solidFill>
              </a:rPr>
              <a:t> Construire le modèle théorique du signal de sortie du capteur de force à partir de documentations techniques mises à disposition</a:t>
            </a:r>
            <a:endParaRPr lang="fr-FR" strike="sngStrike" dirty="0">
              <a:solidFill>
                <a:schemeClr val="accent2">
                  <a:lumMod val="50000"/>
                </a:schemeClr>
              </a:solidFill>
            </a:endParaRPr>
          </a:p>
          <a:p>
            <a:pPr>
              <a:lnSpc>
                <a:spcPct val="115000"/>
              </a:lnSpc>
              <a:buFontTx/>
              <a:buChar char="-"/>
            </a:pPr>
            <a:r>
              <a:rPr lang="fr-FR" dirty="0">
                <a:solidFill>
                  <a:schemeClr val="accent2">
                    <a:lumMod val="50000"/>
                  </a:schemeClr>
                </a:solidFill>
              </a:rPr>
              <a:t> Comparer des signaux de sortie du capteur (théorique - expérimental)</a:t>
            </a:r>
          </a:p>
          <a:p>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3429404"/>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Ressources constructeur du capteur :</a:t>
            </a:r>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pic>
        <p:nvPicPr>
          <p:cNvPr id="3" name="Image 2"/>
          <p:cNvPicPr>
            <a:picLocks noChangeAspect="1"/>
          </p:cNvPicPr>
          <p:nvPr/>
        </p:nvPicPr>
        <p:blipFill rotWithShape="1">
          <a:blip r:embed="rId3" cstate="print"/>
          <a:srcRect l="61812" t="64000" r="11413" b="5201"/>
          <a:stretch/>
        </p:blipFill>
        <p:spPr>
          <a:xfrm>
            <a:off x="2987824" y="4559825"/>
            <a:ext cx="4248472" cy="1374506"/>
          </a:xfrm>
          <a:prstGeom prst="rect">
            <a:avLst/>
          </a:prstGeom>
        </p:spPr>
      </p:pic>
      <p:sp>
        <p:nvSpPr>
          <p:cNvPr id="9" name="Rectangle 8"/>
          <p:cNvSpPr/>
          <p:nvPr/>
        </p:nvSpPr>
        <p:spPr>
          <a:xfrm>
            <a:off x="3491880" y="4064046"/>
            <a:ext cx="3011274" cy="369332"/>
          </a:xfrm>
          <a:prstGeom prst="rect">
            <a:avLst/>
          </a:prstGeom>
        </p:spPr>
        <p:txBody>
          <a:bodyPr wrap="none">
            <a:spAutoFit/>
          </a:bodyPr>
          <a:lstStyle/>
          <a:p>
            <a:r>
              <a:rPr lang="fr-FR" b="1" dirty="0"/>
              <a:t>VOUT = (V+) / [1 + RFSR/RM]</a:t>
            </a:r>
          </a:p>
        </p:txBody>
      </p:sp>
      <p:graphicFrame>
        <p:nvGraphicFramePr>
          <p:cNvPr id="10" name="Tableau 9">
            <a:extLst>
              <a:ext uri="{FF2B5EF4-FFF2-40B4-BE49-F238E27FC236}">
                <a16:creationId xmlns:a16="http://schemas.microsoft.com/office/drawing/2014/main" id="{1B32EC75-DB11-450B-A76F-3C0A71B370AE}"/>
              </a:ext>
            </a:extLst>
          </p:cNvPr>
          <p:cNvGraphicFramePr>
            <a:graphicFrameLocks noGrp="1"/>
          </p:cNvGraphicFramePr>
          <p:nvPr>
            <p:extLst>
              <p:ext uri="{D42A27DB-BD31-4B8C-83A1-F6EECF244321}">
                <p14:modId xmlns:p14="http://schemas.microsoft.com/office/powerpoint/2010/main" val="1018484395"/>
              </p:ext>
            </p:extLst>
          </p:nvPr>
        </p:nvGraphicFramePr>
        <p:xfrm>
          <a:off x="-1" y="750521"/>
          <a:ext cx="9140620" cy="808228"/>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294407">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H4 - H5</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pic>
        <p:nvPicPr>
          <p:cNvPr id="2" name="Image 1">
            <a:extLst>
              <a:ext uri="{FF2B5EF4-FFF2-40B4-BE49-F238E27FC236}">
                <a16:creationId xmlns:a16="http://schemas.microsoft.com/office/drawing/2014/main" id="{A52563F8-76D7-40BF-B328-ACABF14C9512}"/>
              </a:ext>
            </a:extLst>
          </p:cNvPr>
          <p:cNvPicPr>
            <a:picLocks noChangeAspect="1"/>
          </p:cNvPicPr>
          <p:nvPr/>
        </p:nvPicPr>
        <p:blipFill>
          <a:blip r:embed="rId4"/>
          <a:stretch>
            <a:fillRect/>
          </a:stretch>
        </p:blipFill>
        <p:spPr>
          <a:xfrm>
            <a:off x="356431" y="3894365"/>
            <a:ext cx="2411558" cy="1711083"/>
          </a:xfrm>
          <a:prstGeom prst="rect">
            <a:avLst/>
          </a:prstGeom>
        </p:spPr>
      </p:pic>
      <p:pic>
        <p:nvPicPr>
          <p:cNvPr id="4" name="Image 3">
            <a:extLst>
              <a:ext uri="{FF2B5EF4-FFF2-40B4-BE49-F238E27FC236}">
                <a16:creationId xmlns:a16="http://schemas.microsoft.com/office/drawing/2014/main" id="{4A2674F1-6459-4DE0-99A5-8ADE3D17FE48}"/>
              </a:ext>
            </a:extLst>
          </p:cNvPr>
          <p:cNvPicPr>
            <a:picLocks noChangeAspect="1"/>
          </p:cNvPicPr>
          <p:nvPr/>
        </p:nvPicPr>
        <p:blipFill>
          <a:blip r:embed="rId5"/>
          <a:stretch>
            <a:fillRect/>
          </a:stretch>
        </p:blipFill>
        <p:spPr>
          <a:xfrm>
            <a:off x="7488097" y="4245474"/>
            <a:ext cx="1507516" cy="1263394"/>
          </a:xfrm>
          <a:prstGeom prst="rect">
            <a:avLst/>
          </a:prstGeom>
        </p:spPr>
      </p:pic>
    </p:spTree>
    <p:extLst>
      <p:ext uri="{BB962C8B-B14F-4D97-AF65-F5344CB8AC3E}">
        <p14:creationId xmlns:p14="http://schemas.microsoft.com/office/powerpoint/2010/main" val="2968292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à coins arrondis 1">
            <a:extLst>
              <a:ext uri="{FF2B5EF4-FFF2-40B4-BE49-F238E27FC236}">
                <a16:creationId xmlns:a16="http://schemas.microsoft.com/office/drawing/2014/main" id="{1BA741C7-8AE3-4523-9704-03CB088CC8DE}"/>
              </a:ext>
            </a:extLst>
          </p:cNvPr>
          <p:cNvSpPr/>
          <p:nvPr/>
        </p:nvSpPr>
        <p:spPr>
          <a:xfrm>
            <a:off x="-30432" y="1637806"/>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3: le modèle lié au capteur</a:t>
            </a:r>
          </a:p>
        </p:txBody>
      </p:sp>
      <p:sp>
        <p:nvSpPr>
          <p:cNvPr id="7" name="Rectangle 6"/>
          <p:cNvSpPr/>
          <p:nvPr/>
        </p:nvSpPr>
        <p:spPr>
          <a:xfrm>
            <a:off x="13915" y="2064896"/>
            <a:ext cx="9144000" cy="157119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a:t>
            </a:r>
          </a:p>
          <a:p>
            <a:pPr>
              <a:lnSpc>
                <a:spcPct val="115000"/>
              </a:lnSpc>
              <a:buFontTx/>
              <a:buChar char="-"/>
            </a:pPr>
            <a:r>
              <a:rPr lang="fr-FR" dirty="0">
                <a:solidFill>
                  <a:schemeClr val="accent2">
                    <a:lumMod val="50000"/>
                  </a:schemeClr>
                </a:solidFill>
              </a:rPr>
              <a:t> Construire le modèle théorique du signal de sortie du capteur de force à partir de documentations techniques mises à disposition</a:t>
            </a:r>
            <a:endParaRPr lang="fr-FR" strike="sngStrike" dirty="0">
              <a:solidFill>
                <a:schemeClr val="accent2">
                  <a:lumMod val="50000"/>
                </a:schemeClr>
              </a:solidFill>
            </a:endParaRPr>
          </a:p>
          <a:p>
            <a:pPr>
              <a:lnSpc>
                <a:spcPct val="115000"/>
              </a:lnSpc>
              <a:buFontTx/>
              <a:buChar char="-"/>
            </a:pPr>
            <a:r>
              <a:rPr lang="fr-FR" dirty="0">
                <a:solidFill>
                  <a:schemeClr val="accent2">
                    <a:lumMod val="50000"/>
                  </a:schemeClr>
                </a:solidFill>
              </a:rPr>
              <a:t> Comparer des signaux de sortie du capteur (théorique - expérimental)</a:t>
            </a:r>
          </a:p>
          <a:p>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3429404"/>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Ressources « modèle de comportement » :</a:t>
            </a:r>
          </a:p>
          <a:p>
            <a:pPr marL="285750" indent="-285750">
              <a:buFontTx/>
              <a:buChar char="-"/>
            </a:pPr>
            <a:r>
              <a:rPr lang="fr-FR" dirty="0">
                <a:solidFill>
                  <a:schemeClr val="accent2">
                    <a:lumMod val="50000"/>
                  </a:schemeClr>
                </a:solidFill>
                <a:cs typeface="Arial" panose="020B0604020202020204" pitchFamily="34" charset="0"/>
              </a:rPr>
              <a:t>Expérimentation simulée du pont diviseur de tension</a:t>
            </a:r>
          </a:p>
          <a:p>
            <a:r>
              <a:rPr lang="fr-FR" dirty="0">
                <a:solidFill>
                  <a:schemeClr val="accent2">
                    <a:lumMod val="50000"/>
                  </a:schemeClr>
                </a:solidFill>
                <a:cs typeface="Arial" panose="020B0604020202020204" pitchFamily="34" charset="0"/>
              </a:rPr>
              <a:t>(associé au capteur de force)	</a:t>
            </a:r>
            <a:endParaRPr lang="fr-FR" sz="1600" dirty="0">
              <a:solidFill>
                <a:schemeClr val="accent2">
                  <a:lumMod val="50000"/>
                </a:schemeClr>
              </a:solidFill>
              <a:cs typeface="Arial" panose="020B0604020202020204" pitchFamily="34" charset="0"/>
            </a:endParaRPr>
          </a:p>
        </p:txBody>
      </p:sp>
      <p:sp>
        <p:nvSpPr>
          <p:cNvPr id="9" name="Rectangle 8"/>
          <p:cNvSpPr/>
          <p:nvPr/>
        </p:nvSpPr>
        <p:spPr>
          <a:xfrm>
            <a:off x="2352814" y="5717242"/>
            <a:ext cx="3011274" cy="369332"/>
          </a:xfrm>
          <a:prstGeom prst="rect">
            <a:avLst/>
          </a:prstGeom>
        </p:spPr>
        <p:txBody>
          <a:bodyPr wrap="none">
            <a:spAutoFit/>
          </a:bodyPr>
          <a:lstStyle/>
          <a:p>
            <a:r>
              <a:rPr lang="fr-FR" b="1" dirty="0"/>
              <a:t>VOUT = (V+) / [1 + RFSR/RM]</a:t>
            </a:r>
          </a:p>
        </p:txBody>
      </p:sp>
      <p:graphicFrame>
        <p:nvGraphicFramePr>
          <p:cNvPr id="10" name="Tableau 9">
            <a:extLst>
              <a:ext uri="{FF2B5EF4-FFF2-40B4-BE49-F238E27FC236}">
                <a16:creationId xmlns:a16="http://schemas.microsoft.com/office/drawing/2014/main" id="{1B32EC75-DB11-450B-A76F-3C0A71B370AE}"/>
              </a:ext>
            </a:extLst>
          </p:cNvPr>
          <p:cNvGraphicFramePr>
            <a:graphicFrameLocks noGrp="1"/>
          </p:cNvGraphicFramePr>
          <p:nvPr>
            <p:extLst>
              <p:ext uri="{D42A27DB-BD31-4B8C-83A1-F6EECF244321}">
                <p14:modId xmlns:p14="http://schemas.microsoft.com/office/powerpoint/2010/main" val="3457769558"/>
              </p:ext>
            </p:extLst>
          </p:nvPr>
        </p:nvGraphicFramePr>
        <p:xfrm>
          <a:off x="-1" y="750521"/>
          <a:ext cx="9140620" cy="808228"/>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H4 - H5</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pic>
        <p:nvPicPr>
          <p:cNvPr id="13" name="Image 12">
            <a:extLst>
              <a:ext uri="{FF2B5EF4-FFF2-40B4-BE49-F238E27FC236}">
                <a16:creationId xmlns:a16="http://schemas.microsoft.com/office/drawing/2014/main" id="{F81B03AE-658D-4984-83BF-4D8C076F2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3406378"/>
            <a:ext cx="3182733" cy="2680196"/>
          </a:xfrm>
          <a:prstGeom prst="rect">
            <a:avLst/>
          </a:prstGeom>
        </p:spPr>
      </p:pic>
    </p:spTree>
    <p:extLst>
      <p:ext uri="{BB962C8B-B14F-4D97-AF65-F5344CB8AC3E}">
        <p14:creationId xmlns:p14="http://schemas.microsoft.com/office/powerpoint/2010/main" val="450282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à coins arrondis 1">
            <a:extLst>
              <a:ext uri="{FF2B5EF4-FFF2-40B4-BE49-F238E27FC236}">
                <a16:creationId xmlns:a16="http://schemas.microsoft.com/office/drawing/2014/main" id="{1BA741C7-8AE3-4523-9704-03CB088CC8DE}"/>
              </a:ext>
            </a:extLst>
          </p:cNvPr>
          <p:cNvSpPr/>
          <p:nvPr/>
        </p:nvSpPr>
        <p:spPr>
          <a:xfrm>
            <a:off x="-10535" y="1590109"/>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3: le modèle lié au capteur</a:t>
            </a:r>
          </a:p>
        </p:txBody>
      </p:sp>
      <p:sp>
        <p:nvSpPr>
          <p:cNvPr id="7" name="Rectangle 6"/>
          <p:cNvSpPr/>
          <p:nvPr/>
        </p:nvSpPr>
        <p:spPr>
          <a:xfrm>
            <a:off x="13915" y="2064896"/>
            <a:ext cx="9144000" cy="157119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a:t>
            </a:r>
          </a:p>
          <a:p>
            <a:pPr>
              <a:lnSpc>
                <a:spcPct val="115000"/>
              </a:lnSpc>
              <a:buFontTx/>
              <a:buChar char="-"/>
            </a:pPr>
            <a:r>
              <a:rPr lang="fr-FR" dirty="0">
                <a:solidFill>
                  <a:schemeClr val="accent2">
                    <a:lumMod val="50000"/>
                  </a:schemeClr>
                </a:solidFill>
              </a:rPr>
              <a:t> Construire le modèle théorique du signal de sortie du capteur de force à partir de documentations techniques mises à disposition</a:t>
            </a:r>
            <a:endParaRPr lang="fr-FR" strike="sngStrike" dirty="0">
              <a:solidFill>
                <a:schemeClr val="accent2">
                  <a:lumMod val="50000"/>
                </a:schemeClr>
              </a:solidFill>
            </a:endParaRPr>
          </a:p>
          <a:p>
            <a:pPr>
              <a:lnSpc>
                <a:spcPct val="115000"/>
              </a:lnSpc>
              <a:buFontTx/>
              <a:buChar char="-"/>
            </a:pPr>
            <a:r>
              <a:rPr lang="fr-FR" dirty="0">
                <a:solidFill>
                  <a:schemeClr val="accent2">
                    <a:lumMod val="50000"/>
                  </a:schemeClr>
                </a:solidFill>
              </a:rPr>
              <a:t> Comparer des signaux de sortie du capteur (théorique - expérimental)</a:t>
            </a:r>
          </a:p>
          <a:p>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3429404"/>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a:t>
            </a:r>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graphicFrame>
        <p:nvGraphicFramePr>
          <p:cNvPr id="10" name="Tableau 9">
            <a:extLst>
              <a:ext uri="{FF2B5EF4-FFF2-40B4-BE49-F238E27FC236}">
                <a16:creationId xmlns:a16="http://schemas.microsoft.com/office/drawing/2014/main" id="{1B32EC75-DB11-450B-A76F-3C0A71B370AE}"/>
              </a:ext>
            </a:extLst>
          </p:cNvPr>
          <p:cNvGraphicFramePr>
            <a:graphicFrameLocks noGrp="1"/>
          </p:cNvGraphicFramePr>
          <p:nvPr>
            <p:extLst>
              <p:ext uri="{D42A27DB-BD31-4B8C-83A1-F6EECF244321}">
                <p14:modId xmlns:p14="http://schemas.microsoft.com/office/powerpoint/2010/main" val="161911256"/>
              </p:ext>
            </p:extLst>
          </p:nvPr>
        </p:nvGraphicFramePr>
        <p:xfrm>
          <a:off x="-1" y="750521"/>
          <a:ext cx="9140620" cy="808228"/>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H4 - H5</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pic>
        <p:nvPicPr>
          <p:cNvPr id="12" name="Image 11">
            <a:extLst>
              <a:ext uri="{FF2B5EF4-FFF2-40B4-BE49-F238E27FC236}">
                <a16:creationId xmlns:a16="http://schemas.microsoft.com/office/drawing/2014/main" id="{54C5B9C1-A8F2-4105-B855-71AFD18570A6}"/>
              </a:ext>
            </a:extLst>
          </p:cNvPr>
          <p:cNvPicPr>
            <a:picLocks noChangeAspect="1"/>
          </p:cNvPicPr>
          <p:nvPr/>
        </p:nvPicPr>
        <p:blipFill>
          <a:blip r:embed="rId3"/>
          <a:stretch>
            <a:fillRect/>
          </a:stretch>
        </p:blipFill>
        <p:spPr>
          <a:xfrm>
            <a:off x="4716016" y="3738795"/>
            <a:ext cx="3312368" cy="2222773"/>
          </a:xfrm>
          <a:prstGeom prst="rect">
            <a:avLst/>
          </a:prstGeom>
        </p:spPr>
      </p:pic>
      <p:pic>
        <p:nvPicPr>
          <p:cNvPr id="13" name="Image 12">
            <a:extLst>
              <a:ext uri="{FF2B5EF4-FFF2-40B4-BE49-F238E27FC236}">
                <a16:creationId xmlns:a16="http://schemas.microsoft.com/office/drawing/2014/main" id="{7FC449D4-B1B1-470C-95E4-EFFD698033A5}"/>
              </a:ext>
            </a:extLst>
          </p:cNvPr>
          <p:cNvPicPr>
            <a:picLocks noChangeAspect="1"/>
          </p:cNvPicPr>
          <p:nvPr/>
        </p:nvPicPr>
        <p:blipFill>
          <a:blip r:embed="rId4"/>
          <a:stretch>
            <a:fillRect/>
          </a:stretch>
        </p:blipFill>
        <p:spPr>
          <a:xfrm>
            <a:off x="1002239" y="3774590"/>
            <a:ext cx="3137713" cy="2186978"/>
          </a:xfrm>
          <a:prstGeom prst="rect">
            <a:avLst/>
          </a:prstGeom>
        </p:spPr>
      </p:pic>
    </p:spTree>
    <p:extLst>
      <p:ext uri="{BB962C8B-B14F-4D97-AF65-F5344CB8AC3E}">
        <p14:creationId xmlns:p14="http://schemas.microsoft.com/office/powerpoint/2010/main" val="593110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à coins arrondis 1">
            <a:extLst>
              <a:ext uri="{FF2B5EF4-FFF2-40B4-BE49-F238E27FC236}">
                <a16:creationId xmlns:a16="http://schemas.microsoft.com/office/drawing/2014/main" id="{1BA741C7-8AE3-4523-9704-03CB088CC8DE}"/>
              </a:ext>
            </a:extLst>
          </p:cNvPr>
          <p:cNvSpPr/>
          <p:nvPr/>
        </p:nvSpPr>
        <p:spPr>
          <a:xfrm>
            <a:off x="-10535" y="1590109"/>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3: le modèle lié au capteur</a:t>
            </a:r>
          </a:p>
        </p:txBody>
      </p:sp>
      <p:sp>
        <p:nvSpPr>
          <p:cNvPr id="7" name="Rectangle 6"/>
          <p:cNvSpPr/>
          <p:nvPr/>
        </p:nvSpPr>
        <p:spPr>
          <a:xfrm>
            <a:off x="13915" y="2064896"/>
            <a:ext cx="9144000" cy="157119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a:t>
            </a:r>
          </a:p>
          <a:p>
            <a:pPr>
              <a:lnSpc>
                <a:spcPct val="115000"/>
              </a:lnSpc>
              <a:buFontTx/>
              <a:buChar char="-"/>
            </a:pPr>
            <a:r>
              <a:rPr lang="fr-FR" dirty="0">
                <a:solidFill>
                  <a:schemeClr val="accent2">
                    <a:lumMod val="50000"/>
                  </a:schemeClr>
                </a:solidFill>
              </a:rPr>
              <a:t> Construire le modèle théorique du signal de sortie du capteur de force à partir de documentations techniques mises à disposition</a:t>
            </a:r>
            <a:endParaRPr lang="fr-FR" strike="sngStrike" dirty="0">
              <a:solidFill>
                <a:schemeClr val="accent2">
                  <a:lumMod val="50000"/>
                </a:schemeClr>
              </a:solidFill>
            </a:endParaRPr>
          </a:p>
          <a:p>
            <a:pPr>
              <a:lnSpc>
                <a:spcPct val="115000"/>
              </a:lnSpc>
              <a:buFontTx/>
              <a:buChar char="-"/>
            </a:pPr>
            <a:r>
              <a:rPr lang="fr-FR" dirty="0">
                <a:solidFill>
                  <a:schemeClr val="accent2">
                    <a:lumMod val="50000"/>
                  </a:schemeClr>
                </a:solidFill>
              </a:rPr>
              <a:t> Comparer des signaux de sortie du capteur (théorique - expérimental)</a:t>
            </a:r>
          </a:p>
          <a:p>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3429404"/>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a:t>
            </a:r>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graphicFrame>
        <p:nvGraphicFramePr>
          <p:cNvPr id="10" name="Tableau 9">
            <a:extLst>
              <a:ext uri="{FF2B5EF4-FFF2-40B4-BE49-F238E27FC236}">
                <a16:creationId xmlns:a16="http://schemas.microsoft.com/office/drawing/2014/main" id="{1B32EC75-DB11-450B-A76F-3C0A71B370AE}"/>
              </a:ext>
            </a:extLst>
          </p:cNvPr>
          <p:cNvGraphicFramePr>
            <a:graphicFrameLocks noGrp="1"/>
          </p:cNvGraphicFramePr>
          <p:nvPr>
            <p:extLst>
              <p:ext uri="{D42A27DB-BD31-4B8C-83A1-F6EECF244321}">
                <p14:modId xmlns:p14="http://schemas.microsoft.com/office/powerpoint/2010/main" val="2686925089"/>
              </p:ext>
            </p:extLst>
          </p:nvPr>
        </p:nvGraphicFramePr>
        <p:xfrm>
          <a:off x="-1" y="750521"/>
          <a:ext cx="9140620" cy="55831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H4 - H5</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pic>
        <p:nvPicPr>
          <p:cNvPr id="2" name="Image 1">
            <a:extLst>
              <a:ext uri="{FF2B5EF4-FFF2-40B4-BE49-F238E27FC236}">
                <a16:creationId xmlns:a16="http://schemas.microsoft.com/office/drawing/2014/main" id="{47E371F8-851A-412E-A95A-CD2111916528}"/>
              </a:ext>
            </a:extLst>
          </p:cNvPr>
          <p:cNvPicPr>
            <a:picLocks noChangeAspect="1"/>
          </p:cNvPicPr>
          <p:nvPr/>
        </p:nvPicPr>
        <p:blipFill>
          <a:blip r:embed="rId3"/>
          <a:stretch>
            <a:fillRect/>
          </a:stretch>
        </p:blipFill>
        <p:spPr>
          <a:xfrm>
            <a:off x="2592335" y="3428596"/>
            <a:ext cx="3934880" cy="2640511"/>
          </a:xfrm>
          <a:prstGeom prst="rect">
            <a:avLst/>
          </a:prstGeom>
        </p:spPr>
      </p:pic>
    </p:spTree>
    <p:extLst>
      <p:ext uri="{BB962C8B-B14F-4D97-AF65-F5344CB8AC3E}">
        <p14:creationId xmlns:p14="http://schemas.microsoft.com/office/powerpoint/2010/main" val="3002143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PRESENTATION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0" y="3696622"/>
            <a:ext cx="9144000" cy="1169551"/>
          </a:xfrm>
          <a:prstGeom prst="rect">
            <a:avLst/>
          </a:prstGeom>
        </p:spPr>
        <p:txBody>
          <a:bodyPr wrap="square" anchor="t">
            <a:spAutoFit/>
          </a:bodyPr>
          <a:lstStyle/>
          <a:p>
            <a:r>
              <a:rPr lang="fr-FR" b="1" dirty="0">
                <a:solidFill>
                  <a:schemeClr val="accent2">
                    <a:lumMod val="50000"/>
                  </a:schemeClr>
                </a:solidFill>
                <a:cs typeface="Arial" panose="020B0604020202020204" pitchFamily="34" charset="0"/>
              </a:rPr>
              <a:t>Dispositif</a:t>
            </a:r>
          </a:p>
          <a:p>
            <a:r>
              <a:rPr lang="fr-FR" dirty="0">
                <a:solidFill>
                  <a:schemeClr val="accent2">
                    <a:lumMod val="50000"/>
                  </a:schemeClr>
                </a:solidFill>
                <a:cs typeface="Arial" panose="020B0604020202020204" pitchFamily="34" charset="0"/>
              </a:rPr>
              <a:t>	</a:t>
            </a:r>
            <a:r>
              <a:rPr lang="fr-FR" sz="1600" dirty="0">
                <a:solidFill>
                  <a:schemeClr val="accent2">
                    <a:lumMod val="50000"/>
                  </a:schemeClr>
                </a:solidFill>
                <a:cs typeface="Arial" panose="020B0604020202020204" pitchFamily="34" charset="0"/>
              </a:rPr>
              <a:t>- 3 semaines consécutives, toutes les heures de la semaine</a:t>
            </a:r>
          </a:p>
          <a:p>
            <a:r>
              <a:rPr lang="fr-FR" sz="1600" dirty="0">
                <a:solidFill>
                  <a:schemeClr val="accent2">
                    <a:lumMod val="50000"/>
                  </a:schemeClr>
                </a:solidFill>
                <a:cs typeface="Arial" panose="020B0604020202020204" pitchFamily="34" charset="0"/>
              </a:rPr>
              <a:t>	- Janvier/Février</a:t>
            </a:r>
          </a:p>
          <a:p>
            <a:r>
              <a:rPr lang="fr-FR" sz="1600" dirty="0">
                <a:solidFill>
                  <a:schemeClr val="accent2">
                    <a:lumMod val="50000"/>
                  </a:schemeClr>
                </a:solidFill>
                <a:cs typeface="Arial"/>
              </a:rPr>
              <a:t>	- Travail en trinôme avec éventuellement "un concours final"</a:t>
            </a:r>
            <a:endParaRPr lang="fr-FR" dirty="0">
              <a:solidFill>
                <a:schemeClr val="accent2">
                  <a:lumMod val="50000"/>
                </a:schemeClr>
              </a:solidFill>
              <a:cs typeface="Arial"/>
            </a:endParaRPr>
          </a:p>
        </p:txBody>
      </p:sp>
      <p:sp>
        <p:nvSpPr>
          <p:cNvPr id="7" name="Rectangle 6"/>
          <p:cNvSpPr/>
          <p:nvPr/>
        </p:nvSpPr>
        <p:spPr>
          <a:xfrm>
            <a:off x="-3381" y="846071"/>
            <a:ext cx="9144000" cy="1384995"/>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du challenge de première</a:t>
            </a:r>
          </a:p>
          <a:p>
            <a:r>
              <a:rPr lang="fr-FR" dirty="0">
                <a:solidFill>
                  <a:schemeClr val="accent2">
                    <a:lumMod val="50000"/>
                  </a:schemeClr>
                </a:solidFill>
                <a:cs typeface="Arial" panose="020B0604020202020204" pitchFamily="34" charset="0"/>
              </a:rPr>
              <a:t>	</a:t>
            </a:r>
            <a:r>
              <a:rPr lang="fr-FR" sz="1600" dirty="0">
                <a:solidFill>
                  <a:schemeClr val="accent2">
                    <a:lumMod val="50000"/>
                  </a:schemeClr>
                </a:solidFill>
                <a:cs typeface="Arial" panose="020B0604020202020204" pitchFamily="34" charset="0"/>
              </a:rPr>
              <a:t>- Expérimenter la démarche de projet</a:t>
            </a:r>
          </a:p>
          <a:p>
            <a:r>
              <a:rPr lang="fr-FR" sz="1600" dirty="0">
                <a:solidFill>
                  <a:schemeClr val="accent2">
                    <a:lumMod val="50000"/>
                  </a:schemeClr>
                </a:solidFill>
                <a:cs typeface="Arial" panose="020B0604020202020204" pitchFamily="34" charset="0"/>
              </a:rPr>
              <a:t>	- Motiver les élèves à choisir SI en terminale </a:t>
            </a:r>
          </a:p>
          <a:p>
            <a:r>
              <a:rPr lang="fr-FR" sz="1600" dirty="0">
                <a:solidFill>
                  <a:schemeClr val="accent2">
                    <a:lumMod val="50000"/>
                  </a:schemeClr>
                </a:solidFill>
                <a:cs typeface="Arial" panose="020B0604020202020204" pitchFamily="34" charset="0"/>
              </a:rPr>
              <a:t>	- Faire une première synthèse de savoirs et savoir-faire</a:t>
            </a:r>
          </a:p>
          <a:p>
            <a:endParaRPr lang="fr-FR" sz="1600" dirty="0">
              <a:solidFill>
                <a:schemeClr val="accent2">
                  <a:lumMod val="50000"/>
                </a:schemeClr>
              </a:solidFill>
              <a:cs typeface="Arial" panose="020B0604020202020204" pitchFamily="34" charset="0"/>
            </a:endParaRPr>
          </a:p>
        </p:txBody>
      </p:sp>
      <p:sp>
        <p:nvSpPr>
          <p:cNvPr id="8" name="ZoneTexte 7"/>
          <p:cNvSpPr txBox="1"/>
          <p:nvPr/>
        </p:nvSpPr>
        <p:spPr>
          <a:xfrm>
            <a:off x="-33928" y="2231066"/>
            <a:ext cx="9144000" cy="1138773"/>
          </a:xfrm>
          <a:prstGeom prst="rect">
            <a:avLst/>
          </a:prstGeom>
          <a:noFill/>
        </p:spPr>
        <p:txBody>
          <a:bodyPr wrap="square" rtlCol="0" anchor="t">
            <a:spAutoFit/>
          </a:bodyPr>
          <a:lstStyle/>
          <a:p>
            <a:r>
              <a:rPr lang="fr-FR" b="1" dirty="0">
                <a:solidFill>
                  <a:schemeClr val="accent2">
                    <a:lumMod val="50000"/>
                  </a:schemeClr>
                </a:solidFill>
                <a:cs typeface="Arial" panose="020B0604020202020204" pitchFamily="34" charset="0"/>
              </a:rPr>
              <a:t>Objectifs de cette proposition </a:t>
            </a:r>
          </a:p>
          <a:p>
            <a:r>
              <a:rPr lang="fr-FR" dirty="0">
                <a:solidFill>
                  <a:schemeClr val="accent2">
                    <a:lumMod val="50000"/>
                  </a:schemeClr>
                </a:solidFill>
                <a:cs typeface="Arial" panose="020B0604020202020204" pitchFamily="34" charset="0"/>
              </a:rPr>
              <a:t>	</a:t>
            </a:r>
            <a:r>
              <a:rPr lang="fr-FR" sz="1600" dirty="0">
                <a:solidFill>
                  <a:schemeClr val="accent2">
                    <a:lumMod val="50000"/>
                  </a:schemeClr>
                </a:solidFill>
                <a:cs typeface="Arial" panose="020B0604020202020204" pitchFamily="34" charset="0"/>
              </a:rPr>
              <a:t>- Donner un exemple de challenge</a:t>
            </a:r>
          </a:p>
          <a:p>
            <a:r>
              <a:rPr lang="fr-FR" sz="1600" dirty="0">
                <a:solidFill>
                  <a:schemeClr val="accent2">
                    <a:lumMod val="50000"/>
                  </a:schemeClr>
                </a:solidFill>
                <a:cs typeface="Arial" panose="020B0604020202020204" pitchFamily="34" charset="0"/>
              </a:rPr>
              <a:t>	- Vérifier la faisabilité</a:t>
            </a:r>
          </a:p>
          <a:p>
            <a:r>
              <a:rPr lang="fr-FR" sz="1600" dirty="0">
                <a:solidFill>
                  <a:schemeClr val="accent2">
                    <a:lumMod val="50000"/>
                  </a:schemeClr>
                </a:solidFill>
                <a:cs typeface="Arial"/>
              </a:rPr>
              <a:t>	- Donner un challenge « clés en main » </a:t>
            </a:r>
          </a:p>
        </p:txBody>
      </p:sp>
      <p:sp>
        <p:nvSpPr>
          <p:cNvPr id="9" name="ZoneTexte 8"/>
          <p:cNvSpPr txBox="1"/>
          <p:nvPr/>
        </p:nvSpPr>
        <p:spPr>
          <a:xfrm>
            <a:off x="-27045" y="5230941"/>
            <a:ext cx="9144000" cy="369332"/>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Projet ambitieux en peu de temps</a:t>
            </a:r>
          </a:p>
        </p:txBody>
      </p:sp>
      <p:sp>
        <p:nvSpPr>
          <p:cNvPr id="10" name="ZoneTexte 9"/>
          <p:cNvSpPr txBox="1"/>
          <p:nvPr/>
        </p:nvSpPr>
        <p:spPr>
          <a:xfrm>
            <a:off x="5275986" y="5272218"/>
            <a:ext cx="2708695" cy="369332"/>
          </a:xfrm>
          <a:prstGeom prst="rect">
            <a:avLst/>
          </a:prstGeom>
          <a:noFill/>
        </p:spPr>
        <p:txBody>
          <a:bodyPr wrap="square" rtlCol="0" anchor="t">
            <a:spAutoFit/>
          </a:bodyPr>
          <a:lstStyle/>
          <a:p>
            <a:r>
              <a:rPr lang="fr-FR" dirty="0">
                <a:solidFill>
                  <a:schemeClr val="accent2">
                    <a:lumMod val="50000"/>
                  </a:schemeClr>
                </a:solidFill>
                <a:cs typeface="Arial"/>
              </a:rPr>
              <a:t>	 Très guidé</a:t>
            </a:r>
            <a:endParaRPr lang="fr-FR" dirty="0">
              <a:solidFill>
                <a:schemeClr val="accent2">
                  <a:lumMod val="50000"/>
                </a:schemeClr>
              </a:solidFill>
              <a:cs typeface="Arial" panose="020B0604020202020204" pitchFamily="34" charset="0"/>
            </a:endParaRPr>
          </a:p>
        </p:txBody>
      </p:sp>
      <p:sp>
        <p:nvSpPr>
          <p:cNvPr id="11" name="Flèche droite 10"/>
          <p:cNvSpPr/>
          <p:nvPr/>
        </p:nvSpPr>
        <p:spPr>
          <a:xfrm>
            <a:off x="4429318" y="5318427"/>
            <a:ext cx="576064" cy="279406"/>
          </a:xfrm>
          <a:prstGeom prst="rightArrow">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50000"/>
                </a:schemeClr>
              </a:solidFill>
            </a:endParaRPr>
          </a:p>
        </p:txBody>
      </p:sp>
    </p:spTree>
    <p:extLst>
      <p:ext uri="{BB962C8B-B14F-4D97-AF65-F5344CB8AC3E}">
        <p14:creationId xmlns:p14="http://schemas.microsoft.com/office/powerpoint/2010/main" val="197044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19873400"/>
              </p:ext>
            </p:extLst>
          </p:nvPr>
        </p:nvGraphicFramePr>
        <p:xfrm>
          <a:off x="17045" y="549740"/>
          <a:ext cx="9140620" cy="963041"/>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76711">
                <a:tc>
                  <a:txBody>
                    <a:bodyPr/>
                    <a:lstStyle/>
                    <a:p>
                      <a:pPr algn="ctr">
                        <a:lnSpc>
                          <a:spcPct val="115000"/>
                        </a:lnSpc>
                        <a:spcAft>
                          <a:spcPts val="0"/>
                        </a:spcAft>
                      </a:pPr>
                      <a:r>
                        <a:rPr lang="fr-FR" sz="1200" dirty="0">
                          <a:solidFill>
                            <a:schemeClr val="accent2">
                              <a:lumMod val="50000"/>
                            </a:schemeClr>
                          </a:solidFill>
                          <a:effectLst/>
                        </a:rPr>
                        <a:t>GROUPE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rPr>
                        <a:t>ELEVE 1</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200">
                          <a:solidFill>
                            <a:schemeClr val="accent2">
                              <a:lumMod val="50000"/>
                            </a:schemeClr>
                          </a:solidFill>
                          <a:effectLst/>
                        </a:rPr>
                        <a:t>ELEVE 2</a:t>
                      </a:r>
                      <a:endParaRPr lang="fr-FR" sz="12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rPr>
                        <a:t>ELEVE 3</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159740">
                <a:tc rowSpan="2">
                  <a:txBody>
                    <a:bodyPr/>
                    <a:lstStyle/>
                    <a:p>
                      <a:pPr algn="ctr">
                        <a:lnSpc>
                          <a:spcPct val="115000"/>
                        </a:lnSpc>
                        <a:spcAft>
                          <a:spcPts val="0"/>
                        </a:spcAft>
                      </a:pPr>
                      <a:r>
                        <a:rPr lang="fr-FR" sz="1200" dirty="0">
                          <a:solidFill>
                            <a:schemeClr val="accent2">
                              <a:lumMod val="50000"/>
                            </a:schemeClr>
                          </a:solidFill>
                          <a:effectLst/>
                        </a:rPr>
                        <a:t>H6 – H7</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gridSpan="3">
                  <a:txBody>
                    <a:bodyPr/>
                    <a:lstStyle/>
                    <a:p>
                      <a:pPr algn="ctr">
                        <a:lnSpc>
                          <a:spcPct val="115000"/>
                        </a:lnSpc>
                        <a:spcAft>
                          <a:spcPts val="0"/>
                        </a:spcAft>
                      </a:pPr>
                      <a:r>
                        <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Activités de Design</a:t>
                      </a: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2937164703"/>
                  </a:ext>
                </a:extLst>
              </a:tr>
              <a:tr h="399350">
                <a:tc vMerge="1">
                  <a:txBody>
                    <a:bodyPr/>
                    <a:lstStyle/>
                    <a:p>
                      <a:pPr algn="ct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a:lnSpc>
                          <a:spcPct val="115000"/>
                        </a:lnSpc>
                        <a:spcAft>
                          <a:spcPts val="0"/>
                        </a:spcAft>
                      </a:pPr>
                      <a:r>
                        <a:rPr lang="fr-FR" sz="1100" dirty="0">
                          <a:solidFill>
                            <a:schemeClr val="accent2">
                              <a:lumMod val="50000"/>
                            </a:schemeClr>
                          </a:solidFill>
                          <a:effectLst/>
                        </a:rPr>
                        <a:t>- Design de la terminaison de</a:t>
                      </a:r>
                      <a:r>
                        <a:rPr lang="fr-FR" sz="1100" baseline="0" dirty="0">
                          <a:solidFill>
                            <a:schemeClr val="accent2">
                              <a:lumMod val="50000"/>
                            </a:schemeClr>
                          </a:solidFill>
                          <a:effectLst/>
                        </a:rPr>
                        <a:t> l’index</a:t>
                      </a:r>
                      <a:endParaRPr lang="fr-FR" sz="1100" dirty="0">
                        <a:solidFill>
                          <a:schemeClr val="accent2">
                            <a:lumMod val="50000"/>
                          </a:schemeClr>
                        </a:solidFill>
                        <a:effectLst/>
                      </a:endParaRPr>
                    </a:p>
                    <a:p>
                      <a:pPr>
                        <a:lnSpc>
                          <a:spcPct val="115000"/>
                        </a:lnSpc>
                        <a:spcAft>
                          <a:spcPts val="0"/>
                        </a:spcAft>
                      </a:pPr>
                      <a:r>
                        <a:rPr lang="fr-FR" sz="1100" dirty="0">
                          <a:solidFill>
                            <a:schemeClr val="accent2">
                              <a:lumMod val="50000"/>
                            </a:schemeClr>
                          </a:solidFill>
                          <a:effectLst/>
                        </a:rPr>
                        <a:t>- Design</a:t>
                      </a:r>
                      <a:r>
                        <a:rPr lang="fr-FR" sz="1100" baseline="0" dirty="0">
                          <a:solidFill>
                            <a:schemeClr val="accent2">
                              <a:lumMod val="50000"/>
                            </a:schemeClr>
                          </a:solidFill>
                          <a:effectLst/>
                        </a:rPr>
                        <a:t> du pouce (fixe)</a:t>
                      </a:r>
                      <a:endParaRPr lang="fr-FR" sz="1100" dirty="0">
                        <a:solidFill>
                          <a:schemeClr val="accent2">
                            <a:lumMod val="50000"/>
                          </a:schemeClr>
                        </a:solidFill>
                        <a:effectLst/>
                      </a:endParaRPr>
                    </a:p>
                    <a:p>
                      <a:pPr>
                        <a:lnSpc>
                          <a:spcPct val="115000"/>
                        </a:lnSpc>
                        <a:spcAft>
                          <a:spcPts val="0"/>
                        </a:spcAft>
                      </a:pPr>
                      <a:r>
                        <a:rPr lang="fr-FR" sz="1100" dirty="0">
                          <a:solidFill>
                            <a:schemeClr val="accent2">
                              <a:lumMod val="50000"/>
                            </a:schemeClr>
                          </a:solidFill>
                          <a:effectLst/>
                        </a:rPr>
                        <a:t>- Modélisation 3D</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Design d’une application de commande vocale</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b="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En collaboration avec l’élève 1</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BAC9B2AC-3C48-434D-921C-A28B26182151}"/>
              </a:ext>
            </a:extLst>
          </p:cNvPr>
          <p:cNvSpPr/>
          <p:nvPr/>
        </p:nvSpPr>
        <p:spPr>
          <a:xfrm>
            <a:off x="-3381" y="1637806"/>
            <a:ext cx="9140620" cy="4608512"/>
          </a:xfrm>
          <a:prstGeom prst="roundRect">
            <a:avLst/>
          </a:prstGeom>
          <a:solidFill>
            <a:srgbClr val="FFFF00">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F9590D6A-1851-4A5B-BAF2-7F20E419462A}"/>
              </a:ext>
            </a:extLst>
          </p:cNvPr>
          <p:cNvSpPr/>
          <p:nvPr/>
        </p:nvSpPr>
        <p:spPr>
          <a:xfrm>
            <a:off x="-3381" y="2196225"/>
            <a:ext cx="9144000" cy="687881"/>
          </a:xfrm>
          <a:prstGeom prst="rect">
            <a:avLst/>
          </a:prstGeom>
        </p:spPr>
        <p:txBody>
          <a:bodyPr wrap="square">
            <a:spAutoFit/>
          </a:bodyPr>
          <a:lstStyle/>
          <a:p>
            <a:pPr>
              <a:lnSpc>
                <a:spcPct val="115000"/>
              </a:lnSpc>
              <a:spcAft>
                <a:spcPts val="0"/>
              </a:spcAft>
            </a:pPr>
            <a:r>
              <a:rPr lang="fr-FR" b="1" dirty="0">
                <a:solidFill>
                  <a:schemeClr val="accent2">
                    <a:lumMod val="50000"/>
                  </a:schemeClr>
                </a:solidFill>
                <a:cs typeface="Arial" panose="020B0604020202020204" pitchFamily="34" charset="0"/>
              </a:rPr>
              <a:t>Objectif : </a:t>
            </a:r>
            <a:r>
              <a:rPr lang="fr-FR" dirty="0">
                <a:solidFill>
                  <a:schemeClr val="accent2">
                    <a:lumMod val="50000"/>
                  </a:schemeClr>
                </a:solidFill>
                <a:cs typeface="Arial" panose="020B0604020202020204" pitchFamily="34" charset="0"/>
              </a:rPr>
              <a:t>D</a:t>
            </a:r>
            <a:r>
              <a:rPr lang="fr-FR" dirty="0">
                <a:solidFill>
                  <a:schemeClr val="accent2">
                    <a:lumMod val="50000"/>
                  </a:schemeClr>
                </a:solidFill>
              </a:rPr>
              <a:t>esign de la terminaison de l’index, design du pouce (fixe), modélisation 3D</a:t>
            </a: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sp>
        <p:nvSpPr>
          <p:cNvPr id="8" name="Rectangle 7">
            <a:extLst>
              <a:ext uri="{FF2B5EF4-FFF2-40B4-BE49-F238E27FC236}">
                <a16:creationId xmlns:a16="http://schemas.microsoft.com/office/drawing/2014/main" id="{9BE55200-6EDF-43CF-8B46-A7DBAE0FD9C2}"/>
              </a:ext>
            </a:extLst>
          </p:cNvPr>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1 et 3 :</a:t>
            </a:r>
          </a:p>
        </p:txBody>
      </p:sp>
      <p:sp>
        <p:nvSpPr>
          <p:cNvPr id="9" name="Rectangle 8">
            <a:extLst>
              <a:ext uri="{FF2B5EF4-FFF2-40B4-BE49-F238E27FC236}">
                <a16:creationId xmlns:a16="http://schemas.microsoft.com/office/drawing/2014/main" id="{278E487F-7058-4230-93B5-DDF05C55937D}"/>
              </a:ext>
            </a:extLst>
          </p:cNvPr>
          <p:cNvSpPr/>
          <p:nvPr/>
        </p:nvSpPr>
        <p:spPr>
          <a:xfrm>
            <a:off x="-6761" y="2590059"/>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 </a:t>
            </a:r>
            <a:r>
              <a:rPr lang="fr-FR" dirty="0">
                <a:solidFill>
                  <a:schemeClr val="accent2">
                    <a:lumMod val="50000"/>
                  </a:schemeClr>
                </a:solidFill>
                <a:cs typeface="Arial" panose="020B0604020202020204" pitchFamily="34" charset="0"/>
              </a:rPr>
              <a:t>d’après</a:t>
            </a:r>
            <a:endParaRPr lang="fr-FR" b="1" dirty="0">
              <a:solidFill>
                <a:schemeClr val="accent2">
                  <a:lumMod val="50000"/>
                </a:schemeClr>
              </a:solidFill>
              <a:cs typeface="Arial" panose="020B0604020202020204" pitchFamily="34" charset="0"/>
            </a:endParaRPr>
          </a:p>
          <a:p>
            <a:pPr marL="447675"/>
            <a:r>
              <a:rPr lang="fr-FR" dirty="0">
                <a:solidFill>
                  <a:schemeClr val="accent2">
                    <a:lumMod val="50000"/>
                  </a:schemeClr>
                </a:solidFill>
                <a:cs typeface="Arial" panose="020B0604020202020204" pitchFamily="34" charset="0"/>
              </a:rPr>
              <a:t>- La maquette 3D à compléter suivant les expérimentations précédentes</a:t>
            </a:r>
          </a:p>
          <a:p>
            <a:pPr marL="447675"/>
            <a:r>
              <a:rPr lang="fr-FR" dirty="0">
                <a:solidFill>
                  <a:schemeClr val="accent2">
                    <a:lumMod val="50000"/>
                  </a:schemeClr>
                </a:solidFill>
                <a:cs typeface="Arial" panose="020B0604020202020204" pitchFamily="34" charset="0"/>
              </a:rPr>
              <a:t>- Un tutoriel modélisation 3D	</a:t>
            </a:r>
            <a:endParaRPr lang="fr-FR" sz="1600" dirty="0">
              <a:solidFill>
                <a:schemeClr val="accent2">
                  <a:lumMod val="50000"/>
                </a:schemeClr>
              </a:solidFill>
              <a:cs typeface="Arial" panose="020B0604020202020204" pitchFamily="34" charset="0"/>
            </a:endParaRPr>
          </a:p>
        </p:txBody>
      </p:sp>
      <p:pic>
        <p:nvPicPr>
          <p:cNvPr id="2" name="Image 1"/>
          <p:cNvPicPr>
            <a:picLocks noChangeAspect="1"/>
          </p:cNvPicPr>
          <p:nvPr/>
        </p:nvPicPr>
        <p:blipFill rotWithShape="1">
          <a:blip r:embed="rId3"/>
          <a:srcRect l="6300" t="13518" r="66926" b="16483"/>
          <a:stretch/>
        </p:blipFill>
        <p:spPr>
          <a:xfrm>
            <a:off x="445431" y="3467027"/>
            <a:ext cx="3245709" cy="2386551"/>
          </a:xfrm>
          <a:prstGeom prst="rect">
            <a:avLst/>
          </a:prstGeom>
        </p:spPr>
      </p:pic>
      <p:pic>
        <p:nvPicPr>
          <p:cNvPr id="3" name="Image 2"/>
          <p:cNvPicPr>
            <a:picLocks noChangeAspect="1"/>
          </p:cNvPicPr>
          <p:nvPr/>
        </p:nvPicPr>
        <p:blipFill rotWithShape="1">
          <a:blip r:embed="rId4"/>
          <a:srcRect l="17713" t="19200" r="65750" b="13601"/>
          <a:stretch/>
        </p:blipFill>
        <p:spPr>
          <a:xfrm>
            <a:off x="4489454" y="3467027"/>
            <a:ext cx="2088232" cy="2386551"/>
          </a:xfrm>
          <a:prstGeom prst="rect">
            <a:avLst/>
          </a:prstGeom>
        </p:spPr>
      </p:pic>
      <p:pic>
        <p:nvPicPr>
          <p:cNvPr id="10" name="Image 9"/>
          <p:cNvPicPr>
            <a:picLocks noChangeAspect="1"/>
          </p:cNvPicPr>
          <p:nvPr/>
        </p:nvPicPr>
        <p:blipFill rotWithShape="1">
          <a:blip r:embed="rId5"/>
          <a:srcRect l="11413" t="13601" r="65750" b="8000"/>
          <a:stretch/>
        </p:blipFill>
        <p:spPr>
          <a:xfrm>
            <a:off x="6599517" y="3464354"/>
            <a:ext cx="2432863" cy="2348971"/>
          </a:xfrm>
          <a:prstGeom prst="rect">
            <a:avLst/>
          </a:prstGeom>
        </p:spPr>
      </p:pic>
      <p:sp>
        <p:nvSpPr>
          <p:cNvPr id="11" name="ZoneTexte 10"/>
          <p:cNvSpPr txBox="1"/>
          <p:nvPr/>
        </p:nvSpPr>
        <p:spPr>
          <a:xfrm>
            <a:off x="3784933" y="3370997"/>
            <a:ext cx="2121361" cy="646331"/>
          </a:xfrm>
          <a:prstGeom prst="rect">
            <a:avLst/>
          </a:prstGeom>
          <a:solidFill>
            <a:schemeClr val="bg1"/>
          </a:solidFill>
          <a:ln w="12700">
            <a:solidFill>
              <a:srgbClr val="00B0F0"/>
            </a:solidFill>
          </a:ln>
        </p:spPr>
        <p:txBody>
          <a:bodyPr wrap="square" rtlCol="0">
            <a:spAutoFit/>
          </a:bodyPr>
          <a:lstStyle/>
          <a:p>
            <a:pPr algn="ctr"/>
            <a:r>
              <a:rPr lang="fr-FR" dirty="0">
                <a:solidFill>
                  <a:schemeClr val="accent2">
                    <a:lumMod val="50000"/>
                  </a:schemeClr>
                </a:solidFill>
              </a:rPr>
              <a:t>Localisation possible du capteur</a:t>
            </a:r>
          </a:p>
        </p:txBody>
      </p:sp>
      <p:cxnSp>
        <p:nvCxnSpPr>
          <p:cNvPr id="14" name="Connecteur droit 13"/>
          <p:cNvCxnSpPr/>
          <p:nvPr/>
        </p:nvCxnSpPr>
        <p:spPr>
          <a:xfrm>
            <a:off x="5151394" y="4067904"/>
            <a:ext cx="322606" cy="1233304"/>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a:off x="5148064" y="4067904"/>
            <a:ext cx="2664296" cy="35643"/>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2267744" y="5814436"/>
            <a:ext cx="2121361" cy="369332"/>
          </a:xfrm>
          <a:prstGeom prst="rect">
            <a:avLst/>
          </a:prstGeom>
          <a:solidFill>
            <a:schemeClr val="bg1"/>
          </a:solidFill>
          <a:ln w="12700">
            <a:solidFill>
              <a:srgbClr val="00B0F0"/>
            </a:solidFill>
          </a:ln>
        </p:spPr>
        <p:txBody>
          <a:bodyPr wrap="square" rtlCol="0">
            <a:spAutoFit/>
          </a:bodyPr>
          <a:lstStyle/>
          <a:p>
            <a:pPr algn="ctr"/>
            <a:r>
              <a:rPr lang="fr-FR" dirty="0">
                <a:solidFill>
                  <a:schemeClr val="accent2">
                    <a:lumMod val="50000"/>
                  </a:schemeClr>
                </a:solidFill>
              </a:rPr>
              <a:t>Design humanoïde</a:t>
            </a:r>
          </a:p>
        </p:txBody>
      </p:sp>
      <p:cxnSp>
        <p:nvCxnSpPr>
          <p:cNvPr id="19" name="Connecteur droit 18"/>
          <p:cNvCxnSpPr/>
          <p:nvPr/>
        </p:nvCxnSpPr>
        <p:spPr>
          <a:xfrm flipH="1" flipV="1">
            <a:off x="3203848" y="3694162"/>
            <a:ext cx="537914" cy="213101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16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BAC9B2AC-3C48-434D-921C-A28B26182151}"/>
              </a:ext>
            </a:extLst>
          </p:cNvPr>
          <p:cNvSpPr/>
          <p:nvPr/>
        </p:nvSpPr>
        <p:spPr>
          <a:xfrm>
            <a:off x="-3381" y="1637806"/>
            <a:ext cx="9140620" cy="4608512"/>
          </a:xfrm>
          <a:prstGeom prst="roundRect">
            <a:avLst/>
          </a:prstGeom>
          <a:solidFill>
            <a:srgbClr val="F0F08A"/>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F9590D6A-1851-4A5B-BAF2-7F20E419462A}"/>
              </a:ext>
            </a:extLst>
          </p:cNvPr>
          <p:cNvSpPr/>
          <p:nvPr/>
        </p:nvSpPr>
        <p:spPr>
          <a:xfrm>
            <a:off x="-3381" y="2196225"/>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 : </a:t>
            </a:r>
            <a:r>
              <a:rPr lang="fr-FR" dirty="0">
                <a:solidFill>
                  <a:schemeClr val="accent2">
                    <a:lumMod val="50000"/>
                  </a:schemeClr>
                </a:solidFill>
                <a:cs typeface="Arial" panose="020B0604020202020204" pitchFamily="34" charset="0"/>
              </a:rPr>
              <a:t>Créer une interface graphique sur appareil nomade en vue d’une commande vocale de la pince.	</a:t>
            </a:r>
            <a:endParaRPr lang="fr-FR" sz="1600" dirty="0">
              <a:solidFill>
                <a:schemeClr val="accent2">
                  <a:lumMod val="50000"/>
                </a:schemeClr>
              </a:solidFill>
              <a:cs typeface="Arial" panose="020B0604020202020204" pitchFamily="34" charset="0"/>
            </a:endParaRPr>
          </a:p>
        </p:txBody>
      </p:sp>
      <p:sp>
        <p:nvSpPr>
          <p:cNvPr id="8" name="Rectangle 7">
            <a:extLst>
              <a:ext uri="{FF2B5EF4-FFF2-40B4-BE49-F238E27FC236}">
                <a16:creationId xmlns:a16="http://schemas.microsoft.com/office/drawing/2014/main" id="{9BE55200-6EDF-43CF-8B46-A7DBAE0FD9C2}"/>
              </a:ext>
            </a:extLst>
          </p:cNvPr>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2 : l’interface humain - machine</a:t>
            </a:r>
          </a:p>
        </p:txBody>
      </p:sp>
      <p:sp>
        <p:nvSpPr>
          <p:cNvPr id="9" name="Rectangle 8">
            <a:extLst>
              <a:ext uri="{FF2B5EF4-FFF2-40B4-BE49-F238E27FC236}">
                <a16:creationId xmlns:a16="http://schemas.microsoft.com/office/drawing/2014/main" id="{278E487F-7058-4230-93B5-DDF05C55937D}"/>
              </a:ext>
            </a:extLst>
          </p:cNvPr>
          <p:cNvSpPr/>
          <p:nvPr/>
        </p:nvSpPr>
        <p:spPr>
          <a:xfrm>
            <a:off x="6761" y="3040649"/>
            <a:ext cx="9144000" cy="120032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Ressources mises à disposition des élèves :</a:t>
            </a:r>
          </a:p>
          <a:p>
            <a:pPr marL="285750" indent="-285750">
              <a:buFontTx/>
              <a:buChar char="-"/>
            </a:pPr>
            <a:r>
              <a:rPr lang="fr-FR" dirty="0">
                <a:solidFill>
                  <a:schemeClr val="accent2">
                    <a:lumMod val="50000"/>
                  </a:schemeClr>
                </a:solidFill>
                <a:cs typeface="Arial" panose="020B0604020202020204" pitchFamily="34" charset="0"/>
              </a:rPr>
              <a:t>Appareil nomade Android avec application spécifique</a:t>
            </a:r>
          </a:p>
          <a:p>
            <a:pPr marL="285750" indent="-285750">
              <a:buFontTx/>
              <a:buChar char="-"/>
            </a:pPr>
            <a:r>
              <a:rPr lang="fr-FR" dirty="0">
                <a:solidFill>
                  <a:schemeClr val="accent2">
                    <a:lumMod val="50000"/>
                  </a:schemeClr>
                </a:solidFill>
                <a:cs typeface="Arial" panose="020B0604020202020204" pitchFamily="34" charset="0"/>
              </a:rPr>
              <a:t>Logiciel de programmation (en local ou distant) </a:t>
            </a:r>
          </a:p>
          <a:p>
            <a:pPr marL="285750" indent="-285750">
              <a:buFontTx/>
              <a:buChar char="-"/>
            </a:pPr>
            <a:r>
              <a:rPr lang="fr-FR" dirty="0">
                <a:solidFill>
                  <a:schemeClr val="accent2">
                    <a:lumMod val="50000"/>
                  </a:schemeClr>
                </a:solidFill>
                <a:cs typeface="Arial" panose="020B0604020202020204" pitchFamily="34" charset="0"/>
              </a:rPr>
              <a:t>Tutoriels de mise en œuvre (disponibles sur Eduscol/STI)	</a:t>
            </a:r>
            <a:endParaRPr lang="fr-FR" sz="1600" dirty="0">
              <a:solidFill>
                <a:schemeClr val="accent2">
                  <a:lumMod val="50000"/>
                </a:schemeClr>
              </a:solidFill>
              <a:cs typeface="Arial" panose="020B0604020202020204" pitchFamily="34" charset="0"/>
            </a:endParaRPr>
          </a:p>
        </p:txBody>
      </p:sp>
      <p:pic>
        <p:nvPicPr>
          <p:cNvPr id="11" name="Image 10">
            <a:extLst>
              <a:ext uri="{FF2B5EF4-FFF2-40B4-BE49-F238E27FC236}">
                <a16:creationId xmlns:a16="http://schemas.microsoft.com/office/drawing/2014/main" id="{7328A7D4-0372-481F-9F26-B840A923A80C}"/>
              </a:ext>
            </a:extLst>
          </p:cNvPr>
          <p:cNvPicPr>
            <a:picLocks noChangeAspect="1"/>
          </p:cNvPicPr>
          <p:nvPr/>
        </p:nvPicPr>
        <p:blipFill>
          <a:blip r:embed="rId3"/>
          <a:stretch>
            <a:fillRect/>
          </a:stretch>
        </p:blipFill>
        <p:spPr>
          <a:xfrm>
            <a:off x="6300192" y="2769398"/>
            <a:ext cx="1728192" cy="2910375"/>
          </a:xfrm>
          <a:prstGeom prst="rect">
            <a:avLst/>
          </a:prstGeom>
        </p:spPr>
      </p:pic>
      <p:sp>
        <p:nvSpPr>
          <p:cNvPr id="12" name="Rectangle 11">
            <a:extLst>
              <a:ext uri="{FF2B5EF4-FFF2-40B4-BE49-F238E27FC236}">
                <a16:creationId xmlns:a16="http://schemas.microsoft.com/office/drawing/2014/main" id="{5D129E7B-6697-4A49-B6FD-CA1AED7D5E01}"/>
              </a:ext>
            </a:extLst>
          </p:cNvPr>
          <p:cNvSpPr/>
          <p:nvPr/>
        </p:nvSpPr>
        <p:spPr>
          <a:xfrm>
            <a:off x="395537" y="5890111"/>
            <a:ext cx="8762128" cy="307777"/>
          </a:xfrm>
          <a:prstGeom prst="rect">
            <a:avLst/>
          </a:prstGeom>
        </p:spPr>
        <p:txBody>
          <a:bodyPr wrap="square">
            <a:spAutoFit/>
          </a:bodyPr>
          <a:lstStyle/>
          <a:p>
            <a:r>
              <a:rPr lang="fr-FR" sz="1400" i="1" dirty="0">
                <a:solidFill>
                  <a:schemeClr val="accent2">
                    <a:lumMod val="50000"/>
                  </a:schemeClr>
                </a:solidFill>
                <a:cs typeface="Arial" panose="020B0604020202020204" pitchFamily="34" charset="0"/>
              </a:rPr>
              <a:t>http://eduscol.education.fr/sti/ressources_techniques/app-inventor-exemples-dihm-android-pour-carte-arduino</a:t>
            </a:r>
            <a:r>
              <a:rPr lang="fr-FR" sz="1400" dirty="0">
                <a:solidFill>
                  <a:schemeClr val="accent2">
                    <a:lumMod val="50000"/>
                  </a:schemeClr>
                </a:solidFill>
                <a:cs typeface="Arial" panose="020B0604020202020204" pitchFamily="34" charset="0"/>
              </a:rPr>
              <a:t>	</a:t>
            </a:r>
            <a:endParaRPr lang="fr-FR" sz="1200" dirty="0">
              <a:solidFill>
                <a:schemeClr val="accent2">
                  <a:lumMod val="50000"/>
                </a:schemeClr>
              </a:solidFill>
              <a:cs typeface="Arial" panose="020B060402020202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1355309567"/>
              </p:ext>
            </p:extLst>
          </p:nvPr>
        </p:nvGraphicFramePr>
        <p:xfrm>
          <a:off x="17045" y="549740"/>
          <a:ext cx="9140620" cy="963041"/>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200" dirty="0">
                          <a:solidFill>
                            <a:schemeClr val="accent2">
                              <a:lumMod val="50000"/>
                            </a:schemeClr>
                          </a:solidFill>
                          <a:effectLst/>
                        </a:rPr>
                        <a:t>GROUPE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rPr>
                        <a:t>ELEVE 1</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rPr>
                        <a:t>ELEVE 2</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200">
                          <a:solidFill>
                            <a:schemeClr val="accent2">
                              <a:lumMod val="50000"/>
                            </a:schemeClr>
                          </a:solidFill>
                          <a:effectLst/>
                        </a:rPr>
                        <a:t>ELEVE 3</a:t>
                      </a:r>
                      <a:endParaRPr lang="fr-FR" sz="12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rowSpan="2">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H6 – H7</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gridSpan="3">
                  <a:txBody>
                    <a:bodyPr/>
                    <a:lstStyle/>
                    <a:p>
                      <a:pPr algn="ctr">
                        <a:lnSpc>
                          <a:spcPct val="115000"/>
                        </a:lnSpc>
                        <a:spcAft>
                          <a:spcPts val="0"/>
                        </a:spcAft>
                      </a:pPr>
                      <a:r>
                        <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Activités de Design</a:t>
                      </a: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2937164703"/>
                  </a:ext>
                </a:extLst>
              </a:tr>
              <a:tr h="399350">
                <a:tc vMerge="1">
                  <a:txBody>
                    <a:bodyPr/>
                    <a:lstStyle/>
                    <a:p>
                      <a:pPr algn="ct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a:lnSpc>
                          <a:spcPct val="115000"/>
                        </a:lnSpc>
                        <a:spcAft>
                          <a:spcPts val="0"/>
                        </a:spcAft>
                      </a:pPr>
                      <a:r>
                        <a:rPr lang="fr-FR" sz="1100" dirty="0">
                          <a:solidFill>
                            <a:schemeClr val="accent2">
                              <a:lumMod val="50000"/>
                            </a:schemeClr>
                          </a:solidFill>
                          <a:effectLst/>
                        </a:rPr>
                        <a:t>- Design de la terminaison de</a:t>
                      </a:r>
                      <a:r>
                        <a:rPr lang="fr-FR" sz="1100" baseline="0" dirty="0">
                          <a:solidFill>
                            <a:schemeClr val="accent2">
                              <a:lumMod val="50000"/>
                            </a:schemeClr>
                          </a:solidFill>
                          <a:effectLst/>
                        </a:rPr>
                        <a:t> l’index</a:t>
                      </a:r>
                      <a:endParaRPr lang="fr-FR" sz="1100" dirty="0">
                        <a:solidFill>
                          <a:schemeClr val="accent2">
                            <a:lumMod val="50000"/>
                          </a:schemeClr>
                        </a:solidFill>
                        <a:effectLst/>
                      </a:endParaRPr>
                    </a:p>
                    <a:p>
                      <a:pPr>
                        <a:lnSpc>
                          <a:spcPct val="115000"/>
                        </a:lnSpc>
                        <a:spcAft>
                          <a:spcPts val="0"/>
                        </a:spcAft>
                      </a:pPr>
                      <a:r>
                        <a:rPr lang="fr-FR" sz="1100" dirty="0">
                          <a:solidFill>
                            <a:schemeClr val="accent2">
                              <a:lumMod val="50000"/>
                            </a:schemeClr>
                          </a:solidFill>
                          <a:effectLst/>
                        </a:rPr>
                        <a:t>- Design</a:t>
                      </a:r>
                      <a:r>
                        <a:rPr lang="fr-FR" sz="1100" baseline="0" dirty="0">
                          <a:solidFill>
                            <a:schemeClr val="accent2">
                              <a:lumMod val="50000"/>
                            </a:schemeClr>
                          </a:solidFill>
                          <a:effectLst/>
                        </a:rPr>
                        <a:t> du pouce (fixe)</a:t>
                      </a:r>
                      <a:endParaRPr lang="fr-FR" sz="1100" dirty="0">
                        <a:solidFill>
                          <a:schemeClr val="accent2">
                            <a:lumMod val="50000"/>
                          </a:schemeClr>
                        </a:solidFill>
                        <a:effectLst/>
                      </a:endParaRPr>
                    </a:p>
                    <a:p>
                      <a:pPr>
                        <a:lnSpc>
                          <a:spcPct val="115000"/>
                        </a:lnSpc>
                        <a:spcAft>
                          <a:spcPts val="0"/>
                        </a:spcAft>
                      </a:pPr>
                      <a:r>
                        <a:rPr lang="fr-FR" sz="1100" dirty="0">
                          <a:solidFill>
                            <a:schemeClr val="accent2">
                              <a:lumMod val="50000"/>
                            </a:schemeClr>
                          </a:solidFill>
                          <a:effectLst/>
                        </a:rPr>
                        <a:t>- Modélisation 3D</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Design d’une application de commande vocale</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b="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En collaboration avec l’élève 1</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3063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596271790"/>
              </p:ext>
            </p:extLst>
          </p:nvPr>
        </p:nvGraphicFramePr>
        <p:xfrm>
          <a:off x="12687" y="476672"/>
          <a:ext cx="9108505" cy="898595"/>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758405">
                  <a:extLst>
                    <a:ext uri="{9D8B030D-6E8A-4147-A177-3AD203B41FA5}">
                      <a16:colId xmlns:a16="http://schemas.microsoft.com/office/drawing/2014/main" val="20002"/>
                    </a:ext>
                  </a:extLst>
                </a:gridCol>
                <a:gridCol w="2572458">
                  <a:extLst>
                    <a:ext uri="{9D8B030D-6E8A-4147-A177-3AD203B41FA5}">
                      <a16:colId xmlns:a16="http://schemas.microsoft.com/office/drawing/2014/main" val="20003"/>
                    </a:ext>
                  </a:extLst>
                </a:gridCol>
              </a:tblGrid>
              <a:tr h="153934">
                <a:tc>
                  <a:txBody>
                    <a:bodyPr/>
                    <a:lstStyle/>
                    <a:p>
                      <a:pPr algn="ctr">
                        <a:lnSpc>
                          <a:spcPct val="115000"/>
                        </a:lnSpc>
                        <a:spcAft>
                          <a:spcPts val="0"/>
                        </a:spcAft>
                      </a:pPr>
                      <a:r>
                        <a:rPr lang="fr-FR" sz="1200" dirty="0">
                          <a:solidFill>
                            <a:schemeClr val="accent2">
                              <a:lumMod val="50000"/>
                            </a:schemeClr>
                          </a:solidFill>
                          <a:effectLst/>
                          <a:latin typeface="+mn-lt"/>
                        </a:rPr>
                        <a:t>GROUPE</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1</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200" dirty="0">
                          <a:solidFill>
                            <a:schemeClr val="accent2">
                              <a:lumMod val="50000"/>
                            </a:schemeClr>
                          </a:solidFill>
                          <a:effectLst/>
                          <a:latin typeface="+mn-lt"/>
                        </a:rPr>
                        <a:t>ELEVE 2</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latin typeface="+mn-lt"/>
                        </a:rPr>
                        <a:t>ELEVE 3</a:t>
                      </a:r>
                      <a:endParaRPr lang="fr-FR" sz="120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2297">
                <a:tc rowSpan="2">
                  <a:txBody>
                    <a:bodyPr/>
                    <a:lstStyle/>
                    <a:p>
                      <a:pPr algn="ctr">
                        <a:lnSpc>
                          <a:spcPct val="115000"/>
                        </a:lnSpc>
                        <a:spcAft>
                          <a:spcPts val="0"/>
                        </a:spcAft>
                      </a:pPr>
                      <a:r>
                        <a:rPr lang="fr-FR" sz="1200" dirty="0">
                          <a:solidFill>
                            <a:schemeClr val="accent2">
                              <a:lumMod val="50000"/>
                            </a:schemeClr>
                          </a:solidFill>
                          <a:effectLst/>
                          <a:latin typeface="+mn-lt"/>
                        </a:rPr>
                        <a:t>H8</a:t>
                      </a:r>
                      <a:r>
                        <a:rPr lang="fr-FR" sz="1200" dirty="0">
                          <a:solidFill>
                            <a:schemeClr val="accent2">
                              <a:lumMod val="50000"/>
                            </a:schemeClr>
                          </a:solidFill>
                          <a:effectLst/>
                          <a:latin typeface="+mn-lt"/>
                          <a:cs typeface="Times New Roman" panose="02020603050405020304" pitchFamily="18" charset="0"/>
                        </a:rPr>
                        <a:t>-</a:t>
                      </a:r>
                      <a:r>
                        <a:rPr lang="fr-FR" sz="1200" dirty="0">
                          <a:solidFill>
                            <a:schemeClr val="accent2">
                              <a:lumMod val="50000"/>
                            </a:schemeClr>
                          </a:solidFill>
                          <a:effectLst/>
                          <a:latin typeface="+mn-lt"/>
                        </a:rPr>
                        <a:t>H9</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gridSpan="3">
                  <a:txBody>
                    <a:bodyPr/>
                    <a:lstStyle/>
                    <a:p>
                      <a:pPr algn="ctr">
                        <a:lnSpc>
                          <a:spcPct val="115000"/>
                        </a:lnSpc>
                        <a:spcAft>
                          <a:spcPts val="0"/>
                        </a:spcAft>
                      </a:pPr>
                      <a:r>
                        <a:rPr lang="fr-FR" sz="1200" dirty="0">
                          <a:solidFill>
                            <a:schemeClr val="accent2">
                              <a:lumMod val="50000"/>
                            </a:schemeClr>
                          </a:solidFill>
                          <a:effectLst/>
                          <a:latin typeface="+mn-lt"/>
                        </a:rPr>
                        <a:t>Programmation </a:t>
                      </a: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10001"/>
                  </a:ext>
                </a:extLst>
              </a:tr>
              <a:tr h="292297">
                <a:tc vMerge="1">
                  <a:txBody>
                    <a:bodyPr/>
                    <a:lstStyle/>
                    <a:p>
                      <a:pPr algn="ctr">
                        <a:lnSpc>
                          <a:spcPct val="115000"/>
                        </a:lnSpc>
                        <a:spcAft>
                          <a:spcPts val="0"/>
                        </a:spcAft>
                      </a:pPr>
                      <a:endParaRPr lang="fr-FR" sz="16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Gestion commande vocale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i="1" dirty="0">
                          <a:solidFill>
                            <a:schemeClr val="tx1"/>
                          </a:solidFill>
                          <a:effectLst/>
                        </a:rPr>
                        <a:t>En collaboration avec l’élève 3</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Gestion de la fermeture de la pince</a:t>
                      </a:r>
                    </a:p>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baseline="0" dirty="0">
                          <a:solidFill>
                            <a:schemeClr val="accent2">
                              <a:lumMod val="50000"/>
                            </a:schemeClr>
                          </a:solidFill>
                          <a:effectLst/>
                        </a:rPr>
                        <a:t> Gestion du capteur</a:t>
                      </a: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3030554906"/>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8FC38648-9F16-4720-B3F5-4E601308D484}"/>
              </a:ext>
            </a:extLst>
          </p:cNvPr>
          <p:cNvSpPr/>
          <p:nvPr/>
        </p:nvSpPr>
        <p:spPr>
          <a:xfrm>
            <a:off x="-3371" y="1585031"/>
            <a:ext cx="9140620" cy="4608512"/>
          </a:xfrm>
          <a:prstGeom prst="roundRect">
            <a:avLst/>
          </a:prstGeom>
          <a:solidFill>
            <a:srgbClr val="92D050">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03CB15C-336C-404F-B08B-698FEA9CA643}"/>
              </a:ext>
            </a:extLst>
          </p:cNvPr>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1 : l’interface humain - machine</a:t>
            </a:r>
          </a:p>
        </p:txBody>
      </p:sp>
      <p:sp>
        <p:nvSpPr>
          <p:cNvPr id="8" name="Rectangle 7">
            <a:extLst>
              <a:ext uri="{FF2B5EF4-FFF2-40B4-BE49-F238E27FC236}">
                <a16:creationId xmlns:a16="http://schemas.microsoft.com/office/drawing/2014/main" id="{94FF4DBD-69A4-4250-B536-2A20EF43730B}"/>
              </a:ext>
            </a:extLst>
          </p:cNvPr>
          <p:cNvSpPr/>
          <p:nvPr/>
        </p:nvSpPr>
        <p:spPr>
          <a:xfrm>
            <a:off x="-3381" y="2196225"/>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 : </a:t>
            </a:r>
            <a:r>
              <a:rPr lang="fr-FR" dirty="0">
                <a:solidFill>
                  <a:schemeClr val="accent2">
                    <a:lumMod val="50000"/>
                  </a:schemeClr>
                </a:solidFill>
                <a:cs typeface="Arial" panose="020B0604020202020204" pitchFamily="34" charset="0"/>
              </a:rPr>
              <a:t>Programmer une interface graphique sur appareil nomade en vue d’une commande vocale de la pince.	</a:t>
            </a:r>
            <a:endParaRPr lang="fr-FR" sz="1600" dirty="0">
              <a:solidFill>
                <a:schemeClr val="accent2">
                  <a:lumMod val="50000"/>
                </a:schemeClr>
              </a:solidFill>
              <a:cs typeface="Arial" panose="020B0604020202020204" pitchFamily="34" charset="0"/>
            </a:endParaRPr>
          </a:p>
        </p:txBody>
      </p:sp>
      <p:sp>
        <p:nvSpPr>
          <p:cNvPr id="9" name="Rectangle 8">
            <a:extLst>
              <a:ext uri="{FF2B5EF4-FFF2-40B4-BE49-F238E27FC236}">
                <a16:creationId xmlns:a16="http://schemas.microsoft.com/office/drawing/2014/main" id="{F6077298-2848-47B4-B89C-4EAC40E43081}"/>
              </a:ext>
            </a:extLst>
          </p:cNvPr>
          <p:cNvSpPr/>
          <p:nvPr/>
        </p:nvSpPr>
        <p:spPr>
          <a:xfrm>
            <a:off x="6761" y="3040649"/>
            <a:ext cx="9144000" cy="120032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Ressources mises à disposition des élèves :</a:t>
            </a:r>
          </a:p>
          <a:p>
            <a:pPr marL="285750" indent="-285750">
              <a:buFontTx/>
              <a:buChar char="-"/>
            </a:pPr>
            <a:r>
              <a:rPr lang="fr-FR" dirty="0">
                <a:solidFill>
                  <a:schemeClr val="accent2">
                    <a:lumMod val="50000"/>
                  </a:schemeClr>
                </a:solidFill>
                <a:cs typeface="Arial" panose="020B0604020202020204" pitchFamily="34" charset="0"/>
              </a:rPr>
              <a:t>Appareil nomade Android avec application spécifique et Bluetooth</a:t>
            </a:r>
          </a:p>
          <a:p>
            <a:pPr marL="285750" indent="-285750">
              <a:buFontTx/>
              <a:buChar char="-"/>
            </a:pPr>
            <a:r>
              <a:rPr lang="fr-FR" dirty="0">
                <a:solidFill>
                  <a:schemeClr val="accent2">
                    <a:lumMod val="50000"/>
                  </a:schemeClr>
                </a:solidFill>
                <a:cs typeface="Arial" panose="020B0604020202020204" pitchFamily="34" charset="0"/>
              </a:rPr>
              <a:t>Logiciel de programmation (local ou distant) </a:t>
            </a:r>
          </a:p>
          <a:p>
            <a:pPr marL="285750" indent="-285750">
              <a:buFontTx/>
              <a:buChar char="-"/>
            </a:pPr>
            <a:r>
              <a:rPr lang="fr-FR" dirty="0">
                <a:solidFill>
                  <a:schemeClr val="accent2">
                    <a:lumMod val="50000"/>
                  </a:schemeClr>
                </a:solidFill>
                <a:cs typeface="Arial" panose="020B0604020202020204" pitchFamily="34" charset="0"/>
              </a:rPr>
              <a:t>Tutoriels de mise en œuvre (disponibles sur Eduscol/STI)	</a:t>
            </a:r>
            <a:endParaRPr lang="fr-FR" sz="1600" dirty="0">
              <a:solidFill>
                <a:schemeClr val="accent2">
                  <a:lumMod val="50000"/>
                </a:schemeClr>
              </a:solidFill>
              <a:cs typeface="Arial" panose="020B0604020202020204" pitchFamily="34" charset="0"/>
            </a:endParaRPr>
          </a:p>
        </p:txBody>
      </p:sp>
      <p:pic>
        <p:nvPicPr>
          <p:cNvPr id="2" name="Image 1">
            <a:extLst>
              <a:ext uri="{FF2B5EF4-FFF2-40B4-BE49-F238E27FC236}">
                <a16:creationId xmlns:a16="http://schemas.microsoft.com/office/drawing/2014/main" id="{28D3873F-E306-4D46-A709-F317591B91EF}"/>
              </a:ext>
            </a:extLst>
          </p:cNvPr>
          <p:cNvPicPr>
            <a:picLocks noChangeAspect="1"/>
          </p:cNvPicPr>
          <p:nvPr/>
        </p:nvPicPr>
        <p:blipFill>
          <a:blip r:embed="rId3"/>
          <a:stretch>
            <a:fillRect/>
          </a:stretch>
        </p:blipFill>
        <p:spPr>
          <a:xfrm>
            <a:off x="2142590" y="4737879"/>
            <a:ext cx="3000896" cy="1187778"/>
          </a:xfrm>
          <a:prstGeom prst="rect">
            <a:avLst/>
          </a:prstGeom>
        </p:spPr>
      </p:pic>
      <p:pic>
        <p:nvPicPr>
          <p:cNvPr id="10" name="Image 9">
            <a:extLst>
              <a:ext uri="{FF2B5EF4-FFF2-40B4-BE49-F238E27FC236}">
                <a16:creationId xmlns:a16="http://schemas.microsoft.com/office/drawing/2014/main" id="{CDF258AB-EF81-4ABD-8FA7-47452E374482}"/>
              </a:ext>
            </a:extLst>
          </p:cNvPr>
          <p:cNvPicPr>
            <a:picLocks noChangeAspect="1"/>
          </p:cNvPicPr>
          <p:nvPr/>
        </p:nvPicPr>
        <p:blipFill>
          <a:blip r:embed="rId4"/>
          <a:stretch>
            <a:fillRect/>
          </a:stretch>
        </p:blipFill>
        <p:spPr>
          <a:xfrm>
            <a:off x="5509151" y="4281607"/>
            <a:ext cx="1270996" cy="1408666"/>
          </a:xfrm>
          <a:prstGeom prst="rect">
            <a:avLst/>
          </a:prstGeom>
        </p:spPr>
      </p:pic>
      <p:sp>
        <p:nvSpPr>
          <p:cNvPr id="11" name="Flèche : double flèche horizontale 10">
            <a:extLst>
              <a:ext uri="{FF2B5EF4-FFF2-40B4-BE49-F238E27FC236}">
                <a16:creationId xmlns:a16="http://schemas.microsoft.com/office/drawing/2014/main" id="{7F7E35DF-94C7-4308-A061-013D7CD90420}"/>
              </a:ext>
            </a:extLst>
          </p:cNvPr>
          <p:cNvSpPr/>
          <p:nvPr/>
        </p:nvSpPr>
        <p:spPr>
          <a:xfrm>
            <a:off x="5074291" y="5274489"/>
            <a:ext cx="504056" cy="2880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1F77E290-396D-41DF-B059-D707C9904403}"/>
              </a:ext>
            </a:extLst>
          </p:cNvPr>
          <p:cNvPicPr>
            <a:picLocks noChangeAspect="1"/>
          </p:cNvPicPr>
          <p:nvPr/>
        </p:nvPicPr>
        <p:blipFill>
          <a:blip r:embed="rId5"/>
          <a:stretch>
            <a:fillRect/>
          </a:stretch>
        </p:blipFill>
        <p:spPr>
          <a:xfrm>
            <a:off x="279571" y="4336654"/>
            <a:ext cx="1497354" cy="998236"/>
          </a:xfrm>
          <a:prstGeom prst="rect">
            <a:avLst/>
          </a:prstGeom>
        </p:spPr>
      </p:pic>
      <p:sp>
        <p:nvSpPr>
          <p:cNvPr id="13" name="Flèche : double flèche horizontale 12">
            <a:extLst>
              <a:ext uri="{FF2B5EF4-FFF2-40B4-BE49-F238E27FC236}">
                <a16:creationId xmlns:a16="http://schemas.microsoft.com/office/drawing/2014/main" id="{8F4D635B-2FC8-4CA3-B624-7CD99F497E19}"/>
              </a:ext>
            </a:extLst>
          </p:cNvPr>
          <p:cNvSpPr/>
          <p:nvPr/>
        </p:nvSpPr>
        <p:spPr>
          <a:xfrm>
            <a:off x="1720759" y="4950026"/>
            <a:ext cx="504056" cy="2880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8845472E-B83F-4760-9C9B-25B58E6CEB5E}"/>
              </a:ext>
            </a:extLst>
          </p:cNvPr>
          <p:cNvPicPr>
            <a:picLocks noChangeAspect="1"/>
          </p:cNvPicPr>
          <p:nvPr/>
        </p:nvPicPr>
        <p:blipFill>
          <a:blip r:embed="rId6"/>
          <a:stretch>
            <a:fillRect/>
          </a:stretch>
        </p:blipFill>
        <p:spPr>
          <a:xfrm>
            <a:off x="7205823" y="3558772"/>
            <a:ext cx="1738728" cy="2198222"/>
          </a:xfrm>
          <a:prstGeom prst="rect">
            <a:avLst/>
          </a:prstGeom>
        </p:spPr>
      </p:pic>
      <p:sp>
        <p:nvSpPr>
          <p:cNvPr id="15" name="Flèche : double flèche horizontale 14">
            <a:extLst>
              <a:ext uri="{FF2B5EF4-FFF2-40B4-BE49-F238E27FC236}">
                <a16:creationId xmlns:a16="http://schemas.microsoft.com/office/drawing/2014/main" id="{A2CF9FE2-DD53-4385-9445-7F1CF0FA96F3}"/>
              </a:ext>
            </a:extLst>
          </p:cNvPr>
          <p:cNvSpPr/>
          <p:nvPr/>
        </p:nvSpPr>
        <p:spPr>
          <a:xfrm>
            <a:off x="6695673" y="4652691"/>
            <a:ext cx="504056" cy="2880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0EAAEF60-CE20-47AE-922C-88B4A7E45B5B}"/>
              </a:ext>
            </a:extLst>
          </p:cNvPr>
          <p:cNvSpPr/>
          <p:nvPr/>
        </p:nvSpPr>
        <p:spPr>
          <a:xfrm>
            <a:off x="107505" y="2767504"/>
            <a:ext cx="8928992" cy="307777"/>
          </a:xfrm>
          <a:prstGeom prst="rect">
            <a:avLst/>
          </a:prstGeom>
        </p:spPr>
        <p:txBody>
          <a:bodyPr wrap="square">
            <a:spAutoFit/>
          </a:bodyPr>
          <a:lstStyle/>
          <a:p>
            <a:r>
              <a:rPr lang="fr-FR" sz="1400" i="1" dirty="0">
                <a:solidFill>
                  <a:schemeClr val="accent2">
                    <a:lumMod val="50000"/>
                  </a:schemeClr>
                </a:solidFill>
                <a:cs typeface="Arial" panose="020B0604020202020204" pitchFamily="34" charset="0"/>
              </a:rPr>
              <a:t>http://eduscol.education.fr/sti/ressources_techniques/app-inventor-exemples-dihm-android-pour-carte-arduino</a:t>
            </a:r>
            <a:r>
              <a:rPr lang="fr-FR" sz="1400" dirty="0">
                <a:solidFill>
                  <a:schemeClr val="accent2">
                    <a:lumMod val="50000"/>
                  </a:schemeClr>
                </a:solidFill>
                <a:cs typeface="Arial" panose="020B0604020202020204" pitchFamily="34" charset="0"/>
              </a:rPr>
              <a:t>	</a:t>
            </a:r>
            <a:endParaRPr lang="fr-FR" sz="1200" dirty="0">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2022145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4240574516"/>
              </p:ext>
            </p:extLst>
          </p:nvPr>
        </p:nvGraphicFramePr>
        <p:xfrm>
          <a:off x="12687" y="476672"/>
          <a:ext cx="9108505" cy="770255"/>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758405">
                  <a:extLst>
                    <a:ext uri="{9D8B030D-6E8A-4147-A177-3AD203B41FA5}">
                      <a16:colId xmlns:a16="http://schemas.microsoft.com/office/drawing/2014/main" val="20002"/>
                    </a:ext>
                  </a:extLst>
                </a:gridCol>
                <a:gridCol w="2572458">
                  <a:extLst>
                    <a:ext uri="{9D8B030D-6E8A-4147-A177-3AD203B41FA5}">
                      <a16:colId xmlns:a16="http://schemas.microsoft.com/office/drawing/2014/main" val="20003"/>
                    </a:ext>
                  </a:extLst>
                </a:gridCol>
              </a:tblGrid>
              <a:tr h="153934">
                <a:tc>
                  <a:txBody>
                    <a:bodyPr/>
                    <a:lstStyle/>
                    <a:p>
                      <a:pPr algn="ctr">
                        <a:lnSpc>
                          <a:spcPct val="115000"/>
                        </a:lnSpc>
                        <a:spcAft>
                          <a:spcPts val="0"/>
                        </a:spcAft>
                      </a:pPr>
                      <a:r>
                        <a:rPr lang="fr-FR" sz="1200" dirty="0">
                          <a:solidFill>
                            <a:schemeClr val="accent2">
                              <a:lumMod val="50000"/>
                            </a:schemeClr>
                          </a:solidFill>
                          <a:effectLst/>
                          <a:latin typeface="+mn-lt"/>
                        </a:rPr>
                        <a:t>GROUPE</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1</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2</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200" dirty="0">
                          <a:solidFill>
                            <a:schemeClr val="accent2">
                              <a:lumMod val="50000"/>
                            </a:schemeClr>
                          </a:solidFill>
                          <a:effectLst/>
                          <a:latin typeface="+mn-lt"/>
                        </a:rPr>
                        <a:t>ELEVE 3</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90039">
                <a:tc rowSpan="2">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latin typeface="+mn-lt"/>
                        </a:rPr>
                        <a:t>H8</a:t>
                      </a:r>
                      <a:r>
                        <a:rPr lang="fr-FR" sz="1200" dirty="0">
                          <a:solidFill>
                            <a:schemeClr val="accent2">
                              <a:lumMod val="50000"/>
                            </a:schemeClr>
                          </a:solidFill>
                          <a:effectLst/>
                          <a:latin typeface="+mn-lt"/>
                          <a:cs typeface="Times New Roman" panose="02020603050405020304" pitchFamily="18" charset="0"/>
                        </a:rPr>
                        <a:t>-</a:t>
                      </a:r>
                      <a:r>
                        <a:rPr lang="fr-FR" sz="1200" dirty="0">
                          <a:solidFill>
                            <a:schemeClr val="accent2">
                              <a:lumMod val="50000"/>
                            </a:schemeClr>
                          </a:solidFill>
                          <a:effectLst/>
                          <a:latin typeface="+mn-lt"/>
                        </a:rPr>
                        <a:t>H9</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gridSpan="3">
                  <a:txBody>
                    <a:bodyPr/>
                    <a:lstStyle/>
                    <a:p>
                      <a:pPr algn="ctr">
                        <a:lnSpc>
                          <a:spcPct val="115000"/>
                        </a:lnSpc>
                        <a:spcAft>
                          <a:spcPts val="0"/>
                        </a:spcAft>
                      </a:pPr>
                      <a:r>
                        <a:rPr lang="fr-FR" sz="1200" dirty="0">
                          <a:solidFill>
                            <a:schemeClr val="accent2">
                              <a:lumMod val="50000"/>
                            </a:schemeClr>
                          </a:solidFill>
                          <a:effectLst/>
                          <a:latin typeface="+mn-lt"/>
                        </a:rPr>
                        <a:t>Programmation </a:t>
                      </a: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10001"/>
                  </a:ext>
                </a:extLst>
              </a:tr>
              <a:tr h="292297">
                <a:tc vMerge="1">
                  <a:txBody>
                    <a:bodyPr/>
                    <a:lstStyle/>
                    <a:p>
                      <a:pPr algn="ctr">
                        <a:lnSpc>
                          <a:spcPct val="115000"/>
                        </a:lnSpc>
                        <a:spcAft>
                          <a:spcPts val="0"/>
                        </a:spcAft>
                      </a:pPr>
                      <a:endParaRPr lang="fr-FR" sz="16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Gestion commande vocale</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i="1" dirty="0">
                          <a:solidFill>
                            <a:schemeClr val="tx1"/>
                          </a:solidFill>
                          <a:effectLst/>
                        </a:rPr>
                        <a:t>En collaboration avec l’élève 3</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Gestion de la fermeture de la pince</a:t>
                      </a:r>
                    </a:p>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baseline="0" dirty="0">
                          <a:solidFill>
                            <a:schemeClr val="accent2">
                              <a:lumMod val="50000"/>
                            </a:schemeClr>
                          </a:solidFill>
                          <a:effectLst/>
                        </a:rPr>
                        <a:t> Gestion du capteur</a:t>
                      </a:r>
                      <a:endParaRPr lang="fr-FR" sz="11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3030554906"/>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ACTIVITES DU CHALLENGE</a:t>
            </a:r>
            <a:endPar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5" name="Rectangle à coins arrondis 4">
            <a:extLst>
              <a:ext uri="{FF2B5EF4-FFF2-40B4-BE49-F238E27FC236}">
                <a16:creationId xmlns:a16="http://schemas.microsoft.com/office/drawing/2014/main" id="{8FC38648-9F16-4720-B3F5-4E601308D484}"/>
              </a:ext>
            </a:extLst>
          </p:cNvPr>
          <p:cNvSpPr/>
          <p:nvPr/>
        </p:nvSpPr>
        <p:spPr>
          <a:xfrm>
            <a:off x="12687" y="1637806"/>
            <a:ext cx="9140620" cy="4608512"/>
          </a:xfrm>
          <a:prstGeom prst="roundRect">
            <a:avLst/>
          </a:prstGeom>
          <a:solidFill>
            <a:srgbClr val="92D050">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C0504D">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03CB15C-336C-404F-B08B-698FEA9CA643}"/>
              </a:ext>
            </a:extLst>
          </p:cNvPr>
          <p:cNvSpPr/>
          <p:nvPr/>
        </p:nvSpPr>
        <p:spPr>
          <a:xfrm>
            <a:off x="-3381" y="1637806"/>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Elève 2 et 3 : interaction servomoteur - capteur</a:t>
            </a:r>
          </a:p>
        </p:txBody>
      </p:sp>
      <p:sp>
        <p:nvSpPr>
          <p:cNvPr id="8" name="Rectangle 7">
            <a:extLst>
              <a:ext uri="{FF2B5EF4-FFF2-40B4-BE49-F238E27FC236}">
                <a16:creationId xmlns:a16="http://schemas.microsoft.com/office/drawing/2014/main" id="{94FF4DBD-69A4-4250-B536-2A20EF43730B}"/>
              </a:ext>
            </a:extLst>
          </p:cNvPr>
          <p:cNvSpPr/>
          <p:nvPr/>
        </p:nvSpPr>
        <p:spPr>
          <a:xfrm>
            <a:off x="-3381" y="2196225"/>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Objectif : </a:t>
            </a: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Programmer pour piloter le servomoteur en fonction des informations du capteur.</a:t>
            </a:r>
            <a:endParaRPr kumimoji="0" lang="fr-FR" sz="16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F6077298-2848-47B4-B89C-4EAC40E43081}"/>
              </a:ext>
            </a:extLst>
          </p:cNvPr>
          <p:cNvSpPr/>
          <p:nvPr/>
        </p:nvSpPr>
        <p:spPr>
          <a:xfrm>
            <a:off x="6761" y="2754644"/>
            <a:ext cx="91440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Ressources mises à disposition des élèves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Logiciel de programmation (Arduino)</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Carte à </a:t>
            </a:r>
            <a:r>
              <a:rPr lang="fr-FR" dirty="0" err="1">
                <a:solidFill>
                  <a:srgbClr val="C0504D">
                    <a:lumMod val="50000"/>
                  </a:srgbClr>
                </a:solidFill>
                <a:latin typeface="Calibri"/>
                <a:cs typeface="Arial" panose="020B0604020202020204" pitchFamily="34" charset="0"/>
              </a:rPr>
              <a:t>micro-contrôleur</a:t>
            </a:r>
            <a:r>
              <a:rPr lang="fr-FR" dirty="0">
                <a:solidFill>
                  <a:srgbClr val="C0504D">
                    <a:lumMod val="50000"/>
                  </a:srgbClr>
                </a:solidFill>
                <a:latin typeface="Calibri"/>
                <a:cs typeface="Arial" panose="020B0604020202020204" pitchFamily="34" charset="0"/>
              </a:rPr>
              <a:t> (type Arduino </a:t>
            </a:r>
            <a:r>
              <a:rPr lang="fr-FR" dirty="0" err="1">
                <a:solidFill>
                  <a:srgbClr val="C0504D">
                    <a:lumMod val="50000"/>
                  </a:srgbClr>
                </a:solidFill>
                <a:latin typeface="Calibri"/>
                <a:cs typeface="Arial" panose="020B0604020202020204" pitchFamily="34" charset="0"/>
              </a:rPr>
              <a:t>Uno</a:t>
            </a:r>
            <a:r>
              <a:rPr lang="fr-FR" dirty="0">
                <a:solidFill>
                  <a:srgbClr val="C0504D">
                    <a:lumMod val="50000"/>
                  </a:srgbClr>
                </a:solidFill>
                <a:latin typeface="Calibri"/>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Programmes élaborés par les élèves en H2 – H3 (validés par l’enseignant)</a:t>
            </a:r>
            <a:endPar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pic>
        <p:nvPicPr>
          <p:cNvPr id="10" name="Image 9">
            <a:extLst>
              <a:ext uri="{FF2B5EF4-FFF2-40B4-BE49-F238E27FC236}">
                <a16:creationId xmlns:a16="http://schemas.microsoft.com/office/drawing/2014/main" id="{173064DF-FF6C-4C3A-9755-B5419DD07DA7}"/>
              </a:ext>
            </a:extLst>
          </p:cNvPr>
          <p:cNvPicPr>
            <a:picLocks noChangeAspect="1"/>
          </p:cNvPicPr>
          <p:nvPr/>
        </p:nvPicPr>
        <p:blipFill>
          <a:blip r:embed="rId3"/>
          <a:stretch>
            <a:fillRect/>
          </a:stretch>
        </p:blipFill>
        <p:spPr>
          <a:xfrm>
            <a:off x="467544" y="3965348"/>
            <a:ext cx="1702992" cy="2056443"/>
          </a:xfrm>
          <a:prstGeom prst="rect">
            <a:avLst/>
          </a:prstGeom>
        </p:spPr>
      </p:pic>
      <p:pic>
        <p:nvPicPr>
          <p:cNvPr id="11" name="Image 10">
            <a:extLst>
              <a:ext uri="{FF2B5EF4-FFF2-40B4-BE49-F238E27FC236}">
                <a16:creationId xmlns:a16="http://schemas.microsoft.com/office/drawing/2014/main" id="{8D32CB17-1B02-4F49-8A35-0A81A53F904C}"/>
              </a:ext>
            </a:extLst>
          </p:cNvPr>
          <p:cNvPicPr>
            <a:picLocks noChangeAspect="1"/>
          </p:cNvPicPr>
          <p:nvPr/>
        </p:nvPicPr>
        <p:blipFill>
          <a:blip r:embed="rId4"/>
          <a:stretch>
            <a:fillRect/>
          </a:stretch>
        </p:blipFill>
        <p:spPr>
          <a:xfrm>
            <a:off x="2353351" y="4005606"/>
            <a:ext cx="1702992" cy="2016185"/>
          </a:xfrm>
          <a:prstGeom prst="rect">
            <a:avLst/>
          </a:prstGeom>
        </p:spPr>
      </p:pic>
      <p:pic>
        <p:nvPicPr>
          <p:cNvPr id="2" name="Image 1">
            <a:extLst>
              <a:ext uri="{FF2B5EF4-FFF2-40B4-BE49-F238E27FC236}">
                <a16:creationId xmlns:a16="http://schemas.microsoft.com/office/drawing/2014/main" id="{D9D35E57-618A-41F6-B98B-8011A32DCC21}"/>
              </a:ext>
            </a:extLst>
          </p:cNvPr>
          <p:cNvPicPr>
            <a:picLocks noChangeAspect="1"/>
          </p:cNvPicPr>
          <p:nvPr/>
        </p:nvPicPr>
        <p:blipFill rotWithShape="1">
          <a:blip r:embed="rId5"/>
          <a:srcRect r="22145"/>
          <a:stretch/>
        </p:blipFill>
        <p:spPr>
          <a:xfrm>
            <a:off x="4211960" y="4144060"/>
            <a:ext cx="4765216" cy="1548518"/>
          </a:xfrm>
          <a:prstGeom prst="rect">
            <a:avLst/>
          </a:prstGeom>
        </p:spPr>
      </p:pic>
    </p:spTree>
    <p:extLst>
      <p:ext uri="{BB962C8B-B14F-4D97-AF65-F5344CB8AC3E}">
        <p14:creationId xmlns:p14="http://schemas.microsoft.com/office/powerpoint/2010/main" val="521186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102829274"/>
              </p:ext>
            </p:extLst>
          </p:nvPr>
        </p:nvGraphicFramePr>
        <p:xfrm>
          <a:off x="6860" y="549190"/>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33117">
                <a:tc gridSpan="4">
                  <a:txBody>
                    <a:bodyPr/>
                    <a:lstStyle/>
                    <a:p>
                      <a:pPr algn="ctr">
                        <a:lnSpc>
                          <a:spcPct val="115000"/>
                        </a:lnSpc>
                        <a:spcAft>
                          <a:spcPts val="0"/>
                        </a:spcAft>
                      </a:pPr>
                      <a:r>
                        <a:rPr lang="fr-FR" sz="1600" dirty="0">
                          <a:solidFill>
                            <a:schemeClr val="accent2">
                              <a:lumMod val="50000"/>
                            </a:schemeClr>
                          </a:solidFill>
                          <a:effectLst/>
                        </a:rPr>
                        <a:t>Impression 3D en temps masqué</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mc:AlternateContent xmlns:mc="http://schemas.openxmlformats.org/markup-compatibility/2006" xmlns:am3d="http://schemas.microsoft.com/office/drawing/2017/model3d">
        <mc:Choice Requires="am3d">
          <p:graphicFrame>
            <p:nvGraphicFramePr>
              <p:cNvPr id="2" name="Modèle 3D 1">
                <a:extLst>
                  <a:ext uri="{FF2B5EF4-FFF2-40B4-BE49-F238E27FC236}">
                    <a16:creationId xmlns:a16="http://schemas.microsoft.com/office/drawing/2014/main" id="{81680DCE-B56D-45B1-8E01-25B8041F6075}"/>
                  </a:ext>
                </a:extLst>
              </p:cNvPr>
              <p:cNvGraphicFramePr>
                <a:graphicFrameLocks noChangeAspect="1"/>
              </p:cNvGraphicFramePr>
              <p:nvPr>
                <p:extLst>
                  <p:ext uri="{D42A27DB-BD31-4B8C-83A1-F6EECF244321}">
                    <p14:modId xmlns:p14="http://schemas.microsoft.com/office/powerpoint/2010/main" val="3051286726"/>
                  </p:ext>
                </p:extLst>
              </p:nvPr>
            </p:nvGraphicFramePr>
            <p:xfrm rot="18088243">
              <a:off x="787732" y="1636785"/>
              <a:ext cx="3416806" cy="2331804"/>
            </p:xfrm>
            <a:graphic>
              <a:graphicData uri="http://schemas.microsoft.com/office/drawing/2017/model3d">
                <am3d:model3d r:embed="rId3">
                  <am3d:spPr>
                    <a:xfrm rot="18088243">
                      <a:off x="0" y="0"/>
                      <a:ext cx="3416806" cy="2331804"/>
                    </a:xfrm>
                    <a:prstGeom prst="rect">
                      <a:avLst/>
                    </a:prstGeom>
                  </am3d:spPr>
                  <am3d:camera>
                    <am3d:pos x="0" y="0" z="57509788"/>
                    <am3d:up dx="0" dy="36000000" dz="0"/>
                    <am3d:lookAt x="0" y="0" z="0"/>
                    <am3d:perspective fov="2700000"/>
                  </am3d:camera>
                  <am3d:trans>
                    <am3d:meterPerModelUnit n="24882" d="1000000"/>
                    <am3d:preTrans dx="-18007585" dy="-10838908" dz="8957784"/>
                    <am3d:scale>
                      <am3d:sx n="1000000" d="1000000"/>
                      <am3d:sy n="1000000" d="1000000"/>
                      <am3d:sz n="1000000" d="1000000"/>
                    </am3d:scale>
                    <am3d:rot ax="7516255" ay="723666" az="-987584"/>
                    <am3d:postTrans dx="0" dy="0" dz="0"/>
                  </am3d:trans>
                  <am3d:raster rName="Office3DRenderer" rVer="16.0.8326">
                    <am3d:blip r:embed="rId4"/>
                  </am3d:raster>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Modèle 3D 1">
                <a:extLst>
                  <a:ext uri="{FF2B5EF4-FFF2-40B4-BE49-F238E27FC236}">
                    <a16:creationId xmlns:am3d="http://schemas.microsoft.com/office/drawing/2017/model3d" xmlns="" xmlns:a16="http://schemas.microsoft.com/office/drawing/2014/main" id="{81680DCE-B56D-45B1-8E01-25B8041F6075}"/>
                  </a:ext>
                </a:extLst>
              </p:cNvPr>
              <p:cNvPicPr>
                <a:picLocks noGrp="1" noRot="1" noChangeAspect="1" noMove="1" noResize="1" noEditPoints="1" noAdjustHandles="1" noChangeArrowheads="1" noChangeShapeType="1" noCrop="1"/>
              </p:cNvPicPr>
              <p:nvPr/>
            </p:nvPicPr>
            <p:blipFill>
              <a:blip r:embed="rId5"/>
              <a:stretch>
                <a:fillRect/>
              </a:stretch>
            </p:blipFill>
            <p:spPr>
              <a:xfrm rot="18088243">
                <a:off x="787732" y="1636785"/>
                <a:ext cx="3416806" cy="233180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 name="Modèle 3D 2">
                <a:extLst>
                  <a:ext uri="{FF2B5EF4-FFF2-40B4-BE49-F238E27FC236}">
                    <a16:creationId xmlns:a16="http://schemas.microsoft.com/office/drawing/2014/main" id="{1FF7E3D4-F644-403D-9304-435976EB41EB}"/>
                  </a:ext>
                </a:extLst>
              </p:cNvPr>
              <p:cNvGraphicFramePr>
                <a:graphicFrameLocks noChangeAspect="1"/>
              </p:cNvGraphicFramePr>
              <p:nvPr>
                <p:extLst>
                  <p:ext uri="{D42A27DB-BD31-4B8C-83A1-F6EECF244321}">
                    <p14:modId xmlns:p14="http://schemas.microsoft.com/office/powerpoint/2010/main" val="1258855929"/>
                  </p:ext>
                </p:extLst>
              </p:nvPr>
            </p:nvGraphicFramePr>
            <p:xfrm rot="19487695">
              <a:off x="4904654" y="2825288"/>
              <a:ext cx="3112242" cy="2788646"/>
            </p:xfrm>
            <a:graphic>
              <a:graphicData uri="http://schemas.microsoft.com/office/drawing/2017/model3d">
                <am3d:model3d r:embed="rId6">
                  <am3d:spPr>
                    <a:xfrm rot="19487695">
                      <a:off x="0" y="0"/>
                      <a:ext cx="3112242" cy="2788646"/>
                    </a:xfrm>
                    <a:prstGeom prst="rect">
                      <a:avLst/>
                    </a:prstGeom>
                  </am3d:spPr>
                  <am3d:camera>
                    <am3d:pos x="0" y="0" z="54718411"/>
                    <am3d:up dx="0" dy="36000000" dz="0"/>
                    <am3d:lookAt x="0" y="0" z="0"/>
                    <am3d:perspective fov="2700000"/>
                  </am3d:camera>
                  <am3d:trans>
                    <am3d:meterPerModelUnit n="18354" d="1000000"/>
                    <am3d:preTrans dx="-18220372" dy="-8590233" dz="9992759"/>
                    <am3d:scale>
                      <am3d:sx n="1000000" d="1000000"/>
                      <am3d:sy n="1000000" d="1000000"/>
                      <am3d:sz n="1000000" d="1000000"/>
                    </am3d:scale>
                    <am3d:rot ax="-3235474" ay="-2084050" az="2281253"/>
                    <am3d:postTrans dx="0" dy="0" dz="0"/>
                  </am3d:trans>
                  <am3d:raster rName="Office3DRenderer" rVer="16.0.8326">
                    <am3d:blip r:embed="rId7"/>
                  </am3d:raster>
                  <am3d:objViewport viewportSz="40639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 name="Modèle 3D 2">
                <a:extLst>
                  <a:ext uri="{FF2B5EF4-FFF2-40B4-BE49-F238E27FC236}">
                    <a16:creationId xmlns:am3d="http://schemas.microsoft.com/office/drawing/2017/model3d" xmlns="" xmlns:a16="http://schemas.microsoft.com/office/drawing/2014/main" id="{1FF7E3D4-F644-403D-9304-435976EB41EB}"/>
                  </a:ext>
                </a:extLst>
              </p:cNvPr>
              <p:cNvPicPr>
                <a:picLocks noGrp="1" noRot="1" noChangeAspect="1" noMove="1" noResize="1" noEditPoints="1" noAdjustHandles="1" noChangeArrowheads="1" noChangeShapeType="1" noCrop="1"/>
              </p:cNvPicPr>
              <p:nvPr/>
            </p:nvPicPr>
            <p:blipFill>
              <a:blip r:embed="rId8"/>
              <a:stretch>
                <a:fillRect/>
              </a:stretch>
            </p:blipFill>
            <p:spPr>
              <a:xfrm rot="19487695">
                <a:off x="4904654" y="2825288"/>
                <a:ext cx="3112242" cy="2788646"/>
              </a:xfrm>
              <a:prstGeom prst="rect">
                <a:avLst/>
              </a:prstGeom>
            </p:spPr>
          </p:pic>
        </mc:Fallback>
      </mc:AlternateContent>
    </p:spTree>
    <p:extLst>
      <p:ext uri="{BB962C8B-B14F-4D97-AF65-F5344CB8AC3E}">
        <p14:creationId xmlns:p14="http://schemas.microsoft.com/office/powerpoint/2010/main" val="3997136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564403919"/>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600" dirty="0">
                          <a:solidFill>
                            <a:schemeClr val="accent2">
                              <a:lumMod val="50000"/>
                            </a:schemeClr>
                          </a:solidFill>
                          <a:effectLst/>
                        </a:rPr>
                        <a:t>ELEVE 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600" dirty="0">
                          <a:solidFill>
                            <a:schemeClr val="accent2">
                              <a:lumMod val="50000"/>
                            </a:schemeClr>
                          </a:solidFill>
                          <a:effectLst/>
                        </a:rPr>
                        <a:t>ELEVE 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dirty="0">
                          <a:solidFill>
                            <a:schemeClr val="accent2">
                              <a:lumMod val="50000"/>
                            </a:schemeClr>
                          </a:solidFill>
                          <a:effectLst/>
                        </a:rPr>
                        <a:t> H10</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gridSpan="3">
                  <a:txBody>
                    <a:bodyPr/>
                    <a:lstStyle/>
                    <a:p>
                      <a:pPr algn="ctr">
                        <a:lnSpc>
                          <a:spcPct val="115000"/>
                        </a:lnSpc>
                        <a:spcAft>
                          <a:spcPts val="0"/>
                        </a:spcAft>
                      </a:pPr>
                      <a:r>
                        <a:rPr lang="fr-FR" sz="1600" dirty="0">
                          <a:solidFill>
                            <a:schemeClr val="accent2">
                              <a:lumMod val="50000"/>
                            </a:schemeClr>
                          </a:solidFill>
                          <a:effectLst/>
                        </a:rPr>
                        <a:t>Montage final et synthèse des programmes</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6D63670F-6A18-438B-BD07-8D1CC98DB14B}"/>
              </a:ext>
            </a:extLst>
          </p:cNvPr>
          <p:cNvSpPr/>
          <p:nvPr/>
        </p:nvSpPr>
        <p:spPr>
          <a:xfrm>
            <a:off x="-1153" y="1647665"/>
            <a:ext cx="9140620" cy="4608512"/>
          </a:xfrm>
          <a:prstGeom prst="roundRect">
            <a:avLst/>
          </a:prstGeom>
          <a:solidFill>
            <a:srgbClr val="8AD0EA">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C0504D">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FE24983A-5052-44ED-A960-81F8ECA92E4C}"/>
              </a:ext>
            </a:extLst>
          </p:cNvPr>
          <p:cNvPicPr>
            <a:picLocks noChangeAspect="1"/>
          </p:cNvPicPr>
          <p:nvPr/>
        </p:nvPicPr>
        <p:blipFill>
          <a:blip r:embed="rId3"/>
          <a:stretch>
            <a:fillRect/>
          </a:stretch>
        </p:blipFill>
        <p:spPr>
          <a:xfrm>
            <a:off x="6084168" y="2719250"/>
            <a:ext cx="2673219" cy="3374828"/>
          </a:xfrm>
          <a:prstGeom prst="rect">
            <a:avLst/>
          </a:prstGeom>
        </p:spPr>
      </p:pic>
      <p:sp>
        <p:nvSpPr>
          <p:cNvPr id="7" name="Rectangle 6">
            <a:extLst>
              <a:ext uri="{FF2B5EF4-FFF2-40B4-BE49-F238E27FC236}">
                <a16:creationId xmlns:a16="http://schemas.microsoft.com/office/drawing/2014/main" id="{2C78532F-71D4-4BA8-8D2F-F204B18B9599}"/>
              </a:ext>
            </a:extLst>
          </p:cNvPr>
          <p:cNvSpPr/>
          <p:nvPr/>
        </p:nvSpPr>
        <p:spPr>
          <a:xfrm>
            <a:off x="-3381" y="1637806"/>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Tâche collaborative</a:t>
            </a:r>
          </a:p>
        </p:txBody>
      </p:sp>
      <p:sp>
        <p:nvSpPr>
          <p:cNvPr id="8" name="Rectangle 7">
            <a:extLst>
              <a:ext uri="{FF2B5EF4-FFF2-40B4-BE49-F238E27FC236}">
                <a16:creationId xmlns:a16="http://schemas.microsoft.com/office/drawing/2014/main" id="{8E56FE52-F6F6-44E1-8341-3E5378EEF26D}"/>
              </a:ext>
            </a:extLst>
          </p:cNvPr>
          <p:cNvSpPr/>
          <p:nvPr/>
        </p:nvSpPr>
        <p:spPr>
          <a:xfrm>
            <a:off x="-3381" y="2196225"/>
            <a:ext cx="9144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Objectifs : </a:t>
            </a:r>
            <a:r>
              <a:rPr lang="fr-FR" dirty="0">
                <a:solidFill>
                  <a:srgbClr val="C0504D">
                    <a:lumMod val="50000"/>
                  </a:srgbClr>
                </a:solidFill>
                <a:latin typeface="Calibri"/>
                <a:cs typeface="Arial" panose="020B0604020202020204" pitchFamily="34" charset="0"/>
              </a:rPr>
              <a:t>Réaliser les assemblages nécessaires et mettre en relation le programme de commande vocale avec le programme de gestion de la pince</a:t>
            </a: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t>
            </a:r>
            <a:endParaRPr kumimoji="0" lang="fr-FR" sz="16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9A2FBAD6-388B-4747-8406-9C960D99A915}"/>
              </a:ext>
            </a:extLst>
          </p:cNvPr>
          <p:cNvSpPr/>
          <p:nvPr/>
        </p:nvSpPr>
        <p:spPr>
          <a:xfrm>
            <a:off x="-4533" y="3031643"/>
            <a:ext cx="91440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Ressources mises à disposition des élèves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Outillage nécessaire, vis, écrous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Ruban adhésif double face, liens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Emetteur/récepteur Bluetooth</a:t>
            </a:r>
            <a:endPar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pic>
        <p:nvPicPr>
          <p:cNvPr id="11" name="Image 10">
            <a:extLst>
              <a:ext uri="{FF2B5EF4-FFF2-40B4-BE49-F238E27FC236}">
                <a16:creationId xmlns:a16="http://schemas.microsoft.com/office/drawing/2014/main" id="{A8C100A6-EA47-4D70-8C6D-B1373468E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390" y="4089164"/>
            <a:ext cx="2673219" cy="2004914"/>
          </a:xfrm>
          <a:prstGeom prst="rect">
            <a:avLst/>
          </a:prstGeom>
        </p:spPr>
      </p:pic>
    </p:spTree>
    <p:extLst>
      <p:ext uri="{BB962C8B-B14F-4D97-AF65-F5344CB8AC3E}">
        <p14:creationId xmlns:p14="http://schemas.microsoft.com/office/powerpoint/2010/main" val="2215551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049749740"/>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600" dirty="0">
                          <a:solidFill>
                            <a:schemeClr val="accent2">
                              <a:lumMod val="50000"/>
                            </a:schemeClr>
                          </a:solidFill>
                          <a:effectLst/>
                        </a:rPr>
                        <a:t>ELEVE 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600" dirty="0">
                          <a:solidFill>
                            <a:schemeClr val="accent2">
                              <a:lumMod val="50000"/>
                            </a:schemeClr>
                          </a:solidFill>
                          <a:effectLst/>
                        </a:rPr>
                        <a:t>ELEVE 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dirty="0">
                          <a:solidFill>
                            <a:schemeClr val="accent2">
                              <a:lumMod val="50000"/>
                            </a:schemeClr>
                          </a:solidFill>
                          <a:effectLst/>
                        </a:rPr>
                        <a:t> H10</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gridSpan="3">
                  <a:txBody>
                    <a:bodyPr/>
                    <a:lstStyle/>
                    <a:p>
                      <a:pPr algn="ctr">
                        <a:lnSpc>
                          <a:spcPct val="115000"/>
                        </a:lnSpc>
                        <a:spcAft>
                          <a:spcPts val="0"/>
                        </a:spcAft>
                      </a:pPr>
                      <a:r>
                        <a:rPr lang="fr-FR" sz="1600" dirty="0">
                          <a:solidFill>
                            <a:schemeClr val="accent2">
                              <a:lumMod val="50000"/>
                            </a:schemeClr>
                          </a:solidFill>
                          <a:effectLst/>
                        </a:rPr>
                        <a:t>Montage final et synthèse des programmes</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6D63670F-6A18-438B-BD07-8D1CC98DB14B}"/>
              </a:ext>
            </a:extLst>
          </p:cNvPr>
          <p:cNvSpPr/>
          <p:nvPr/>
        </p:nvSpPr>
        <p:spPr>
          <a:xfrm>
            <a:off x="-1153" y="1647665"/>
            <a:ext cx="9140620" cy="4608512"/>
          </a:xfrm>
          <a:prstGeom prst="roundRect">
            <a:avLst/>
          </a:prstGeom>
          <a:solidFill>
            <a:srgbClr val="8AD0EA">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C0504D">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2C78532F-71D4-4BA8-8D2F-F204B18B9599}"/>
              </a:ext>
            </a:extLst>
          </p:cNvPr>
          <p:cNvSpPr/>
          <p:nvPr/>
        </p:nvSpPr>
        <p:spPr>
          <a:xfrm>
            <a:off x="-3381" y="1637806"/>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Tâche collaborative</a:t>
            </a:r>
          </a:p>
        </p:txBody>
      </p:sp>
      <p:sp>
        <p:nvSpPr>
          <p:cNvPr id="8" name="Rectangle 7">
            <a:extLst>
              <a:ext uri="{FF2B5EF4-FFF2-40B4-BE49-F238E27FC236}">
                <a16:creationId xmlns:a16="http://schemas.microsoft.com/office/drawing/2014/main" id="{8E56FE52-F6F6-44E1-8341-3E5378EEF26D}"/>
              </a:ext>
            </a:extLst>
          </p:cNvPr>
          <p:cNvSpPr/>
          <p:nvPr/>
        </p:nvSpPr>
        <p:spPr>
          <a:xfrm>
            <a:off x="-3381" y="2196225"/>
            <a:ext cx="9144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Objectifs : </a:t>
            </a:r>
            <a:r>
              <a:rPr lang="fr-FR" dirty="0">
                <a:solidFill>
                  <a:srgbClr val="C0504D">
                    <a:lumMod val="50000"/>
                  </a:srgbClr>
                </a:solidFill>
                <a:latin typeface="Calibri"/>
                <a:cs typeface="Arial" panose="020B0604020202020204" pitchFamily="34" charset="0"/>
              </a:rPr>
              <a:t>Réaliser les assemblages nécessaires et mettre en relation le programme de commande vocale avec le programme de gestion de la pince</a:t>
            </a: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t>
            </a:r>
            <a:endParaRPr kumimoji="0" lang="fr-FR" sz="16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pic>
        <p:nvPicPr>
          <p:cNvPr id="3" name="Image 2">
            <a:extLst>
              <a:ext uri="{FF2B5EF4-FFF2-40B4-BE49-F238E27FC236}">
                <a16:creationId xmlns:a16="http://schemas.microsoft.com/office/drawing/2014/main" id="{3D98B298-27F4-4E5D-85DB-5944AC335AE7}"/>
              </a:ext>
            </a:extLst>
          </p:cNvPr>
          <p:cNvPicPr>
            <a:picLocks noChangeAspect="1"/>
          </p:cNvPicPr>
          <p:nvPr/>
        </p:nvPicPr>
        <p:blipFill>
          <a:blip r:embed="rId3"/>
          <a:stretch>
            <a:fillRect/>
          </a:stretch>
        </p:blipFill>
        <p:spPr>
          <a:xfrm>
            <a:off x="1241346" y="3747319"/>
            <a:ext cx="2643808" cy="2360160"/>
          </a:xfrm>
          <a:prstGeom prst="rect">
            <a:avLst/>
          </a:prstGeom>
        </p:spPr>
      </p:pic>
      <p:sp>
        <p:nvSpPr>
          <p:cNvPr id="9" name="Rectangle 8">
            <a:extLst>
              <a:ext uri="{FF2B5EF4-FFF2-40B4-BE49-F238E27FC236}">
                <a16:creationId xmlns:a16="http://schemas.microsoft.com/office/drawing/2014/main" id="{9A2FBAD6-388B-4747-8406-9C960D99A915}"/>
              </a:ext>
            </a:extLst>
          </p:cNvPr>
          <p:cNvSpPr/>
          <p:nvPr/>
        </p:nvSpPr>
        <p:spPr>
          <a:xfrm>
            <a:off x="-4533" y="3031643"/>
            <a:ext cx="9144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Ressources mises à disposition des élèves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Logiciel de programmation (local ou distant)</a:t>
            </a:r>
            <a:endPar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pic>
        <p:nvPicPr>
          <p:cNvPr id="10" name="Image 9">
            <a:extLst>
              <a:ext uri="{FF2B5EF4-FFF2-40B4-BE49-F238E27FC236}">
                <a16:creationId xmlns:a16="http://schemas.microsoft.com/office/drawing/2014/main" id="{F13C48C3-A1C6-4A61-9DF9-0EED20901CD1}"/>
              </a:ext>
            </a:extLst>
          </p:cNvPr>
          <p:cNvPicPr>
            <a:picLocks noChangeAspect="1"/>
          </p:cNvPicPr>
          <p:nvPr/>
        </p:nvPicPr>
        <p:blipFill>
          <a:blip r:embed="rId4"/>
          <a:stretch>
            <a:fillRect/>
          </a:stretch>
        </p:blipFill>
        <p:spPr>
          <a:xfrm>
            <a:off x="5500046" y="3840529"/>
            <a:ext cx="1704975" cy="2266950"/>
          </a:xfrm>
          <a:prstGeom prst="rect">
            <a:avLst/>
          </a:prstGeom>
        </p:spPr>
      </p:pic>
      <p:sp>
        <p:nvSpPr>
          <p:cNvPr id="11" name="Flèche : double flèche horizontale 10">
            <a:extLst>
              <a:ext uri="{FF2B5EF4-FFF2-40B4-BE49-F238E27FC236}">
                <a16:creationId xmlns:a16="http://schemas.microsoft.com/office/drawing/2014/main" id="{4CDAE6A3-DA5E-4E5C-9B84-FDA66580A7B0}"/>
              </a:ext>
            </a:extLst>
          </p:cNvPr>
          <p:cNvSpPr/>
          <p:nvPr/>
        </p:nvSpPr>
        <p:spPr>
          <a:xfrm>
            <a:off x="4217519" y="4792495"/>
            <a:ext cx="864096" cy="269807"/>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82677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576612254"/>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dirty="0">
                          <a:solidFill>
                            <a:schemeClr val="accent2">
                              <a:lumMod val="50000"/>
                            </a:schemeClr>
                          </a:solidFill>
                          <a:effectLst/>
                        </a:rPr>
                        <a:t>H11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gridSpan="3">
                  <a:txBody>
                    <a:bodyPr/>
                    <a:lstStyle/>
                    <a:p>
                      <a:pPr algn="ctr">
                        <a:lnSpc>
                          <a:spcPct val="115000"/>
                        </a:lnSpc>
                        <a:spcAft>
                          <a:spcPts val="0"/>
                        </a:spcAft>
                      </a:pPr>
                      <a:r>
                        <a:rPr lang="fr-FR" sz="1600" dirty="0">
                          <a:solidFill>
                            <a:schemeClr val="accent2">
                              <a:lumMod val="50000"/>
                            </a:schemeClr>
                          </a:solidFill>
                          <a:effectLst/>
                        </a:rPr>
                        <a:t>Essais de réglage et analyse des comportements</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1">
            <a:extLst>
              <a:ext uri="{FF2B5EF4-FFF2-40B4-BE49-F238E27FC236}">
                <a16:creationId xmlns:a16="http://schemas.microsoft.com/office/drawing/2014/main" id="{FF883A5B-8B50-430A-A61C-823206F83A93}"/>
              </a:ext>
            </a:extLst>
          </p:cNvPr>
          <p:cNvSpPr/>
          <p:nvPr/>
        </p:nvSpPr>
        <p:spPr>
          <a:xfrm>
            <a:off x="-3381" y="1647665"/>
            <a:ext cx="9140620" cy="4608512"/>
          </a:xfrm>
          <a:prstGeom prst="roundRect">
            <a:avLst/>
          </a:prstGeom>
          <a:solidFill>
            <a:srgbClr val="8AD0EA">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CDBFC89-F5E4-4066-82DE-9198D598D613}"/>
              </a:ext>
            </a:extLst>
          </p:cNvPr>
          <p:cNvSpPr/>
          <p:nvPr/>
        </p:nvSpPr>
        <p:spPr>
          <a:xfrm>
            <a:off x="11930" y="4221088"/>
            <a:ext cx="9144000" cy="17235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Remarques pratiques concernant la mise en œuvre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Alimenter le servomoteur en 6V (externe) pour développer davantage de force d’appui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Coller sur les faces de contact des terminaisons des doigts un revêtement anti-dérapant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Augmenter éventuellement la précision des valeurs numériques par l’ajout d’un amplificateur différentiel (type </a:t>
            </a:r>
            <a:r>
              <a:rPr kumimoji="0" lang="fr-FR" u="none" strike="noStrike" kern="1200" cap="none" spc="0" normalizeH="0" baseline="0" noProof="0" dirty="0" err="1">
                <a:ln>
                  <a:noFill/>
                </a:ln>
                <a:solidFill>
                  <a:srgbClr val="C0504D">
                    <a:lumMod val="50000"/>
                  </a:srgbClr>
                </a:solidFill>
                <a:effectLst/>
                <a:uLnTx/>
                <a:uFillTx/>
                <a:latin typeface="Calibri"/>
                <a:ea typeface="+mn-ea"/>
                <a:cs typeface="Arial" panose="020B0604020202020204" pitchFamily="34" charset="0"/>
              </a:rPr>
              <a:t>grove</a:t>
            </a:r>
            <a:r>
              <a:rPr lang="fr-FR" dirty="0">
                <a:solidFill>
                  <a:srgbClr val="C0504D">
                    <a:lumMod val="50000"/>
                  </a:srgbClr>
                </a:solidFill>
                <a:latin typeface="Calibri"/>
                <a:cs typeface="Arial" panose="020B0604020202020204" pitchFamily="34" charset="0"/>
              </a:rPr>
              <a:t>) </a:t>
            </a:r>
            <a:r>
              <a:rPr kumimoji="0" lang="fr-FR"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dans la chaîne d’acquisition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8" name="Rectangle 7">
            <a:extLst>
              <a:ext uri="{FF2B5EF4-FFF2-40B4-BE49-F238E27FC236}">
                <a16:creationId xmlns:a16="http://schemas.microsoft.com/office/drawing/2014/main" id="{50788EC4-AA2E-4CB4-A55A-99674D8F5A7C}"/>
              </a:ext>
            </a:extLst>
          </p:cNvPr>
          <p:cNvSpPr/>
          <p:nvPr/>
        </p:nvSpPr>
        <p:spPr>
          <a:xfrm>
            <a:off x="6761" y="2286247"/>
            <a:ext cx="91440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Analyse des comportements du produit : </a:t>
            </a:r>
            <a:r>
              <a:rPr kumimoji="0" lang="fr-FR"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on attend des élèves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de cibler leurs réussites et leurs erreurs lors des différentes tâches exécutées, de fournir des explications (</a:t>
            </a:r>
            <a:r>
              <a:rPr lang="fr-FR" i="1" dirty="0">
                <a:solidFill>
                  <a:srgbClr val="C0504D">
                    <a:lumMod val="50000"/>
                  </a:srgbClr>
                </a:solidFill>
                <a:latin typeface="Calibri"/>
                <a:cs typeface="Arial" panose="020B0604020202020204" pitchFamily="34" charset="0"/>
              </a:rPr>
              <a:t>feedback</a:t>
            </a:r>
            <a:r>
              <a:rPr lang="fr-FR" dirty="0">
                <a:solidFill>
                  <a:srgbClr val="C0504D">
                    <a:lumMod val="50000"/>
                  </a:srgbClr>
                </a:solidFill>
                <a:latin typeface="Calibri"/>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de procéder aux réglages de la structure (angulation des phalanges, tension du câble-tendon), des paramètres de programmation</a:t>
            </a:r>
          </a:p>
        </p:txBody>
      </p:sp>
    </p:spTree>
    <p:extLst>
      <p:ext uri="{BB962C8B-B14F-4D97-AF65-F5344CB8AC3E}">
        <p14:creationId xmlns:p14="http://schemas.microsoft.com/office/powerpoint/2010/main" val="3393178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047661092"/>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dirty="0">
                          <a:solidFill>
                            <a:schemeClr val="accent2">
                              <a:lumMod val="50000"/>
                            </a:schemeClr>
                          </a:solidFill>
                          <a:effectLst/>
                        </a:rPr>
                        <a:t>H12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gridSpan="3">
                  <a:txBody>
                    <a:bodyPr/>
                    <a:lstStyle/>
                    <a:p>
                      <a:pPr algn="ctr">
                        <a:lnSpc>
                          <a:spcPct val="115000"/>
                        </a:lnSpc>
                        <a:spcAft>
                          <a:spcPts val="0"/>
                        </a:spcAft>
                      </a:pPr>
                      <a:r>
                        <a:rPr lang="fr-FR" sz="1600" dirty="0">
                          <a:solidFill>
                            <a:schemeClr val="accent2">
                              <a:lumMod val="50000"/>
                            </a:schemeClr>
                          </a:solidFill>
                          <a:effectLst/>
                        </a:rPr>
                        <a:t>Validation du challenge (éventuellement concours final)</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1">
            <a:extLst>
              <a:ext uri="{FF2B5EF4-FFF2-40B4-BE49-F238E27FC236}">
                <a16:creationId xmlns:a16="http://schemas.microsoft.com/office/drawing/2014/main" id="{AF421523-5398-4618-9CD8-AB1D2232F2F8}"/>
              </a:ext>
            </a:extLst>
          </p:cNvPr>
          <p:cNvSpPr/>
          <p:nvPr/>
        </p:nvSpPr>
        <p:spPr>
          <a:xfrm>
            <a:off x="35496" y="1617137"/>
            <a:ext cx="9140620" cy="4608512"/>
          </a:xfrm>
          <a:prstGeom prst="roundRect">
            <a:avLst/>
          </a:prstGeom>
          <a:solidFill>
            <a:srgbClr val="8AD0EA">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B98D507-1CCA-43B2-8529-95E20320EAB9}"/>
              </a:ext>
            </a:extLst>
          </p:cNvPr>
          <p:cNvSpPr/>
          <p:nvPr/>
        </p:nvSpPr>
        <p:spPr>
          <a:xfrm>
            <a:off x="-3381" y="2196225"/>
            <a:ext cx="914400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Critères de validation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Travail collaboratif efficace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Autonomie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Emulation des élèves, investissement personnel (y compris hors séances)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Respect des tâches, des durées et des méthodes, sens de l’organisation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 la décision de poursuivre la spécialité en terminale !</a:t>
            </a:r>
            <a:endParaRPr kumimoji="0" lang="fr-FR" sz="1600" b="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58651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p:cNvSpPr txBox="1"/>
          <p:nvPr/>
        </p:nvSpPr>
        <p:spPr>
          <a:xfrm>
            <a:off x="-36512" y="22768"/>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POURSUITES EVENTUELLES DU CHALLENGE</a:t>
            </a:r>
            <a:endParaRPr lang="fr-FR" dirty="0">
              <a:solidFill>
                <a:schemeClr val="accent2">
                  <a:lumMod val="50000"/>
                </a:schemeClr>
              </a:solidFill>
              <a:cs typeface="Arial" panose="020B0604020202020204" pitchFamily="34" charset="0"/>
            </a:endParaRPr>
          </a:p>
        </p:txBody>
      </p:sp>
      <p:sp>
        <p:nvSpPr>
          <p:cNvPr id="7" name="Rectangle 6"/>
          <p:cNvSpPr/>
          <p:nvPr/>
        </p:nvSpPr>
        <p:spPr>
          <a:xfrm>
            <a:off x="0" y="3852854"/>
            <a:ext cx="9144000" cy="954107"/>
          </a:xfrm>
          <a:prstGeom prst="rect">
            <a:avLst/>
          </a:prstGeom>
        </p:spPr>
        <p:txBody>
          <a:bodyPr wrap="square">
            <a:spAutoFit/>
          </a:bodyPr>
          <a:lstStyle/>
          <a:p>
            <a:r>
              <a:rPr lang="fr-FR" sz="4000" dirty="0">
                <a:solidFill>
                  <a:schemeClr val="accent2">
                    <a:lumMod val="50000"/>
                  </a:schemeClr>
                </a:solidFill>
                <a:cs typeface="Arial" panose="020B0604020202020204" pitchFamily="34" charset="0"/>
              </a:rPr>
              <a:t>	  e-nable                         </a:t>
            </a:r>
            <a:r>
              <a:rPr lang="fr-FR" sz="4000" dirty="0" err="1">
                <a:solidFill>
                  <a:schemeClr val="accent2">
                    <a:lumMod val="50000"/>
                  </a:schemeClr>
                </a:solidFill>
                <a:cs typeface="Arial" panose="020B0604020202020204" pitchFamily="34" charset="0"/>
              </a:rPr>
              <a:t>bionicohand</a:t>
            </a:r>
            <a:r>
              <a:rPr lang="fr-FR" sz="4000" dirty="0">
                <a:solidFill>
                  <a:schemeClr val="accent2">
                    <a:lumMod val="50000"/>
                  </a:schemeClr>
                </a:solidFill>
                <a:cs typeface="Arial" panose="020B0604020202020204" pitchFamily="34" charset="0"/>
              </a:rPr>
              <a:t> </a:t>
            </a:r>
          </a:p>
          <a:p>
            <a:r>
              <a:rPr lang="fr-FR" sz="1600" dirty="0">
                <a:solidFill>
                  <a:srgbClr val="FF0000"/>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pic>
        <p:nvPicPr>
          <p:cNvPr id="2" name="Image 1"/>
          <p:cNvPicPr>
            <a:picLocks noChangeAspect="1"/>
          </p:cNvPicPr>
          <p:nvPr/>
        </p:nvPicPr>
        <p:blipFill>
          <a:blip r:embed="rId3"/>
          <a:stretch>
            <a:fillRect/>
          </a:stretch>
        </p:blipFill>
        <p:spPr>
          <a:xfrm>
            <a:off x="6228184" y="2204864"/>
            <a:ext cx="1345110" cy="1345110"/>
          </a:xfrm>
          <a:prstGeom prst="rect">
            <a:avLst/>
          </a:prstGeom>
        </p:spPr>
      </p:pic>
      <p:pic>
        <p:nvPicPr>
          <p:cNvPr id="3" name="Image 2"/>
          <p:cNvPicPr>
            <a:picLocks noChangeAspect="1"/>
          </p:cNvPicPr>
          <p:nvPr/>
        </p:nvPicPr>
        <p:blipFill>
          <a:blip r:embed="rId4"/>
          <a:stretch>
            <a:fillRect/>
          </a:stretch>
        </p:blipFill>
        <p:spPr>
          <a:xfrm>
            <a:off x="755576" y="2542007"/>
            <a:ext cx="2610211" cy="670824"/>
          </a:xfrm>
          <a:prstGeom prst="rect">
            <a:avLst/>
          </a:prstGeom>
        </p:spPr>
      </p:pic>
    </p:spTree>
    <p:extLst>
      <p:ext uri="{BB962C8B-B14F-4D97-AF65-F5344CB8AC3E}">
        <p14:creationId xmlns:p14="http://schemas.microsoft.com/office/powerpoint/2010/main" val="2176912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PRESENTATION DU CHALLENGE</a:t>
            </a:r>
            <a:endParaRPr lang="fr-FR" dirty="0">
              <a:solidFill>
                <a:schemeClr val="accent2">
                  <a:lumMod val="50000"/>
                </a:schemeClr>
              </a:solidFill>
              <a:cs typeface="Arial" panose="020B0604020202020204" pitchFamily="34" charset="0"/>
            </a:endParaRPr>
          </a:p>
        </p:txBody>
      </p:sp>
      <p:sp>
        <p:nvSpPr>
          <p:cNvPr id="6" name="Rectangle 5"/>
          <p:cNvSpPr/>
          <p:nvPr/>
        </p:nvSpPr>
        <p:spPr>
          <a:xfrm>
            <a:off x="0" y="620688"/>
            <a:ext cx="9144000" cy="513986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Compétences développées</a:t>
            </a:r>
          </a:p>
          <a:p>
            <a:endParaRPr lang="fr-FR" b="1" dirty="0">
              <a:solidFill>
                <a:schemeClr val="accent2">
                  <a:lumMod val="50000"/>
                </a:schemeClr>
              </a:solidFill>
              <a:cs typeface="Arial" panose="020B0604020202020204" pitchFamily="34" charset="0"/>
            </a:endParaRPr>
          </a:p>
          <a:p>
            <a:r>
              <a:rPr lang="fr-FR" sz="1600" b="1" dirty="0">
                <a:solidFill>
                  <a:schemeClr val="accent2">
                    <a:lumMod val="50000"/>
                  </a:schemeClr>
                </a:solidFill>
                <a:cs typeface="Arial" panose="020B0604020202020204" pitchFamily="34" charset="0"/>
              </a:rPr>
              <a:t>- INNOVER: </a:t>
            </a:r>
            <a:r>
              <a:rPr lang="fr-FR" sz="1600" dirty="0">
                <a:solidFill>
                  <a:schemeClr val="accent2">
                    <a:lumMod val="50000"/>
                  </a:schemeClr>
                </a:solidFill>
                <a:cs typeface="Arial" panose="020B0604020202020204" pitchFamily="34" charset="0"/>
              </a:rPr>
              <a:t>améliorer l’existant, imaginer une solution originale, appropriée et esthétique, représenter une solution originale , matérialiser une solution virtuelle, évaluer une solution</a:t>
            </a:r>
          </a:p>
          <a:p>
            <a:endParaRPr lang="fr-FR" sz="1600" dirty="0">
              <a:solidFill>
                <a:schemeClr val="accent2">
                  <a:lumMod val="50000"/>
                </a:schemeClr>
              </a:solidFill>
              <a:cs typeface="Arial" panose="020B0604020202020204" pitchFamily="34" charset="0"/>
            </a:endParaRPr>
          </a:p>
          <a:p>
            <a:r>
              <a:rPr lang="fr-FR" sz="1600" b="1" dirty="0">
                <a:solidFill>
                  <a:schemeClr val="accent2">
                    <a:lumMod val="50000"/>
                  </a:schemeClr>
                </a:solidFill>
                <a:cs typeface="Arial" panose="020B0604020202020204" pitchFamily="34" charset="0"/>
              </a:rPr>
              <a:t>- ANALYSER: </a:t>
            </a:r>
            <a:r>
              <a:rPr lang="fr-FR" sz="1600" dirty="0">
                <a:solidFill>
                  <a:schemeClr val="accent2">
                    <a:lumMod val="50000"/>
                  </a:schemeClr>
                </a:solidFill>
                <a:cs typeface="Arial" panose="020B0604020202020204" pitchFamily="34" charset="0"/>
              </a:rPr>
              <a:t>analyser le besoin, analyser des résultats d’expérimentation et de simulation, rechercher et proposer des causes aux écarts de performances constaté</a:t>
            </a:r>
          </a:p>
          <a:p>
            <a:endParaRPr lang="fr-FR" sz="1600" dirty="0">
              <a:solidFill>
                <a:schemeClr val="accent2">
                  <a:lumMod val="50000"/>
                </a:schemeClr>
              </a:solidFill>
              <a:cs typeface="Arial" panose="020B0604020202020204" pitchFamily="34" charset="0"/>
            </a:endParaRPr>
          </a:p>
          <a:p>
            <a:r>
              <a:rPr lang="fr-FR" sz="1600" b="1" dirty="0">
                <a:solidFill>
                  <a:schemeClr val="accent2">
                    <a:lumMod val="50000"/>
                  </a:schemeClr>
                </a:solidFill>
                <a:cs typeface="Arial" panose="020B0604020202020204" pitchFamily="34" charset="0"/>
              </a:rPr>
              <a:t>- MODELISER: </a:t>
            </a:r>
            <a:r>
              <a:rPr lang="fr-FR" sz="1600" dirty="0">
                <a:solidFill>
                  <a:schemeClr val="accent2">
                    <a:lumMod val="50000"/>
                  </a:schemeClr>
                </a:solidFill>
                <a:cs typeface="Arial" panose="020B0604020202020204" pitchFamily="34" charset="0"/>
              </a:rPr>
              <a:t>traduire le comportement attendu ou observé d’un objet , traduire un algorithme en un programme exécutable, déterminer les grandeurs géométriques et cinématiques d’un mécanisme </a:t>
            </a:r>
          </a:p>
          <a:p>
            <a:r>
              <a:rPr lang="fr-FR" sz="1600" dirty="0">
                <a:solidFill>
                  <a:schemeClr val="accent2">
                    <a:lumMod val="50000"/>
                  </a:schemeClr>
                </a:solidFill>
                <a:cs typeface="Arial" panose="020B0604020202020204" pitchFamily="34" charset="0"/>
              </a:rPr>
              <a:t> </a:t>
            </a:r>
          </a:p>
          <a:p>
            <a:r>
              <a:rPr lang="fr-FR" sz="1600" b="1" dirty="0">
                <a:solidFill>
                  <a:schemeClr val="accent2">
                    <a:lumMod val="50000"/>
                  </a:schemeClr>
                </a:solidFill>
                <a:cs typeface="Arial" panose="020B0604020202020204" pitchFamily="34" charset="0"/>
              </a:rPr>
              <a:t>- EXPERIMENTER ET SIMULER: </a:t>
            </a:r>
            <a:r>
              <a:rPr lang="fr-FR" sz="1600" dirty="0">
                <a:solidFill>
                  <a:schemeClr val="accent2">
                    <a:lumMod val="50000"/>
                  </a:schemeClr>
                </a:solidFill>
                <a:cs typeface="Arial" panose="020B0604020202020204" pitchFamily="34" charset="0"/>
              </a:rPr>
              <a:t>prévoir l’ordre de grandeur de la mesure, proposer et justifier un protocole expérimental, instrumenter tout ou partie d’un produit en vue de mesurer les  performances, modifier les paramètres influents et le programme de commande en vue d’optimiser les performances du produit, mettre en œuvre une simulation numérique à partir d’un modèle multi-physique pour qualifier et quantifier les performances d’un objet réel ou imaginé, </a:t>
            </a:r>
          </a:p>
          <a:p>
            <a:endParaRPr lang="fr-FR" sz="1600" dirty="0">
              <a:solidFill>
                <a:schemeClr val="accent2">
                  <a:lumMod val="50000"/>
                </a:schemeClr>
              </a:solidFill>
              <a:cs typeface="Arial" panose="020B0604020202020204" pitchFamily="34" charset="0"/>
            </a:endParaRPr>
          </a:p>
          <a:p>
            <a:r>
              <a:rPr lang="fr-FR" sz="1600" b="1" dirty="0">
                <a:solidFill>
                  <a:schemeClr val="accent2">
                    <a:lumMod val="50000"/>
                  </a:schemeClr>
                </a:solidFill>
                <a:cs typeface="Arial" panose="020B0604020202020204" pitchFamily="34" charset="0"/>
              </a:rPr>
              <a:t>-  COMMUNIQUER: </a:t>
            </a:r>
            <a:r>
              <a:rPr lang="fr-FR" sz="1600" dirty="0">
                <a:solidFill>
                  <a:schemeClr val="accent2">
                    <a:lumMod val="50000"/>
                  </a:schemeClr>
                </a:solidFill>
                <a:cs typeface="Arial" panose="020B0604020202020204" pitchFamily="34" charset="0"/>
              </a:rPr>
              <a:t>rendre compte de résultats, documenter un programme informatique, travailler de manière collaborative</a:t>
            </a:r>
          </a:p>
          <a:p>
            <a:endParaRPr lang="fr-FR" dirty="0">
              <a:solidFill>
                <a:schemeClr val="accent2">
                  <a:lumMod val="50000"/>
                </a:schemeClr>
              </a:solidFill>
              <a:cs typeface="Arial" panose="020B0604020202020204" pitchFamily="34" charset="0"/>
            </a:endParaRPr>
          </a:p>
        </p:txBody>
      </p:sp>
      <p:sp>
        <p:nvSpPr>
          <p:cNvPr id="2" name="Rectangle à coins arrondis 1"/>
          <p:cNvSpPr/>
          <p:nvPr/>
        </p:nvSpPr>
        <p:spPr>
          <a:xfrm>
            <a:off x="0" y="1196752"/>
            <a:ext cx="9144000" cy="576064"/>
          </a:xfrm>
          <a:prstGeom prst="roundRect">
            <a:avLst/>
          </a:prstGeom>
          <a:solidFill>
            <a:srgbClr val="00B0F0">
              <a:alpha val="30196"/>
            </a:srgbClr>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6142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p:cNvSpPr txBox="1"/>
          <p:nvPr/>
        </p:nvSpPr>
        <p:spPr>
          <a:xfrm>
            <a:off x="107504" y="44624"/>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Autre solution matériel</a:t>
            </a:r>
            <a:endParaRPr lang="fr-FR" dirty="0">
              <a:solidFill>
                <a:schemeClr val="accent2">
                  <a:lumMod val="50000"/>
                </a:schemeClr>
              </a:solidFill>
              <a:cs typeface="Arial" panose="020B0604020202020204" pitchFamily="34" charset="0"/>
            </a:endParaRPr>
          </a:p>
        </p:txBody>
      </p:sp>
      <p:pic>
        <p:nvPicPr>
          <p:cNvPr id="6" name="Image 5">
            <a:extLst>
              <a:ext uri="{FF2B5EF4-FFF2-40B4-BE49-F238E27FC236}">
                <a16:creationId xmlns:a16="http://schemas.microsoft.com/office/drawing/2014/main" id="{5AC6449A-78D6-4882-BA26-744847DA2ED9}"/>
              </a:ext>
            </a:extLst>
          </p:cNvPr>
          <p:cNvPicPr>
            <a:picLocks noChangeAspect="1"/>
          </p:cNvPicPr>
          <p:nvPr/>
        </p:nvPicPr>
        <p:blipFill rotWithShape="1">
          <a:blip r:embed="rId3">
            <a:extLst>
              <a:ext uri="{28A0092B-C50C-407E-A947-70E740481C1C}">
                <a14:useLocalDpi xmlns:a14="http://schemas.microsoft.com/office/drawing/2010/main" val="0"/>
              </a:ext>
            </a:extLst>
          </a:blip>
          <a:srcRect l="1510" t="79093" r="1510"/>
          <a:stretch/>
        </p:blipFill>
        <p:spPr>
          <a:xfrm>
            <a:off x="179512" y="4725144"/>
            <a:ext cx="8784976" cy="2172357"/>
          </a:xfrm>
          <a:prstGeom prst="rect">
            <a:avLst/>
          </a:prstGeom>
        </p:spPr>
      </p:pic>
      <p:pic>
        <p:nvPicPr>
          <p:cNvPr id="11" name="Image 10">
            <a:extLst>
              <a:ext uri="{FF2B5EF4-FFF2-40B4-BE49-F238E27FC236}">
                <a16:creationId xmlns:a16="http://schemas.microsoft.com/office/drawing/2014/main" id="{FD767F0F-7DF3-49F6-B5BB-173A3DB27A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3858" y="764703"/>
            <a:ext cx="4170783" cy="3306109"/>
          </a:xfrm>
          <a:prstGeom prst="rect">
            <a:avLst/>
          </a:prstGeom>
        </p:spPr>
      </p:pic>
      <p:pic>
        <p:nvPicPr>
          <p:cNvPr id="9" name="Image 8">
            <a:extLst>
              <a:ext uri="{FF2B5EF4-FFF2-40B4-BE49-F238E27FC236}">
                <a16:creationId xmlns:a16="http://schemas.microsoft.com/office/drawing/2014/main" id="{4890808D-008C-4F74-A5B5-615360DF08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75" t="8001" r="10054" b="47900"/>
          <a:stretch/>
        </p:blipFill>
        <p:spPr>
          <a:xfrm>
            <a:off x="59175" y="980728"/>
            <a:ext cx="4608512" cy="3024336"/>
          </a:xfrm>
          <a:prstGeom prst="rect">
            <a:avLst/>
          </a:prstGeom>
        </p:spPr>
      </p:pic>
      <p:pic>
        <p:nvPicPr>
          <p:cNvPr id="12" name="Image 11">
            <a:extLst>
              <a:ext uri="{FF2B5EF4-FFF2-40B4-BE49-F238E27FC236}">
                <a16:creationId xmlns:a16="http://schemas.microsoft.com/office/drawing/2014/main" id="{9CDB6285-7A27-4BEF-A436-E57305BEE659}"/>
              </a:ext>
            </a:extLst>
          </p:cNvPr>
          <p:cNvPicPr>
            <a:picLocks noChangeAspect="1"/>
          </p:cNvPicPr>
          <p:nvPr/>
        </p:nvPicPr>
        <p:blipFill>
          <a:blip r:embed="rId5"/>
          <a:stretch>
            <a:fillRect/>
          </a:stretch>
        </p:blipFill>
        <p:spPr>
          <a:xfrm>
            <a:off x="0" y="478750"/>
            <a:ext cx="9144000" cy="4217437"/>
          </a:xfrm>
          <a:prstGeom prst="rect">
            <a:avLst/>
          </a:prstGeom>
        </p:spPr>
      </p:pic>
    </p:spTree>
    <p:extLst>
      <p:ext uri="{BB962C8B-B14F-4D97-AF65-F5344CB8AC3E}">
        <p14:creationId xmlns:p14="http://schemas.microsoft.com/office/powerpoint/2010/main" val="231192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AUTRES IDEES  DE CHALLENGES</a:t>
            </a:r>
            <a:endParaRPr lang="fr-FR" dirty="0">
              <a:solidFill>
                <a:schemeClr val="accent2">
                  <a:lumMod val="50000"/>
                </a:schemeClr>
              </a:solidFill>
              <a:cs typeface="Arial" panose="020B0604020202020204" pitchFamily="34" charset="0"/>
            </a:endParaRPr>
          </a:p>
        </p:txBody>
      </p:sp>
      <p:sp>
        <p:nvSpPr>
          <p:cNvPr id="7" name="Rectangle 6"/>
          <p:cNvSpPr/>
          <p:nvPr/>
        </p:nvSpPr>
        <p:spPr>
          <a:xfrm>
            <a:off x="-3381" y="846071"/>
            <a:ext cx="3135221"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Cuillères balance électronique</a:t>
            </a:r>
          </a:p>
          <a:p>
            <a:endParaRPr lang="fr-FR" b="1" dirty="0">
              <a:solidFill>
                <a:schemeClr val="accent2">
                  <a:lumMod val="50000"/>
                </a:schemeClr>
              </a:solidFill>
              <a:cs typeface="Arial" panose="020B0604020202020204" pitchFamily="34" charset="0"/>
            </a:endParaRPr>
          </a:p>
        </p:txBody>
      </p:sp>
      <p:pic>
        <p:nvPicPr>
          <p:cNvPr id="3" name="Image 2">
            <a:extLst>
              <a:ext uri="{FF2B5EF4-FFF2-40B4-BE49-F238E27FC236}">
                <a16:creationId xmlns:a16="http://schemas.microsoft.com/office/drawing/2014/main" id="{1DDCF9CA-4FA6-4331-8512-FDF3BF6A9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147564"/>
            <a:ext cx="2281436" cy="2281436"/>
          </a:xfrm>
          <a:prstGeom prst="rect">
            <a:avLst/>
          </a:prstGeom>
        </p:spPr>
      </p:pic>
      <p:pic>
        <p:nvPicPr>
          <p:cNvPr id="6" name="Image 5">
            <a:extLst>
              <a:ext uri="{FF2B5EF4-FFF2-40B4-BE49-F238E27FC236}">
                <a16:creationId xmlns:a16="http://schemas.microsoft.com/office/drawing/2014/main" id="{519FE329-8D83-4B09-BFEF-94911489C76D}"/>
              </a:ext>
            </a:extLst>
          </p:cNvPr>
          <p:cNvPicPr>
            <a:picLocks noChangeAspect="1"/>
          </p:cNvPicPr>
          <p:nvPr/>
        </p:nvPicPr>
        <p:blipFill rotWithShape="1">
          <a:blip r:embed="rId4"/>
          <a:srcRect l="37650" t="26200" r="37400" b="34600"/>
          <a:stretch/>
        </p:blipFill>
        <p:spPr>
          <a:xfrm>
            <a:off x="3427901" y="949172"/>
            <a:ext cx="2281436" cy="2016224"/>
          </a:xfrm>
          <a:prstGeom prst="rect">
            <a:avLst/>
          </a:prstGeom>
        </p:spPr>
      </p:pic>
      <p:sp>
        <p:nvSpPr>
          <p:cNvPr id="12" name="Rectangle 11">
            <a:extLst>
              <a:ext uri="{FF2B5EF4-FFF2-40B4-BE49-F238E27FC236}">
                <a16:creationId xmlns:a16="http://schemas.microsoft.com/office/drawing/2014/main" id="{9E82B8AF-E0EC-4B04-AB6A-BD41A1AC6D55}"/>
              </a:ext>
            </a:extLst>
          </p:cNvPr>
          <p:cNvSpPr/>
          <p:nvPr/>
        </p:nvSpPr>
        <p:spPr>
          <a:xfrm>
            <a:off x="5901275" y="836712"/>
            <a:ext cx="3135221" cy="923330"/>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Stabilisateur pour GoPro sous Arduino</a:t>
            </a:r>
          </a:p>
          <a:p>
            <a:endParaRPr lang="fr-FR" b="1" dirty="0">
              <a:solidFill>
                <a:schemeClr val="accent2">
                  <a:lumMod val="50000"/>
                </a:schemeClr>
              </a:solidFill>
              <a:cs typeface="Arial" panose="020B0604020202020204" pitchFamily="34" charset="0"/>
            </a:endParaRPr>
          </a:p>
        </p:txBody>
      </p:sp>
      <p:sp>
        <p:nvSpPr>
          <p:cNvPr id="13" name="Rectangle 12">
            <a:extLst>
              <a:ext uri="{FF2B5EF4-FFF2-40B4-BE49-F238E27FC236}">
                <a16:creationId xmlns:a16="http://schemas.microsoft.com/office/drawing/2014/main" id="{B8FD5596-A749-44C1-89AD-2584F3FD7BC6}"/>
              </a:ext>
            </a:extLst>
          </p:cNvPr>
          <p:cNvSpPr/>
          <p:nvPr/>
        </p:nvSpPr>
        <p:spPr>
          <a:xfrm>
            <a:off x="-103365" y="3789040"/>
            <a:ext cx="3135221" cy="923330"/>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Trieur de bonbons sous Arduino</a:t>
            </a:r>
          </a:p>
          <a:p>
            <a:endParaRPr lang="fr-FR" b="1" dirty="0">
              <a:solidFill>
                <a:schemeClr val="accent2">
                  <a:lumMod val="50000"/>
                </a:schemeClr>
              </a:solidFill>
              <a:cs typeface="Arial" panose="020B0604020202020204" pitchFamily="34" charset="0"/>
            </a:endParaRPr>
          </a:p>
        </p:txBody>
      </p:sp>
      <p:pic>
        <p:nvPicPr>
          <p:cNvPr id="15" name="Image 14">
            <a:extLst>
              <a:ext uri="{FF2B5EF4-FFF2-40B4-BE49-F238E27FC236}">
                <a16:creationId xmlns:a16="http://schemas.microsoft.com/office/drawing/2014/main" id="{306BF35C-FB74-4E25-B84A-14BBE364D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383" y="4486899"/>
            <a:ext cx="2075723" cy="1556792"/>
          </a:xfrm>
          <a:prstGeom prst="rect">
            <a:avLst/>
          </a:prstGeom>
        </p:spPr>
      </p:pic>
      <p:sp>
        <p:nvSpPr>
          <p:cNvPr id="16" name="Rectangle 15">
            <a:extLst>
              <a:ext uri="{FF2B5EF4-FFF2-40B4-BE49-F238E27FC236}">
                <a16:creationId xmlns:a16="http://schemas.microsoft.com/office/drawing/2014/main" id="{4BAEB101-1DE0-4646-9250-E7F5BB8DDB0C}"/>
              </a:ext>
            </a:extLst>
          </p:cNvPr>
          <p:cNvSpPr/>
          <p:nvPr/>
        </p:nvSpPr>
        <p:spPr>
          <a:xfrm>
            <a:off x="3001008" y="3236115"/>
            <a:ext cx="3135221" cy="646331"/>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Canne blanche sous Arduino</a:t>
            </a:r>
          </a:p>
          <a:p>
            <a:endParaRPr lang="fr-FR" b="1" dirty="0">
              <a:solidFill>
                <a:schemeClr val="accent2">
                  <a:lumMod val="50000"/>
                </a:schemeClr>
              </a:solidFill>
              <a:cs typeface="Arial" panose="020B0604020202020204" pitchFamily="34" charset="0"/>
            </a:endParaRPr>
          </a:p>
        </p:txBody>
      </p:sp>
      <p:pic>
        <p:nvPicPr>
          <p:cNvPr id="18" name="Image 17">
            <a:extLst>
              <a:ext uri="{FF2B5EF4-FFF2-40B4-BE49-F238E27FC236}">
                <a16:creationId xmlns:a16="http://schemas.microsoft.com/office/drawing/2014/main" id="{82459F14-EE9E-4945-AC1A-2A77BE4FC5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6624" y="3789040"/>
            <a:ext cx="1103987" cy="2442865"/>
          </a:xfrm>
          <a:prstGeom prst="rect">
            <a:avLst/>
          </a:prstGeom>
        </p:spPr>
      </p:pic>
      <p:sp>
        <p:nvSpPr>
          <p:cNvPr id="19" name="Rectangle 18">
            <a:extLst>
              <a:ext uri="{FF2B5EF4-FFF2-40B4-BE49-F238E27FC236}">
                <a16:creationId xmlns:a16="http://schemas.microsoft.com/office/drawing/2014/main" id="{3755F053-12D6-4335-96F5-D84E253AFE09}"/>
              </a:ext>
            </a:extLst>
          </p:cNvPr>
          <p:cNvSpPr/>
          <p:nvPr/>
        </p:nvSpPr>
        <p:spPr>
          <a:xfrm>
            <a:off x="5973283" y="3789040"/>
            <a:ext cx="3135221" cy="646331"/>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Contrôle gestuel d’un robot</a:t>
            </a:r>
          </a:p>
          <a:p>
            <a:endParaRPr lang="fr-FR" b="1" dirty="0">
              <a:solidFill>
                <a:schemeClr val="accent2">
                  <a:lumMod val="50000"/>
                </a:schemeClr>
              </a:solidFill>
              <a:cs typeface="Arial" panose="020B0604020202020204" pitchFamily="34" charset="0"/>
            </a:endParaRPr>
          </a:p>
        </p:txBody>
      </p:sp>
      <p:pic>
        <p:nvPicPr>
          <p:cNvPr id="21" name="Image 20">
            <a:extLst>
              <a:ext uri="{FF2B5EF4-FFF2-40B4-BE49-F238E27FC236}">
                <a16:creationId xmlns:a16="http://schemas.microsoft.com/office/drawing/2014/main" id="{A45DA889-FCC7-4F84-8813-FAB518C95F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1244" y="4156623"/>
            <a:ext cx="2075282" cy="2075282"/>
          </a:xfrm>
          <a:prstGeom prst="rect">
            <a:avLst/>
          </a:prstGeom>
        </p:spPr>
      </p:pic>
      <p:pic>
        <p:nvPicPr>
          <p:cNvPr id="2" name="Picture 4" descr="Une image contenant LEGO, jouet&#10;&#10;Description générée avec un niveau de confiance élevé">
            <a:extLst>
              <a:ext uri="{FF2B5EF4-FFF2-40B4-BE49-F238E27FC236}">
                <a16:creationId xmlns:a16="http://schemas.microsoft.com/office/drawing/2014/main" id="{E2568D42-A2E8-499B-BA1F-5A29377916A9}"/>
              </a:ext>
            </a:extLst>
          </p:cNvPr>
          <p:cNvPicPr>
            <a:picLocks noChangeAspect="1"/>
          </p:cNvPicPr>
          <p:nvPr/>
        </p:nvPicPr>
        <p:blipFill>
          <a:blip r:embed="rId8"/>
          <a:stretch>
            <a:fillRect/>
          </a:stretch>
        </p:blipFill>
        <p:spPr>
          <a:xfrm>
            <a:off x="6413739" y="1465312"/>
            <a:ext cx="2251495" cy="2098576"/>
          </a:xfrm>
          <a:prstGeom prst="rect">
            <a:avLst/>
          </a:prstGeom>
        </p:spPr>
      </p:pic>
    </p:spTree>
    <p:extLst>
      <p:ext uri="{BB962C8B-B14F-4D97-AF65-F5344CB8AC3E}">
        <p14:creationId xmlns:p14="http://schemas.microsoft.com/office/powerpoint/2010/main" val="175171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ZoneTexte 9"/>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PRESENTATION DU CHALLENGE</a:t>
            </a:r>
            <a:endParaRPr lang="fr-FR" dirty="0">
              <a:solidFill>
                <a:schemeClr val="accent2">
                  <a:lumMod val="50000"/>
                </a:schemeClr>
              </a:solidFill>
              <a:cs typeface="Arial" panose="020B0604020202020204" pitchFamily="34" charset="0"/>
            </a:endParaRPr>
          </a:p>
        </p:txBody>
      </p:sp>
      <p:sp>
        <p:nvSpPr>
          <p:cNvPr id="7" name="Rectangle 6"/>
          <p:cNvSpPr/>
          <p:nvPr/>
        </p:nvSpPr>
        <p:spPr>
          <a:xfrm>
            <a:off x="0" y="728866"/>
            <a:ext cx="9144000" cy="1477328"/>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Choix du thème</a:t>
            </a:r>
          </a:p>
          <a:p>
            <a:endParaRPr lang="fr-FR" dirty="0">
              <a:solidFill>
                <a:schemeClr val="accent2">
                  <a:lumMod val="50000"/>
                </a:schemeClr>
              </a:solidFill>
            </a:endParaRPr>
          </a:p>
          <a:p>
            <a:r>
              <a:rPr lang="fr-FR" dirty="0">
                <a:solidFill>
                  <a:schemeClr val="accent2">
                    <a:lumMod val="50000"/>
                  </a:schemeClr>
                </a:solidFill>
              </a:rPr>
              <a:t>L’humain assisté, réparé, augmenté</a:t>
            </a:r>
          </a:p>
          <a:p>
            <a:endParaRPr lang="fr-FR" dirty="0">
              <a:solidFill>
                <a:schemeClr val="accent2">
                  <a:lumMod val="50000"/>
                </a:schemeClr>
              </a:solidFill>
              <a:cs typeface="Arial" panose="020B0604020202020204" pitchFamily="34" charset="0"/>
            </a:endParaRPr>
          </a:p>
          <a:p>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pic>
        <p:nvPicPr>
          <p:cNvPr id="3" name="Image 2"/>
          <p:cNvPicPr>
            <a:picLocks noChangeAspect="1"/>
          </p:cNvPicPr>
          <p:nvPr/>
        </p:nvPicPr>
        <p:blipFill rotWithShape="1">
          <a:blip r:embed="rId3"/>
          <a:srcRect l="57087" t="16401" r="18501" b="22000"/>
          <a:stretch/>
        </p:blipFill>
        <p:spPr>
          <a:xfrm>
            <a:off x="755576" y="1700808"/>
            <a:ext cx="6393361" cy="4537227"/>
          </a:xfrm>
          <a:prstGeom prst="rect">
            <a:avLst/>
          </a:prstGeom>
        </p:spPr>
      </p:pic>
      <p:sp>
        <p:nvSpPr>
          <p:cNvPr id="4" name="Rectangle 3"/>
          <p:cNvSpPr/>
          <p:nvPr/>
        </p:nvSpPr>
        <p:spPr>
          <a:xfrm>
            <a:off x="6372200" y="6381328"/>
            <a:ext cx="2851102" cy="369332"/>
          </a:xfrm>
          <a:prstGeom prst="rect">
            <a:avLst/>
          </a:prstGeom>
        </p:spPr>
        <p:txBody>
          <a:bodyPr wrap="none">
            <a:spAutoFit/>
          </a:bodyPr>
          <a:lstStyle/>
          <a:p>
            <a:r>
              <a:rPr lang="fr-FR" dirty="0">
                <a:solidFill>
                  <a:schemeClr val="accent2">
                    <a:lumMod val="50000"/>
                  </a:schemeClr>
                </a:solidFill>
              </a:rPr>
              <a:t>Inspiré du projet « </a:t>
            </a:r>
            <a:r>
              <a:rPr lang="fr-FR" dirty="0" err="1">
                <a:solidFill>
                  <a:schemeClr val="accent2">
                    <a:lumMod val="50000"/>
                  </a:schemeClr>
                </a:solidFill>
              </a:rPr>
              <a:t>InMoov</a:t>
            </a:r>
            <a:r>
              <a:rPr lang="fr-FR" dirty="0">
                <a:solidFill>
                  <a:schemeClr val="accent2">
                    <a:lumMod val="50000"/>
                  </a:schemeClr>
                </a:solidFill>
              </a:rPr>
              <a:t> »</a:t>
            </a:r>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07504" y="2996952"/>
            <a:ext cx="9144000" cy="1138773"/>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Le challenge : une pince « sensible »</a:t>
            </a:r>
          </a:p>
          <a:p>
            <a:pPr algn="just"/>
            <a:r>
              <a:rPr lang="fr-FR" sz="1600" dirty="0">
                <a:solidFill>
                  <a:schemeClr val="accent2">
                    <a:lumMod val="50000"/>
                  </a:schemeClr>
                </a:solidFill>
              </a:rPr>
              <a:t>« Reconstituer la capacité de préhension d'une pince artificielle commandée par la voix, qui puisse prendre, sans les écraser, des gobelets de différentes tailles (café, verre…) et de différentes matières (carton, plastiques…) »</a:t>
            </a:r>
            <a:endParaRPr lang="fr-FR" sz="1600" dirty="0">
              <a:solidFill>
                <a:schemeClr val="accent2">
                  <a:lumMod val="50000"/>
                </a:schemeClr>
              </a:solidFill>
              <a:cs typeface="Arial" panose="020B0604020202020204" pitchFamily="34" charset="0"/>
            </a:endParaRPr>
          </a:p>
        </p:txBody>
      </p:sp>
      <p:sp>
        <p:nvSpPr>
          <p:cNvPr id="10" name="ZoneTexte 9"/>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PRESENTATION DU CHALLENGE</a:t>
            </a:r>
            <a:endParaRPr lang="fr-FR" dirty="0">
              <a:solidFill>
                <a:schemeClr val="accent2">
                  <a:lumMod val="50000"/>
                </a:schemeClr>
              </a:solidFill>
              <a:cs typeface="Arial" panose="020B0604020202020204" pitchFamily="34" charset="0"/>
            </a:endParaRPr>
          </a:p>
        </p:txBody>
      </p:sp>
      <p:sp>
        <p:nvSpPr>
          <p:cNvPr id="11" name="Rectangle 10">
            <a:extLst>
              <a:ext uri="{FF2B5EF4-FFF2-40B4-BE49-F238E27FC236}">
                <a16:creationId xmlns:a16="http://schemas.microsoft.com/office/drawing/2014/main" id="{DD33B566-0C60-4715-8D40-E39CE3C34398}"/>
              </a:ext>
            </a:extLst>
          </p:cNvPr>
          <p:cNvSpPr/>
          <p:nvPr/>
        </p:nvSpPr>
        <p:spPr>
          <a:xfrm>
            <a:off x="0" y="4365104"/>
            <a:ext cx="9144000" cy="2339102"/>
          </a:xfrm>
          <a:prstGeom prst="rect">
            <a:avLst/>
          </a:prstGeom>
          <a:solidFill>
            <a:schemeClr val="bg1"/>
          </a:solidFill>
        </p:spPr>
        <p:txBody>
          <a:bodyPr wrap="square">
            <a:spAutoFit/>
          </a:bodyPr>
          <a:lstStyle/>
          <a:p>
            <a:r>
              <a:rPr lang="fr-FR" b="1" dirty="0">
                <a:solidFill>
                  <a:schemeClr val="accent2">
                    <a:lumMod val="50000"/>
                  </a:schemeClr>
                </a:solidFill>
                <a:cs typeface="Arial" panose="020B0604020202020204" pitchFamily="34" charset="0"/>
              </a:rPr>
              <a:t>Matériel à disposition</a:t>
            </a:r>
          </a:p>
          <a:p>
            <a:pPr marL="285750" indent="-285750">
              <a:buFontTx/>
              <a:buChar char="-"/>
            </a:pPr>
            <a:r>
              <a:rPr lang="fr-FR" sz="1600" dirty="0">
                <a:solidFill>
                  <a:schemeClr val="accent2">
                    <a:lumMod val="50000"/>
                  </a:schemeClr>
                </a:solidFill>
                <a:cs typeface="Arial" panose="020B0604020202020204" pitchFamily="34" charset="0"/>
              </a:rPr>
              <a:t>matériel lié à Arduino: carte Arduino </a:t>
            </a:r>
            <a:r>
              <a:rPr lang="fr-FR" sz="1600" dirty="0" err="1">
                <a:solidFill>
                  <a:schemeClr val="accent2">
                    <a:lumMod val="50000"/>
                  </a:schemeClr>
                </a:solidFill>
                <a:cs typeface="Arial" panose="020B0604020202020204" pitchFamily="34" charset="0"/>
              </a:rPr>
              <a:t>Uno</a:t>
            </a:r>
            <a:r>
              <a:rPr lang="fr-FR" sz="1600" dirty="0">
                <a:solidFill>
                  <a:schemeClr val="accent2">
                    <a:lumMod val="50000"/>
                  </a:schemeClr>
                </a:solidFill>
                <a:cs typeface="Arial" panose="020B0604020202020204" pitchFamily="34" charset="0"/>
              </a:rPr>
              <a:t> + </a:t>
            </a:r>
            <a:r>
              <a:rPr lang="fr-FR" sz="1600" dirty="0" err="1">
                <a:solidFill>
                  <a:schemeClr val="accent2">
                    <a:lumMod val="50000"/>
                  </a:schemeClr>
                </a:solidFill>
                <a:cs typeface="Arial" panose="020B0604020202020204" pitchFamily="34" charset="0"/>
              </a:rPr>
              <a:t>shield</a:t>
            </a:r>
            <a:r>
              <a:rPr lang="fr-FR" sz="1600" dirty="0">
                <a:solidFill>
                  <a:schemeClr val="accent2">
                    <a:lumMod val="50000"/>
                  </a:schemeClr>
                </a:solidFill>
                <a:cs typeface="Arial" panose="020B0604020202020204" pitchFamily="34" charset="0"/>
              </a:rPr>
              <a:t> Grove (30€), capteur de force FSR402 Grove (14€), un servomoteur HK15298 (30€), émetteur/récepteur Bluetooth (15€), une alimentation externe (préconisée 6V)</a:t>
            </a:r>
          </a:p>
          <a:p>
            <a:pPr marL="285750" indent="-285750">
              <a:buFontTx/>
              <a:buChar char="-"/>
            </a:pPr>
            <a:r>
              <a:rPr lang="fr-FR" sz="1600" dirty="0">
                <a:solidFill>
                  <a:schemeClr val="accent2">
                    <a:lumMod val="50000"/>
                  </a:schemeClr>
                </a:solidFill>
                <a:cs typeface="Arial" panose="020B0604020202020204" pitchFamily="34" charset="0"/>
              </a:rPr>
              <a:t>gobelets de plusieurs types (à café, à eau, en carton, en plastique)</a:t>
            </a:r>
          </a:p>
          <a:p>
            <a:pPr marL="285750" indent="-285750">
              <a:buFontTx/>
              <a:buChar char="-"/>
            </a:pPr>
            <a:r>
              <a:rPr lang="fr-FR" sz="1600" dirty="0">
                <a:solidFill>
                  <a:schemeClr val="accent2">
                    <a:lumMod val="50000"/>
                  </a:schemeClr>
                </a:solidFill>
                <a:cs typeface="Arial" panose="020B0604020202020204" pitchFamily="34" charset="0"/>
              </a:rPr>
              <a:t>une pince montée (coût matière &lt; 10€), </a:t>
            </a:r>
          </a:p>
          <a:p>
            <a:pPr marL="285750" indent="-285750">
              <a:buFontTx/>
              <a:buChar char="-"/>
            </a:pPr>
            <a:r>
              <a:rPr lang="fr-FR" sz="1600" dirty="0">
                <a:solidFill>
                  <a:schemeClr val="accent2">
                    <a:lumMod val="50000"/>
                  </a:schemeClr>
                </a:solidFill>
                <a:cs typeface="Arial" panose="020B0604020202020204" pitchFamily="34" charset="0"/>
              </a:rPr>
              <a:t>appareils de mesure disponibles: pied à coulisse, dynamomètre, tachymètre, multimètre, balance de précision</a:t>
            </a:r>
          </a:p>
          <a:p>
            <a:pPr marL="285750" indent="-285750">
              <a:buFontTx/>
              <a:buChar char="-"/>
            </a:pPr>
            <a:r>
              <a:rPr lang="fr-FR" sz="1600" dirty="0">
                <a:solidFill>
                  <a:schemeClr val="accent2">
                    <a:lumMod val="50000"/>
                  </a:schemeClr>
                </a:solidFill>
                <a:cs typeface="Arial" panose="020B0604020202020204" pitchFamily="34" charset="0"/>
              </a:rPr>
              <a:t>Appareil nomade Android</a:t>
            </a:r>
          </a:p>
        </p:txBody>
      </p:sp>
      <p:pic>
        <p:nvPicPr>
          <p:cNvPr id="7" name="Image 6">
            <a:extLst>
              <a:ext uri="{FF2B5EF4-FFF2-40B4-BE49-F238E27FC236}">
                <a16:creationId xmlns:a16="http://schemas.microsoft.com/office/drawing/2014/main" id="{7B5F2EF4-D923-40A6-81CC-ED886E4E0E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79" t="13529" r="6621" b="8969"/>
          <a:stretch/>
        </p:blipFill>
        <p:spPr>
          <a:xfrm rot="10800000">
            <a:off x="2555776" y="464934"/>
            <a:ext cx="3744416" cy="2448272"/>
          </a:xfrm>
          <a:prstGeom prst="rect">
            <a:avLst/>
          </a:prstGeom>
        </p:spPr>
      </p:pic>
    </p:spTree>
    <p:extLst>
      <p:ext uri="{BB962C8B-B14F-4D97-AF65-F5344CB8AC3E}">
        <p14:creationId xmlns:p14="http://schemas.microsoft.com/office/powerpoint/2010/main" val="289316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5001" y="1196752"/>
            <a:ext cx="9144000" cy="1107996"/>
          </a:xfrm>
          <a:prstGeom prst="rect">
            <a:avLst/>
          </a:prstGeom>
        </p:spPr>
        <p:txBody>
          <a:bodyPr wrap="square" anchor="t">
            <a:spAutoFit/>
          </a:bodyPr>
          <a:lstStyle/>
          <a:p>
            <a:r>
              <a:rPr lang="fr-FR" b="1" dirty="0">
                <a:solidFill>
                  <a:schemeClr val="accent2">
                    <a:lumMod val="50000"/>
                  </a:schemeClr>
                </a:solidFill>
                <a:cs typeface="Arial" panose="020B0604020202020204" pitchFamily="34" charset="0"/>
              </a:rPr>
              <a:t>Ressources  :</a:t>
            </a:r>
          </a:p>
          <a:p>
            <a:pPr marL="360045"/>
            <a:r>
              <a:rPr lang="fr-FR" sz="1600" dirty="0">
                <a:solidFill>
                  <a:schemeClr val="accent2">
                    <a:lumMod val="50000"/>
                  </a:schemeClr>
                </a:solidFill>
                <a:cs typeface="Arial" panose="020B0604020202020204" pitchFamily="34" charset="0"/>
              </a:rPr>
              <a:t>- logicielles: modèles fournis avec une maquette à imprimer par trinôme, fichier SW, </a:t>
            </a:r>
            <a:r>
              <a:rPr lang="fr-FR" sz="1600" dirty="0" err="1">
                <a:solidFill>
                  <a:schemeClr val="accent2">
                    <a:lumMod val="50000"/>
                  </a:schemeClr>
                </a:solidFill>
                <a:cs typeface="Arial" panose="020B0604020202020204" pitchFamily="34" charset="0"/>
              </a:rPr>
              <a:t>scilab</a:t>
            </a:r>
            <a:r>
              <a:rPr lang="fr-FR" sz="1600" dirty="0">
                <a:solidFill>
                  <a:schemeClr val="accent2">
                    <a:lumMod val="50000"/>
                  </a:schemeClr>
                </a:solidFill>
                <a:cs typeface="Arial" panose="020B0604020202020204" pitchFamily="34" charset="0"/>
              </a:rPr>
              <a:t>/</a:t>
            </a:r>
            <a:r>
              <a:rPr lang="fr-FR" sz="1600" dirty="0" err="1">
                <a:solidFill>
                  <a:schemeClr val="accent2">
                    <a:lumMod val="50000"/>
                  </a:schemeClr>
                </a:solidFill>
                <a:cs typeface="Arial" panose="020B0604020202020204" pitchFamily="34" charset="0"/>
              </a:rPr>
              <a:t>matlab</a:t>
            </a:r>
            <a:endParaRPr lang="fr-FR" sz="1600" dirty="0">
              <a:solidFill>
                <a:schemeClr val="accent2">
                  <a:lumMod val="50000"/>
                </a:schemeClr>
              </a:solidFill>
              <a:cs typeface="Arial" panose="020B0604020202020204" pitchFamily="34" charset="0"/>
            </a:endParaRPr>
          </a:p>
          <a:p>
            <a:pPr marL="360045"/>
            <a:r>
              <a:rPr lang="fr-FR" sz="1600" dirty="0">
                <a:solidFill>
                  <a:schemeClr val="accent2">
                    <a:lumMod val="50000"/>
                  </a:schemeClr>
                </a:solidFill>
                <a:cs typeface="Arial" panose="020B0604020202020204" pitchFamily="34" charset="0"/>
              </a:rPr>
              <a:t>- fiches d’activités élèves</a:t>
            </a:r>
          </a:p>
          <a:p>
            <a:pPr marL="360045"/>
            <a:r>
              <a:rPr lang="fr-FR" sz="1600" dirty="0">
                <a:solidFill>
                  <a:schemeClr val="accent2">
                    <a:lumMod val="50000"/>
                  </a:schemeClr>
                </a:solidFill>
                <a:cs typeface="Arial" panose="020B0604020202020204" pitchFamily="34" charset="0"/>
              </a:rPr>
              <a:t>- fiches d’accompagnement professeur</a:t>
            </a:r>
          </a:p>
        </p:txBody>
      </p:sp>
      <p:sp>
        <p:nvSpPr>
          <p:cNvPr id="10" name="ZoneTexte 9"/>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PRESENTATION DU CHALLENGE</a:t>
            </a:r>
            <a:endParaRPr lang="fr-FR" dirty="0">
              <a:solidFill>
                <a:schemeClr val="accent2">
                  <a:lumMod val="50000"/>
                </a:schemeClr>
              </a:solidFill>
              <a:cs typeface="Arial" panose="020B0604020202020204" pitchFamily="34" charset="0"/>
            </a:endParaRPr>
          </a:p>
        </p:txBody>
      </p:sp>
      <p:pic>
        <p:nvPicPr>
          <p:cNvPr id="6" name="Image 5">
            <a:hlinkClick r:id="rId3" action="ppaction://hlinkfile"/>
            <a:extLst>
              <a:ext uri="{FF2B5EF4-FFF2-40B4-BE49-F238E27FC236}">
                <a16:creationId xmlns:a16="http://schemas.microsoft.com/office/drawing/2014/main" id="{B427F6A0-575D-4600-8F53-B8BBB1633AA4}"/>
              </a:ext>
            </a:extLst>
          </p:cNvPr>
          <p:cNvPicPr>
            <a:picLocks noChangeAspect="1"/>
          </p:cNvPicPr>
          <p:nvPr/>
        </p:nvPicPr>
        <p:blipFill rotWithShape="1">
          <a:blip r:embed="rId4"/>
          <a:srcRect t="8001" b="10800"/>
          <a:stretch/>
        </p:blipFill>
        <p:spPr>
          <a:xfrm>
            <a:off x="251520" y="2924944"/>
            <a:ext cx="8316416" cy="3798470"/>
          </a:xfrm>
          <a:prstGeom prst="rect">
            <a:avLst/>
          </a:prstGeom>
        </p:spPr>
      </p:pic>
    </p:spTree>
    <p:extLst>
      <p:ext uri="{BB962C8B-B14F-4D97-AF65-F5344CB8AC3E}">
        <p14:creationId xmlns:p14="http://schemas.microsoft.com/office/powerpoint/2010/main" val="3195382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p:cNvSpPr txBox="1"/>
          <p:nvPr/>
        </p:nvSpPr>
        <p:spPr>
          <a:xfrm>
            <a:off x="0" y="-74894"/>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ORGANISATION TEMPORELLE DU CHALLENGE</a:t>
            </a:r>
            <a:endParaRPr lang="fr-FR" dirty="0">
              <a:solidFill>
                <a:schemeClr val="accent2">
                  <a:lumMod val="50000"/>
                </a:schemeClr>
              </a:solidFill>
              <a:cs typeface="Arial" panose="020B0604020202020204" pitchFamily="34" charset="0"/>
            </a:endParaRPr>
          </a:p>
        </p:txBody>
      </p:sp>
      <p:sp>
        <p:nvSpPr>
          <p:cNvPr id="2" name="Rectangle 1"/>
          <p:cNvSpPr/>
          <p:nvPr/>
        </p:nvSpPr>
        <p:spPr>
          <a:xfrm>
            <a:off x="0" y="6356745"/>
            <a:ext cx="9144000" cy="50125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4" name="Tableau 3"/>
          <p:cNvGraphicFramePr>
            <a:graphicFrameLocks noGrp="1"/>
          </p:cNvGraphicFramePr>
          <p:nvPr>
            <p:extLst>
              <p:ext uri="{D42A27DB-BD31-4B8C-83A1-F6EECF244321}">
                <p14:modId xmlns:p14="http://schemas.microsoft.com/office/powerpoint/2010/main" val="2390535470"/>
              </p:ext>
            </p:extLst>
          </p:nvPr>
        </p:nvGraphicFramePr>
        <p:xfrm>
          <a:off x="0" y="285559"/>
          <a:ext cx="9252520" cy="6604811"/>
        </p:xfrm>
        <a:graphic>
          <a:graphicData uri="http://schemas.openxmlformats.org/drawingml/2006/table">
            <a:tbl>
              <a:tblPr firstRow="1" firstCol="1" bandRow="1">
                <a:tableStyleId>{5C22544A-7EE6-4342-B048-85BDC9FD1C3A}</a:tableStyleId>
              </a:tblPr>
              <a:tblGrid>
                <a:gridCol w="828022">
                  <a:extLst>
                    <a:ext uri="{9D8B030D-6E8A-4147-A177-3AD203B41FA5}">
                      <a16:colId xmlns:a16="http://schemas.microsoft.com/office/drawing/2014/main" val="20000"/>
                    </a:ext>
                  </a:extLst>
                </a:gridCol>
                <a:gridCol w="2699863">
                  <a:extLst>
                    <a:ext uri="{9D8B030D-6E8A-4147-A177-3AD203B41FA5}">
                      <a16:colId xmlns:a16="http://schemas.microsoft.com/office/drawing/2014/main" val="20001"/>
                    </a:ext>
                  </a:extLst>
                </a:gridCol>
                <a:gridCol w="2849354">
                  <a:extLst>
                    <a:ext uri="{9D8B030D-6E8A-4147-A177-3AD203B41FA5}">
                      <a16:colId xmlns:a16="http://schemas.microsoft.com/office/drawing/2014/main" val="20002"/>
                    </a:ext>
                  </a:extLst>
                </a:gridCol>
                <a:gridCol w="2875281">
                  <a:extLst>
                    <a:ext uri="{9D8B030D-6E8A-4147-A177-3AD203B41FA5}">
                      <a16:colId xmlns:a16="http://schemas.microsoft.com/office/drawing/2014/main" val="20003"/>
                    </a:ext>
                  </a:extLst>
                </a:gridCol>
              </a:tblGrid>
              <a:tr h="219803">
                <a:tc>
                  <a:txBody>
                    <a:bodyPr/>
                    <a:lstStyle/>
                    <a:p>
                      <a:pPr algn="ctr">
                        <a:lnSpc>
                          <a:spcPct val="115000"/>
                        </a:lnSpc>
                        <a:spcAft>
                          <a:spcPts val="0"/>
                        </a:spcAft>
                      </a:pPr>
                      <a:r>
                        <a:rPr lang="fr-FR" sz="1200" dirty="0">
                          <a:solidFill>
                            <a:schemeClr val="accent2">
                              <a:lumMod val="50000"/>
                            </a:schemeClr>
                          </a:solidFill>
                          <a:effectLst/>
                        </a:rPr>
                        <a:t>GROUPE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rPr>
                        <a:t>ELEVE 1</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rPr>
                        <a:t>ELEVE 2</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rPr>
                        <a:t>ELEVE 3</a:t>
                      </a:r>
                      <a:endParaRPr lang="fr-FR" sz="12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9727">
                <a:tc>
                  <a:txBody>
                    <a:bodyPr/>
                    <a:lstStyle/>
                    <a:p>
                      <a:pPr algn="ctr">
                        <a:lnSpc>
                          <a:spcPct val="115000"/>
                        </a:lnSpc>
                        <a:spcAft>
                          <a:spcPts val="0"/>
                        </a:spcAft>
                      </a:pPr>
                      <a:r>
                        <a:rPr lang="fr-FR" sz="1600" dirty="0">
                          <a:solidFill>
                            <a:schemeClr val="accent2">
                              <a:lumMod val="50000"/>
                            </a:schemeClr>
                          </a:solidFill>
                          <a:effectLst/>
                        </a:rPr>
                        <a:t>H1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40000"/>
                      </a:schemeClr>
                    </a:solidFill>
                  </a:tcPr>
                </a:tc>
                <a:tc gridSpan="3">
                  <a:txBody>
                    <a:bodyPr/>
                    <a:lstStyle/>
                    <a:p>
                      <a:pPr algn="ctr">
                        <a:lnSpc>
                          <a:spcPct val="115000"/>
                        </a:lnSpc>
                        <a:spcAft>
                          <a:spcPts val="0"/>
                        </a:spcAft>
                      </a:pPr>
                      <a:r>
                        <a:rPr lang="fr-FR" sz="1600" b="1" dirty="0">
                          <a:solidFill>
                            <a:schemeClr val="accent2">
                              <a:lumMod val="50000"/>
                            </a:schemeClr>
                          </a:solidFill>
                          <a:effectLst/>
                        </a:rPr>
                        <a:t>Découverte du challenge</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40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259727">
                <a:tc rowSpan="2">
                  <a:txBody>
                    <a:bodyPr/>
                    <a:lstStyle/>
                    <a:p>
                      <a:pPr algn="ctr">
                        <a:lnSpc>
                          <a:spcPct val="115000"/>
                        </a:lnSpc>
                        <a:spcAft>
                          <a:spcPts val="0"/>
                        </a:spcAft>
                      </a:pPr>
                      <a:endParaRPr lang="fr-FR" sz="1600" dirty="0">
                        <a:solidFill>
                          <a:schemeClr val="accent2">
                            <a:lumMod val="50000"/>
                          </a:schemeClr>
                        </a:solidFill>
                        <a:effectLst/>
                      </a:endParaRPr>
                    </a:p>
                    <a:p>
                      <a:pPr algn="ctr">
                        <a:lnSpc>
                          <a:spcPct val="115000"/>
                        </a:lnSpc>
                        <a:spcAft>
                          <a:spcPts val="0"/>
                        </a:spcAft>
                      </a:pPr>
                      <a:endParaRPr lang="fr-FR" sz="1600" dirty="0">
                        <a:solidFill>
                          <a:schemeClr val="accent2">
                            <a:lumMod val="50000"/>
                          </a:schemeClr>
                        </a:solidFill>
                        <a:effectLst/>
                      </a:endParaRPr>
                    </a:p>
                    <a:p>
                      <a:pPr algn="ctr">
                        <a:lnSpc>
                          <a:spcPct val="115000"/>
                        </a:lnSpc>
                        <a:spcAft>
                          <a:spcPts val="0"/>
                        </a:spcAft>
                      </a:pPr>
                      <a:r>
                        <a:rPr lang="fr-FR" sz="1600" dirty="0">
                          <a:solidFill>
                            <a:schemeClr val="accent2">
                              <a:lumMod val="50000"/>
                            </a:schemeClr>
                          </a:solidFill>
                          <a:effectLst/>
                        </a:rPr>
                        <a:t>H2 - H3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2"/>
                  </a:ext>
                </a:extLst>
              </a:tr>
              <a:tr h="1523067">
                <a:tc vMerge="1">
                  <a:txBody>
                    <a:bodyPr/>
                    <a:lstStyle/>
                    <a:p>
                      <a:pPr algn="ct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a:txBody>
                    <a:bodyPr/>
                    <a:lstStyle/>
                    <a:p>
                      <a:pPr algn="ctr">
                        <a:lnSpc>
                          <a:spcPct val="115000"/>
                        </a:lnSpc>
                        <a:spcAft>
                          <a:spcPts val="0"/>
                        </a:spcAft>
                      </a:pPr>
                      <a:r>
                        <a:rPr lang="fr-FR" sz="1200" b="1" dirty="0">
                          <a:solidFill>
                            <a:schemeClr val="accent2">
                              <a:lumMod val="50000"/>
                            </a:schemeClr>
                          </a:solidFill>
                          <a:effectLst/>
                        </a:rPr>
                        <a:t>La pince</a:t>
                      </a:r>
                    </a:p>
                    <a:p>
                      <a:pPr>
                        <a:lnSpc>
                          <a:spcPct val="115000"/>
                        </a:lnSpc>
                        <a:spcAft>
                          <a:spcPts val="0"/>
                        </a:spcAft>
                      </a:pPr>
                      <a:r>
                        <a:rPr lang="fr-FR" sz="1200" dirty="0">
                          <a:solidFill>
                            <a:schemeClr val="accent2">
                              <a:lumMod val="50000"/>
                            </a:schemeClr>
                          </a:solidFill>
                          <a:effectLst/>
                        </a:rPr>
                        <a:t>- Mesurer la capacité de serrage d’une pince humaine ? Qualifier ses mobilités articulaires d’une pince humaine</a:t>
                      </a:r>
                      <a:r>
                        <a:rPr lang="fr-FR" sz="1200" baseline="0" dirty="0">
                          <a:solidFill>
                            <a:schemeClr val="accent2">
                              <a:lumMod val="50000"/>
                            </a:schemeClr>
                          </a:solidFill>
                          <a:effectLst/>
                        </a:rPr>
                        <a:t> ?</a:t>
                      </a:r>
                      <a:r>
                        <a:rPr lang="fr-FR" sz="1200" dirty="0">
                          <a:solidFill>
                            <a:schemeClr val="accent2">
                              <a:lumMod val="50000"/>
                            </a:schemeClr>
                          </a:solidFill>
                          <a:effectLst/>
                        </a:rPr>
                        <a:t> Mesurer force nécessaire pour la tenue de gobelets en respectant</a:t>
                      </a:r>
                      <a:r>
                        <a:rPr lang="fr-FR" sz="1200" baseline="0" dirty="0">
                          <a:solidFill>
                            <a:schemeClr val="accent2">
                              <a:lumMod val="50000"/>
                            </a:schemeClr>
                          </a:solidFill>
                          <a:effectLst/>
                        </a:rPr>
                        <a:t> un critère de déformation maximale admissible</a:t>
                      </a:r>
                      <a:r>
                        <a:rPr lang="fr-FR" sz="1200" dirty="0">
                          <a:solidFill>
                            <a:schemeClr val="accent2">
                              <a:lumMod val="50000"/>
                            </a:schemeClr>
                          </a:solidFill>
                          <a:effectLst/>
                        </a:rPr>
                        <a:t>? </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a:txBody>
                    <a:bodyPr/>
                    <a:lstStyle/>
                    <a:p>
                      <a:pPr algn="ctr">
                        <a:lnSpc>
                          <a:spcPct val="115000"/>
                        </a:lnSpc>
                        <a:spcAft>
                          <a:spcPts val="0"/>
                        </a:spcAft>
                      </a:pPr>
                      <a:r>
                        <a:rPr lang="fr-FR" sz="1200" b="1" dirty="0">
                          <a:solidFill>
                            <a:schemeClr val="accent2">
                              <a:lumMod val="50000"/>
                            </a:schemeClr>
                          </a:solidFill>
                          <a:effectLst/>
                        </a:rPr>
                        <a:t>Le servomoteur</a:t>
                      </a:r>
                    </a:p>
                    <a:p>
                      <a:pPr>
                        <a:lnSpc>
                          <a:spcPct val="115000"/>
                        </a:lnSpc>
                        <a:spcAft>
                          <a:spcPts val="0"/>
                        </a:spcAft>
                        <a:buFontTx/>
                        <a:buChar char="-"/>
                      </a:pPr>
                      <a:r>
                        <a:rPr lang="fr-FR" sz="1200" b="0" dirty="0">
                          <a:solidFill>
                            <a:schemeClr val="accent2">
                              <a:lumMod val="50000"/>
                            </a:schemeClr>
                          </a:solidFill>
                          <a:effectLst/>
                        </a:rPr>
                        <a:t> Comment commander une position ?</a:t>
                      </a:r>
                    </a:p>
                    <a:p>
                      <a:pPr>
                        <a:lnSpc>
                          <a:spcPct val="115000"/>
                        </a:lnSpc>
                        <a:spcAft>
                          <a:spcPts val="0"/>
                        </a:spcAft>
                        <a:buFontTx/>
                        <a:buChar char="-"/>
                      </a:pPr>
                      <a:r>
                        <a:rPr lang="fr-FR" sz="1200" b="0" dirty="0">
                          <a:solidFill>
                            <a:schemeClr val="accent2">
                              <a:lumMod val="50000"/>
                            </a:schemeClr>
                          </a:solidFill>
                          <a:effectLst/>
                        </a:rPr>
                        <a:t> A partir d’un</a:t>
                      </a:r>
                      <a:r>
                        <a:rPr lang="fr-FR" sz="1200" b="0" baseline="0" dirty="0">
                          <a:solidFill>
                            <a:schemeClr val="accent2">
                              <a:lumMod val="50000"/>
                            </a:schemeClr>
                          </a:solidFill>
                          <a:effectLst/>
                        </a:rPr>
                        <a:t> pro</a:t>
                      </a:r>
                      <a:r>
                        <a:rPr lang="fr-FR" sz="1200" b="0" dirty="0">
                          <a:solidFill>
                            <a:schemeClr val="accent2">
                              <a:lumMod val="50000"/>
                            </a:schemeClr>
                          </a:solidFill>
                          <a:effectLst/>
                        </a:rPr>
                        <a:t>gramme fourni, trouver les positions extrêmes puis tracer position = f(angle)</a:t>
                      </a:r>
                    </a:p>
                    <a:p>
                      <a:pPr>
                        <a:lnSpc>
                          <a:spcPct val="115000"/>
                        </a:lnSpc>
                        <a:spcAft>
                          <a:spcPts val="0"/>
                        </a:spcAft>
                      </a:pPr>
                      <a:r>
                        <a:rPr lang="fr-FR" sz="1200" b="0" dirty="0">
                          <a:solidFill>
                            <a:schemeClr val="accent2">
                              <a:lumMod val="50000"/>
                            </a:schemeClr>
                          </a:solidFill>
                          <a:effectLst/>
                        </a:rPr>
                        <a:t> </a:t>
                      </a:r>
                    </a:p>
                    <a:p>
                      <a:pPr>
                        <a:lnSpc>
                          <a:spcPct val="115000"/>
                        </a:lnSpc>
                        <a:spcAft>
                          <a:spcPts val="0"/>
                        </a:spcAft>
                      </a:pPr>
                      <a:endParaRPr lang="fr-FR" sz="1200" b="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a:txBody>
                    <a:bodyPr/>
                    <a:lstStyle/>
                    <a:p>
                      <a:pPr algn="ctr">
                        <a:lnSpc>
                          <a:spcPct val="115000"/>
                        </a:lnSpc>
                        <a:spcAft>
                          <a:spcPts val="0"/>
                        </a:spcAft>
                      </a:pPr>
                      <a:r>
                        <a:rPr lang="fr-FR" sz="1200" b="1" dirty="0">
                          <a:solidFill>
                            <a:schemeClr val="accent2">
                              <a:lumMod val="50000"/>
                            </a:schemeClr>
                          </a:solidFill>
                          <a:effectLst/>
                        </a:rPr>
                        <a:t>Le capteur de force</a:t>
                      </a:r>
                    </a:p>
                    <a:p>
                      <a:pPr>
                        <a:lnSpc>
                          <a:spcPct val="115000"/>
                        </a:lnSpc>
                        <a:spcAft>
                          <a:spcPts val="0"/>
                        </a:spcAft>
                      </a:pPr>
                      <a:r>
                        <a:rPr lang="fr-FR" sz="1200" b="0" dirty="0">
                          <a:solidFill>
                            <a:schemeClr val="accent2">
                              <a:lumMod val="50000"/>
                            </a:schemeClr>
                          </a:solidFill>
                          <a:effectLst/>
                        </a:rPr>
                        <a:t>Mesures sur la chaîne d’acquisition :</a:t>
                      </a:r>
                    </a:p>
                    <a:p>
                      <a:pPr>
                        <a:lnSpc>
                          <a:spcPct val="115000"/>
                        </a:lnSpc>
                        <a:spcAft>
                          <a:spcPts val="0"/>
                        </a:spcAft>
                        <a:buFontTx/>
                        <a:buChar char="-"/>
                      </a:pPr>
                      <a:r>
                        <a:rPr lang="fr-FR" sz="1200" b="0" dirty="0">
                          <a:solidFill>
                            <a:schemeClr val="accent2">
                              <a:lumMod val="50000"/>
                            </a:schemeClr>
                          </a:solidFill>
                          <a:effectLst/>
                        </a:rPr>
                        <a:t> Tracer </a:t>
                      </a:r>
                      <a:r>
                        <a:rPr lang="fr-FR" sz="1200" b="0" dirty="0" err="1">
                          <a:solidFill>
                            <a:schemeClr val="accent2">
                              <a:lumMod val="50000"/>
                            </a:schemeClr>
                          </a:solidFill>
                          <a:effectLst/>
                        </a:rPr>
                        <a:t>Rcapteur</a:t>
                      </a:r>
                      <a:r>
                        <a:rPr lang="fr-FR" sz="1200" b="0" dirty="0">
                          <a:solidFill>
                            <a:schemeClr val="accent2">
                              <a:lumMod val="50000"/>
                            </a:schemeClr>
                          </a:solidFill>
                          <a:effectLst/>
                        </a:rPr>
                        <a:t> = f(F)</a:t>
                      </a:r>
                    </a:p>
                    <a:p>
                      <a:pPr>
                        <a:lnSpc>
                          <a:spcPct val="115000"/>
                        </a:lnSpc>
                        <a:spcAft>
                          <a:spcPts val="0"/>
                        </a:spcAft>
                        <a:buFontTx/>
                        <a:buChar char="-"/>
                      </a:pPr>
                      <a:r>
                        <a:rPr lang="fr-FR" sz="1200" b="0" baseline="0" dirty="0">
                          <a:solidFill>
                            <a:schemeClr val="accent2">
                              <a:lumMod val="50000"/>
                            </a:schemeClr>
                          </a:solidFill>
                          <a:effectLst/>
                        </a:rPr>
                        <a:t> Traiter les mesures du signal en sortie de la chaîne d’acquisition (courbes, linéarisation en vue du paramétrage d’un programme de gestion de la pince)</a:t>
                      </a:r>
                      <a:endParaRPr lang="fr-FR" sz="1200" b="0" strike="sngStrike"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extLst>
                  <a:ext uri="{0D108BD9-81ED-4DB2-BD59-A6C34878D82A}">
                    <a16:rowId xmlns:a16="http://schemas.microsoft.com/office/drawing/2014/main" val="10003"/>
                  </a:ext>
                </a:extLst>
              </a:tr>
              <a:tr h="259727">
                <a:tc rowSpan="2">
                  <a:txBody>
                    <a:bodyPr/>
                    <a:lstStyle/>
                    <a:p>
                      <a:pPr algn="ctr">
                        <a:lnSpc>
                          <a:spcPct val="115000"/>
                        </a:lnSpc>
                        <a:spcAft>
                          <a:spcPts val="0"/>
                        </a:spcAft>
                      </a:pPr>
                      <a:r>
                        <a:rPr lang="fr-FR" sz="1600" dirty="0">
                          <a:solidFill>
                            <a:schemeClr val="accent2">
                              <a:lumMod val="50000"/>
                            </a:schemeClr>
                          </a:solidFill>
                          <a:effectLst/>
                        </a:rPr>
                        <a:t>H4 - H5</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de simulation </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hMerge="1">
                  <a:txBody>
                    <a:bodyPr/>
                    <a:lstStyle/>
                    <a:p>
                      <a:pPr>
                        <a:lnSpc>
                          <a:spcPct val="115000"/>
                        </a:lnSpc>
                        <a:spcAft>
                          <a:spcPts val="0"/>
                        </a:spcAft>
                      </a:pP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tc>
                <a:tc hMerge="1">
                  <a:txBody>
                    <a:bodyPr/>
                    <a:lstStyle/>
                    <a:p>
                      <a:pPr algn="l">
                        <a:lnSpc>
                          <a:spcPct val="115000"/>
                        </a:lnSpc>
                        <a:spcAft>
                          <a:spcPts val="0"/>
                        </a:spcAft>
                      </a:pPr>
                      <a:endParaRPr lang="fr-FR" sz="1100" b="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tc>
                <a:extLst>
                  <a:ext uri="{0D108BD9-81ED-4DB2-BD59-A6C34878D82A}">
                    <a16:rowId xmlns:a16="http://schemas.microsoft.com/office/drawing/2014/main" val="10004"/>
                  </a:ext>
                </a:extLst>
              </a:tr>
              <a:tr h="1436745">
                <a:tc vMerge="1">
                  <a:txBody>
                    <a:bodyPr/>
                    <a:lstStyle/>
                    <a:p>
                      <a:pPr algn="ctr">
                        <a:lnSpc>
                          <a:spcPct val="115000"/>
                        </a:lnSpc>
                        <a:spcAft>
                          <a:spcPts val="0"/>
                        </a:spcAft>
                      </a:pP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-En collaboration</a:t>
                      </a:r>
                      <a:r>
                        <a:rPr lang="fr-FR" sz="1200" i="1" baseline="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avec l’élève 2</a:t>
                      </a:r>
                    </a:p>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a:txBody>
                    <a:bodyPr/>
                    <a:lstStyle/>
                    <a:p>
                      <a:pPr>
                        <a:lnSpc>
                          <a:spcPct val="115000"/>
                        </a:lnSpc>
                        <a:spcAft>
                          <a:spcPts val="0"/>
                        </a:spcAft>
                      </a:pPr>
                      <a:r>
                        <a:rPr lang="fr-FR" sz="1200" dirty="0">
                          <a:solidFill>
                            <a:schemeClr val="accent2">
                              <a:lumMod val="50000"/>
                            </a:schemeClr>
                          </a:solidFill>
                          <a:effectLst/>
                        </a:rPr>
                        <a:t>- Sous simulateur mécanique recherche de la relation entre le déplacement de</a:t>
                      </a:r>
                      <a:r>
                        <a:rPr lang="fr-FR" sz="1200" baseline="0" dirty="0">
                          <a:solidFill>
                            <a:schemeClr val="accent2">
                              <a:lumMod val="50000"/>
                            </a:schemeClr>
                          </a:solidFill>
                          <a:effectLst/>
                        </a:rPr>
                        <a:t> la terminaison</a:t>
                      </a:r>
                      <a:r>
                        <a:rPr lang="fr-FR" sz="1200" dirty="0">
                          <a:solidFill>
                            <a:schemeClr val="accent2">
                              <a:lumMod val="50000"/>
                            </a:schemeClr>
                          </a:solidFill>
                          <a:effectLst/>
                        </a:rPr>
                        <a:t> du doigt et l’angle du servomoteur,</a:t>
                      </a:r>
                    </a:p>
                    <a:p>
                      <a:pPr>
                        <a:lnSpc>
                          <a:spcPct val="115000"/>
                        </a:lnSpc>
                        <a:spcAft>
                          <a:spcPts val="0"/>
                        </a:spcAft>
                        <a:buFontTx/>
                        <a:buChar char="-"/>
                      </a:pPr>
                      <a:r>
                        <a:rPr lang="fr-FR" sz="1200" dirty="0">
                          <a:solidFill>
                            <a:schemeClr val="accent2">
                              <a:lumMod val="50000"/>
                            </a:schemeClr>
                          </a:solidFill>
                          <a:effectLst/>
                        </a:rPr>
                        <a:t> Linéarisation</a:t>
                      </a:r>
                      <a:r>
                        <a:rPr lang="fr-FR" sz="1200" baseline="0" dirty="0">
                          <a:solidFill>
                            <a:schemeClr val="accent2">
                              <a:lumMod val="50000"/>
                            </a:schemeClr>
                          </a:solidFill>
                          <a:effectLst/>
                        </a:rPr>
                        <a:t> d’</a:t>
                      </a:r>
                      <a:r>
                        <a:rPr lang="fr-FR" sz="1200" dirty="0">
                          <a:solidFill>
                            <a:schemeClr val="accent2">
                              <a:lumMod val="50000"/>
                            </a:schemeClr>
                          </a:solidFill>
                          <a:effectLst/>
                        </a:rPr>
                        <a:t>une courbe pour paramétrer</a:t>
                      </a:r>
                      <a:r>
                        <a:rPr lang="fr-FR" sz="1200" baseline="0" dirty="0">
                          <a:solidFill>
                            <a:schemeClr val="accent2">
                              <a:lumMod val="50000"/>
                            </a:schemeClr>
                          </a:solidFill>
                          <a:effectLst/>
                        </a:rPr>
                        <a:t> un modèle </a:t>
                      </a:r>
                      <a:r>
                        <a:rPr lang="fr-FR" sz="1200" dirty="0" err="1">
                          <a:solidFill>
                            <a:schemeClr val="accent2">
                              <a:lumMod val="50000"/>
                            </a:schemeClr>
                          </a:solidFill>
                          <a:effectLst/>
                        </a:rPr>
                        <a:t>multiphysique</a:t>
                      </a:r>
                      <a:endParaRPr lang="fr-FR" sz="1200" dirty="0">
                        <a:solidFill>
                          <a:schemeClr val="accent2">
                            <a:lumMod val="50000"/>
                          </a:schemeClr>
                        </a:solidFill>
                        <a:effectLst/>
                      </a:endParaRPr>
                    </a:p>
                    <a:p>
                      <a:pPr>
                        <a:lnSpc>
                          <a:spcPct val="115000"/>
                        </a:lnSpc>
                        <a:spcAft>
                          <a:spcPts val="0"/>
                        </a:spcAft>
                        <a:buFontTx/>
                        <a:buChar char="-"/>
                      </a:pPr>
                      <a:r>
                        <a:rPr lang="fr-FR" sz="1200" baseline="0" dirty="0">
                          <a:solidFill>
                            <a:schemeClr val="accent2">
                              <a:lumMod val="50000"/>
                            </a:schemeClr>
                          </a:solidFill>
                          <a:effectLst/>
                        </a:rPr>
                        <a:t> Exploitation d’un modèle </a:t>
                      </a:r>
                      <a:r>
                        <a:rPr lang="fr-FR" sz="1200" baseline="0" dirty="0" err="1">
                          <a:solidFill>
                            <a:schemeClr val="accent2">
                              <a:lumMod val="50000"/>
                            </a:schemeClr>
                          </a:solidFill>
                          <a:effectLst/>
                        </a:rPr>
                        <a:t>multiphysique</a:t>
                      </a:r>
                      <a:endParaRPr lang="fr-FR" sz="1200" i="1" baseline="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a:txBody>
                    <a:bodyPr/>
                    <a:lstStyle/>
                    <a:p>
                      <a:pPr algn="l">
                        <a:lnSpc>
                          <a:spcPct val="115000"/>
                        </a:lnSpc>
                        <a:spcAft>
                          <a:spcPts val="0"/>
                        </a:spcAft>
                        <a:buFontTx/>
                        <a:buChar char="-"/>
                      </a:pPr>
                      <a:r>
                        <a:rPr lang="fr-FR" sz="1200" strike="noStrike" dirty="0">
                          <a:solidFill>
                            <a:schemeClr val="accent2">
                              <a:lumMod val="50000"/>
                            </a:schemeClr>
                          </a:solidFill>
                          <a:effectLst/>
                        </a:rPr>
                        <a:t> Construction du modèle théorique </a:t>
                      </a:r>
                      <a:r>
                        <a:rPr lang="fr-FR" sz="1200" dirty="0">
                          <a:solidFill>
                            <a:schemeClr val="accent2">
                              <a:lumMod val="50000"/>
                            </a:schemeClr>
                          </a:solidFill>
                          <a:effectLst/>
                        </a:rPr>
                        <a:t>du signal de sortie du capteur de force, à partir de documentations</a:t>
                      </a:r>
                      <a:r>
                        <a:rPr lang="fr-FR" sz="1200" baseline="0" dirty="0">
                          <a:solidFill>
                            <a:schemeClr val="accent2">
                              <a:lumMod val="50000"/>
                            </a:schemeClr>
                          </a:solidFill>
                          <a:effectLst/>
                        </a:rPr>
                        <a:t> </a:t>
                      </a:r>
                      <a:r>
                        <a:rPr lang="fr-FR" sz="1200" dirty="0">
                          <a:solidFill>
                            <a:schemeClr val="accent2">
                              <a:lumMod val="50000"/>
                            </a:schemeClr>
                          </a:solidFill>
                          <a:effectLst/>
                        </a:rPr>
                        <a:t>techniques mises</a:t>
                      </a:r>
                      <a:r>
                        <a:rPr lang="fr-FR" sz="1200" baseline="0" dirty="0">
                          <a:solidFill>
                            <a:schemeClr val="accent2">
                              <a:lumMod val="50000"/>
                            </a:schemeClr>
                          </a:solidFill>
                          <a:effectLst/>
                        </a:rPr>
                        <a:t> à disposition</a:t>
                      </a:r>
                      <a:endParaRPr lang="fr-FR" sz="1200" strike="sngStrike" dirty="0">
                        <a:solidFill>
                          <a:schemeClr val="accent2">
                            <a:lumMod val="50000"/>
                          </a:schemeClr>
                        </a:solidFill>
                        <a:effectLst/>
                      </a:endParaRPr>
                    </a:p>
                    <a:p>
                      <a:pPr algn="l">
                        <a:lnSpc>
                          <a:spcPct val="115000"/>
                        </a:lnSpc>
                        <a:spcAft>
                          <a:spcPts val="0"/>
                        </a:spcAft>
                        <a:buFontTx/>
                        <a:buChar char="-"/>
                      </a:pPr>
                      <a:r>
                        <a:rPr lang="fr-FR" sz="1200" baseline="0" dirty="0">
                          <a:solidFill>
                            <a:schemeClr val="accent2">
                              <a:lumMod val="50000"/>
                            </a:schemeClr>
                          </a:solidFill>
                          <a:effectLst/>
                        </a:rPr>
                        <a:t> Comparaison des signaux de sortie du capteur (théorique-expérimental)</a:t>
                      </a: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extLst>
                  <a:ext uri="{0D108BD9-81ED-4DB2-BD59-A6C34878D82A}">
                    <a16:rowId xmlns:a16="http://schemas.microsoft.com/office/drawing/2014/main" val="10005"/>
                  </a:ext>
                </a:extLst>
              </a:tr>
              <a:tr h="259727">
                <a:tc rowSpan="2">
                  <a:txBody>
                    <a:bodyPr/>
                    <a:lstStyle/>
                    <a:p>
                      <a:pPr algn="ctr">
                        <a:lnSpc>
                          <a:spcPct val="115000"/>
                        </a:lnSpc>
                        <a:spcAft>
                          <a:spcPts val="0"/>
                        </a:spcAft>
                      </a:pPr>
                      <a:endParaRPr lang="fr-FR" sz="1600" dirty="0">
                        <a:solidFill>
                          <a:schemeClr val="accent2">
                            <a:lumMod val="50000"/>
                          </a:schemeClr>
                        </a:solidFill>
                        <a:effectLst/>
                      </a:endParaRPr>
                    </a:p>
                    <a:p>
                      <a:pPr algn="ctr">
                        <a:lnSpc>
                          <a:spcPct val="115000"/>
                        </a:lnSpc>
                        <a:spcAft>
                          <a:spcPts val="0"/>
                        </a:spcAft>
                      </a:pPr>
                      <a:r>
                        <a:rPr lang="fr-FR" sz="1600" dirty="0">
                          <a:solidFill>
                            <a:schemeClr val="accent2">
                              <a:lumMod val="50000"/>
                            </a:schemeClr>
                          </a:solidFill>
                          <a:effectLst/>
                        </a:rPr>
                        <a:t>H6 - H7</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t>
                      </a:r>
                      <a:r>
                        <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Activités de Design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6"/>
                  </a:ext>
                </a:extLst>
              </a:tr>
              <a:tr h="608820">
                <a:tc vMerge="1">
                  <a:txBody>
                    <a:bodyPr/>
                    <a:lstStyle/>
                    <a:p>
                      <a:endParaRPr lang="fr-FR"/>
                    </a:p>
                  </a:txBody>
                  <a:tcPr/>
                </a:tc>
                <a:tc>
                  <a:txBody>
                    <a:bodyPr/>
                    <a:lstStyle/>
                    <a:p>
                      <a:pPr>
                        <a:lnSpc>
                          <a:spcPct val="115000"/>
                        </a:lnSpc>
                        <a:spcAft>
                          <a:spcPts val="0"/>
                        </a:spcAft>
                      </a:pPr>
                      <a:r>
                        <a:rPr lang="fr-FR" sz="1200" dirty="0">
                          <a:solidFill>
                            <a:schemeClr val="accent2">
                              <a:lumMod val="50000"/>
                            </a:schemeClr>
                          </a:solidFill>
                          <a:effectLst/>
                        </a:rPr>
                        <a:t>- Design de la terminaison de</a:t>
                      </a:r>
                      <a:r>
                        <a:rPr lang="fr-FR" sz="1200" baseline="0" dirty="0">
                          <a:solidFill>
                            <a:schemeClr val="accent2">
                              <a:lumMod val="50000"/>
                            </a:schemeClr>
                          </a:solidFill>
                          <a:effectLst/>
                        </a:rPr>
                        <a:t> l’index</a:t>
                      </a:r>
                      <a:endParaRPr lang="fr-FR" sz="1200" dirty="0">
                        <a:solidFill>
                          <a:schemeClr val="accent2">
                            <a:lumMod val="50000"/>
                          </a:schemeClr>
                        </a:solidFill>
                        <a:effectLst/>
                      </a:endParaRPr>
                    </a:p>
                    <a:p>
                      <a:pPr>
                        <a:lnSpc>
                          <a:spcPct val="115000"/>
                        </a:lnSpc>
                        <a:spcAft>
                          <a:spcPts val="0"/>
                        </a:spcAft>
                      </a:pPr>
                      <a:r>
                        <a:rPr lang="fr-FR" sz="1200" dirty="0">
                          <a:solidFill>
                            <a:schemeClr val="accent2">
                              <a:lumMod val="50000"/>
                            </a:schemeClr>
                          </a:solidFill>
                          <a:effectLst/>
                        </a:rPr>
                        <a:t>- Design</a:t>
                      </a:r>
                      <a:r>
                        <a:rPr lang="fr-FR" sz="1200" baseline="0" dirty="0">
                          <a:solidFill>
                            <a:schemeClr val="accent2">
                              <a:lumMod val="50000"/>
                            </a:schemeClr>
                          </a:solidFill>
                          <a:effectLst/>
                        </a:rPr>
                        <a:t> du pouce (fixe)</a:t>
                      </a:r>
                      <a:endParaRPr lang="fr-FR" sz="1200" dirty="0">
                        <a:solidFill>
                          <a:schemeClr val="accent2">
                            <a:lumMod val="50000"/>
                          </a:schemeClr>
                        </a:solidFill>
                        <a:effectLst/>
                      </a:endParaRPr>
                    </a:p>
                    <a:p>
                      <a:pPr>
                        <a:lnSpc>
                          <a:spcPct val="115000"/>
                        </a:lnSpc>
                        <a:spcAft>
                          <a:spcPts val="0"/>
                        </a:spcAft>
                      </a:pPr>
                      <a:r>
                        <a:rPr lang="fr-FR" sz="1200" dirty="0">
                          <a:solidFill>
                            <a:schemeClr val="accent2">
                              <a:lumMod val="50000"/>
                            </a:schemeClr>
                          </a:solidFill>
                          <a:effectLst/>
                        </a:rPr>
                        <a:t>- Modélisation 3D</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8A"/>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Design d’une application de commande vocale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endParaRPr lang="fr-FR" sz="120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b="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En collaboration avec l’élève 1</a:t>
                      </a:r>
                    </a:p>
                    <a:p>
                      <a:pPr marL="0" marR="0" lvl="0" indent="0" algn="l" defTabSz="457200" rtl="0" eaLnBrk="1" fontAlgn="auto" latinLnBrk="0" hangingPunct="1">
                        <a:lnSpc>
                          <a:spcPct val="115000"/>
                        </a:lnSpc>
                        <a:spcBef>
                          <a:spcPts val="0"/>
                        </a:spcBef>
                        <a:spcAft>
                          <a:spcPts val="0"/>
                        </a:spcAft>
                        <a:buClrTx/>
                        <a:buSzTx/>
                        <a:buFontTx/>
                        <a:buNone/>
                        <a:tabLst/>
                        <a:defRPr/>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extLst>
                  <a:ext uri="{0D108BD9-81ED-4DB2-BD59-A6C34878D82A}">
                    <a16:rowId xmlns:a16="http://schemas.microsoft.com/office/drawing/2014/main" val="10007"/>
                  </a:ext>
                </a:extLst>
              </a:tr>
              <a:tr h="259727">
                <a:tc gridSpan="4">
                  <a:txBody>
                    <a:bodyPr/>
                    <a:lstStyle/>
                    <a:p>
                      <a:pPr algn="ctr">
                        <a:lnSpc>
                          <a:spcPct val="115000"/>
                        </a:lnSpc>
                        <a:spcAft>
                          <a:spcPts val="0"/>
                        </a:spcAft>
                      </a:pPr>
                      <a:r>
                        <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Impression  3D en temps masqué</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15000"/>
                        </a:lnSpc>
                        <a:spcAft>
                          <a:spcPts val="0"/>
                        </a:spcAft>
                      </a:pPr>
                      <a:endParaRPr lang="fr-FR" sz="11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10008"/>
                  </a:ext>
                </a:extLst>
              </a:tr>
              <a:tr h="259727">
                <a:tc rowSpan="2">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dirty="0">
                          <a:solidFill>
                            <a:schemeClr val="accent2">
                              <a:lumMod val="50000"/>
                            </a:schemeClr>
                          </a:solidFill>
                          <a:effectLst/>
                        </a:rPr>
                        <a:t>H8 - H9</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Activités de programmation </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9"/>
                  </a:ext>
                </a:extLst>
              </a:tr>
              <a:tr h="401839">
                <a:tc vMerge="1">
                  <a:txBody>
                    <a:bodyPr/>
                    <a:lstStyle/>
                    <a:p>
                      <a:pPr algn="ctr">
                        <a:lnSpc>
                          <a:spcPct val="115000"/>
                        </a:lnSpc>
                        <a:spcAft>
                          <a:spcPts val="0"/>
                        </a:spcAft>
                      </a:pP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Gestion commande vocale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i="1" dirty="0">
                          <a:solidFill>
                            <a:schemeClr val="accent2">
                              <a:lumMod val="50000"/>
                            </a:schemeClr>
                          </a:solidFill>
                          <a:effectLst/>
                        </a:rPr>
                        <a:t> En collaboration avec l’élève 3</a:t>
                      </a:r>
                    </a:p>
                    <a:p>
                      <a:pPr marL="0" marR="0" lvl="0" indent="0" algn="l" defTabSz="457200" rtl="0" eaLnBrk="1" fontAlgn="auto" latinLnBrk="0" hangingPunct="1">
                        <a:lnSpc>
                          <a:spcPct val="115000"/>
                        </a:lnSpc>
                        <a:spcBef>
                          <a:spcPts val="0"/>
                        </a:spcBef>
                        <a:spcAft>
                          <a:spcPts val="0"/>
                        </a:spcAft>
                        <a:buClrTx/>
                        <a:buSzTx/>
                        <a:buFontTx/>
                        <a:buChar char="-"/>
                        <a:tabLst/>
                        <a:defRPr/>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Gestion de la fermeture de la pince</a:t>
                      </a:r>
                    </a:p>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baseline="0" dirty="0">
                          <a:solidFill>
                            <a:schemeClr val="accent2">
                              <a:lumMod val="50000"/>
                            </a:schemeClr>
                          </a:solidFill>
                          <a:effectLst/>
                        </a:rPr>
                        <a:t> Gestion du capteur</a:t>
                      </a: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extLst>
                  <a:ext uri="{0D108BD9-81ED-4DB2-BD59-A6C34878D82A}">
                    <a16:rowId xmlns:a16="http://schemas.microsoft.com/office/drawing/2014/main" val="10010"/>
                  </a:ext>
                </a:extLst>
              </a:tr>
              <a:tr h="259727">
                <a:tc>
                  <a:txBody>
                    <a:bodyPr/>
                    <a:lstStyle/>
                    <a:p>
                      <a:pPr algn="ctr">
                        <a:lnSpc>
                          <a:spcPct val="115000"/>
                        </a:lnSpc>
                        <a:spcAft>
                          <a:spcPts val="0"/>
                        </a:spcAft>
                      </a:pPr>
                      <a:r>
                        <a:rPr lang="fr-FR" sz="1600" dirty="0">
                          <a:solidFill>
                            <a:schemeClr val="accent2">
                              <a:lumMod val="50000"/>
                            </a:schemeClr>
                          </a:solidFill>
                          <a:effectLst/>
                        </a:rPr>
                        <a:t>H10</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Montage final et </a:t>
                      </a:r>
                      <a:r>
                        <a:rPr lang="fr-FR" sz="1400" b="1" dirty="0">
                          <a:solidFill>
                            <a:schemeClr val="accent2">
                              <a:lumMod val="50000"/>
                            </a:schemeClr>
                          </a:solidFill>
                          <a:effectLst/>
                          <a:latin typeface="+mn-lt"/>
                          <a:ea typeface="+mn-ea"/>
                          <a:cs typeface="+mn-cs"/>
                        </a:rPr>
                        <a:t>s</a:t>
                      </a:r>
                      <a:r>
                        <a:rPr lang="fr-FR" sz="1400" b="1" dirty="0">
                          <a:solidFill>
                            <a:schemeClr val="accent2">
                              <a:lumMod val="50000"/>
                            </a:schemeClr>
                          </a:solidFill>
                          <a:effectLst/>
                        </a:rPr>
                        <a:t>ynthèse des programmes</a:t>
                      </a:r>
                      <a:endPar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1"/>
                  </a:ext>
                </a:extLst>
              </a:tr>
              <a:tr h="259727">
                <a:tc>
                  <a:txBody>
                    <a:bodyPr/>
                    <a:lstStyle/>
                    <a:p>
                      <a:pPr algn="ctr">
                        <a:lnSpc>
                          <a:spcPct val="115000"/>
                        </a:lnSpc>
                        <a:spcAft>
                          <a:spcPts val="0"/>
                        </a:spcAft>
                      </a:pPr>
                      <a:r>
                        <a:rPr lang="fr-FR" sz="1600" dirty="0">
                          <a:solidFill>
                            <a:schemeClr val="accent2">
                              <a:lumMod val="50000"/>
                            </a:schemeClr>
                          </a:solidFill>
                          <a:effectLst/>
                        </a:rPr>
                        <a:t>H11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gridSpan="3">
                  <a:txBody>
                    <a:bodyPr/>
                    <a:lstStyle/>
                    <a:p>
                      <a:pPr algn="ctr">
                        <a:lnSpc>
                          <a:spcPct val="115000"/>
                        </a:lnSpc>
                        <a:spcAft>
                          <a:spcPts val="0"/>
                        </a:spcAft>
                      </a:pPr>
                      <a:r>
                        <a:rPr lang="fr-FR" sz="1400" b="1" dirty="0">
                          <a:solidFill>
                            <a:schemeClr val="accent2">
                              <a:lumMod val="50000"/>
                            </a:schemeClr>
                          </a:solidFill>
                          <a:effectLst/>
                        </a:rPr>
                        <a:t>Essais de réglage </a:t>
                      </a:r>
                      <a:endPar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2"/>
                  </a:ext>
                </a:extLst>
              </a:tr>
              <a:tr h="259727">
                <a:tc>
                  <a:txBody>
                    <a:bodyPr/>
                    <a:lstStyle/>
                    <a:p>
                      <a:pPr algn="ctr">
                        <a:lnSpc>
                          <a:spcPct val="115000"/>
                        </a:lnSpc>
                        <a:spcAft>
                          <a:spcPts val="0"/>
                        </a:spcAft>
                      </a:pPr>
                      <a:r>
                        <a:rPr lang="fr-FR" sz="1600" dirty="0">
                          <a:solidFill>
                            <a:schemeClr val="accent2">
                              <a:lumMod val="50000"/>
                            </a:schemeClr>
                          </a:solidFill>
                          <a:effectLst/>
                        </a:rPr>
                        <a:t>H12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gridSpan="3">
                  <a:txBody>
                    <a:bodyPr/>
                    <a:lstStyle/>
                    <a:p>
                      <a:pPr algn="ctr">
                        <a:lnSpc>
                          <a:spcPct val="115000"/>
                        </a:lnSpc>
                        <a:spcAft>
                          <a:spcPts val="0"/>
                        </a:spcAft>
                      </a:pPr>
                      <a:r>
                        <a:rPr lang="fr-FR" sz="1400" b="1" dirty="0">
                          <a:solidFill>
                            <a:schemeClr val="accent2">
                              <a:lumMod val="50000"/>
                            </a:schemeClr>
                          </a:solidFill>
                          <a:effectLst/>
                        </a:rPr>
                        <a:t>Validation du challenge (possibilité d’organisation</a:t>
                      </a:r>
                      <a:r>
                        <a:rPr lang="fr-FR" sz="1400" b="1" baseline="0" dirty="0">
                          <a:solidFill>
                            <a:schemeClr val="accent2">
                              <a:lumMod val="50000"/>
                            </a:schemeClr>
                          </a:solidFill>
                          <a:effectLst/>
                        </a:rPr>
                        <a:t> d’un</a:t>
                      </a:r>
                      <a:r>
                        <a:rPr lang="fr-FR" sz="1400" b="1" dirty="0">
                          <a:solidFill>
                            <a:schemeClr val="accent2">
                              <a:lumMod val="50000"/>
                            </a:schemeClr>
                          </a:solidFill>
                          <a:effectLst/>
                        </a:rPr>
                        <a:t> concours interne</a:t>
                      </a:r>
                      <a:r>
                        <a:rPr lang="fr-FR" sz="1400" b="1" baseline="0" dirty="0">
                          <a:solidFill>
                            <a:schemeClr val="accent2">
                              <a:lumMod val="50000"/>
                            </a:schemeClr>
                          </a:solidFill>
                          <a:effectLst/>
                        </a:rPr>
                        <a:t>)</a:t>
                      </a:r>
                      <a:endPar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088292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3595501984"/>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48238">
                <a:tc>
                  <a:txBody>
                    <a:bodyPr/>
                    <a:lstStyle/>
                    <a:p>
                      <a:pPr algn="ctr">
                        <a:lnSpc>
                          <a:spcPct val="115000"/>
                        </a:lnSpc>
                        <a:spcAft>
                          <a:spcPts val="0"/>
                        </a:spcAft>
                      </a:pPr>
                      <a:r>
                        <a:rPr lang="fr-FR" sz="1600" dirty="0">
                          <a:solidFill>
                            <a:schemeClr val="accent2">
                              <a:lumMod val="50000"/>
                            </a:schemeClr>
                          </a:solidFill>
                          <a:effectLst/>
                        </a:rPr>
                        <a:t>H1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40000"/>
                      </a:schemeClr>
                    </a:solidFill>
                  </a:tcPr>
                </a:tc>
                <a:tc gridSpan="3">
                  <a:txBody>
                    <a:bodyPr/>
                    <a:lstStyle/>
                    <a:p>
                      <a:pPr algn="ctr">
                        <a:lnSpc>
                          <a:spcPct val="115000"/>
                        </a:lnSpc>
                        <a:spcAft>
                          <a:spcPts val="0"/>
                        </a:spcAft>
                      </a:pPr>
                      <a:r>
                        <a:rPr lang="fr-FR" sz="1600" b="1" dirty="0">
                          <a:solidFill>
                            <a:schemeClr val="accent2">
                              <a:lumMod val="50000"/>
                            </a:schemeClr>
                          </a:solidFill>
                          <a:effectLst/>
                        </a:rPr>
                        <a:t>Découverte du challenge</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40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9" name="Rectangle 8"/>
          <p:cNvSpPr/>
          <p:nvPr/>
        </p:nvSpPr>
        <p:spPr>
          <a:xfrm>
            <a:off x="-5051" y="5978794"/>
            <a:ext cx="9144000" cy="1384995"/>
          </a:xfrm>
          <a:prstGeom prst="rect">
            <a:avLst/>
          </a:prstGeom>
          <a:solidFill>
            <a:schemeClr val="bg1"/>
          </a:solidFill>
        </p:spPr>
        <p:txBody>
          <a:bodyPr wrap="square">
            <a:spAutoFit/>
          </a:bodyPr>
          <a:lstStyle/>
          <a:p>
            <a:r>
              <a:rPr lang="fr-FR" b="1" dirty="0">
                <a:solidFill>
                  <a:schemeClr val="accent2">
                    <a:lumMod val="50000"/>
                  </a:schemeClr>
                </a:solidFill>
                <a:cs typeface="Arial" panose="020B0604020202020204" pitchFamily="34" charset="0"/>
              </a:rPr>
              <a:t>Répartition des rôles au sein de l’ilot</a:t>
            </a:r>
          </a:p>
          <a:p>
            <a:endParaRPr lang="fr-FR" b="1" dirty="0">
              <a:solidFill>
                <a:schemeClr val="accent2">
                  <a:lumMod val="50000"/>
                </a:schemeClr>
              </a:solidFill>
              <a:cs typeface="Arial" panose="020B0604020202020204" pitchFamily="34" charset="0"/>
            </a:endParaRPr>
          </a:p>
          <a:p>
            <a:r>
              <a:rPr lang="fr-FR" sz="1600" dirty="0">
                <a:solidFill>
                  <a:schemeClr val="accent2">
                    <a:lumMod val="50000"/>
                  </a:schemeClr>
                </a:solidFill>
                <a:cs typeface="Arial" panose="020B0604020202020204" pitchFamily="34" charset="0"/>
              </a:rPr>
              <a:t>Elève 1:  « le serrage »	 Elève 2: « la motorisation »	 Elève 3: « le capteur d’effort »</a:t>
            </a:r>
          </a:p>
          <a:p>
            <a:endParaRPr lang="fr-FR" sz="1600" dirty="0">
              <a:solidFill>
                <a:schemeClr val="accent2">
                  <a:lumMod val="50000"/>
                </a:schemeClr>
              </a:solidFill>
              <a:cs typeface="Arial" panose="020B0604020202020204" pitchFamily="34" charset="0"/>
            </a:endParaRPr>
          </a:p>
          <a:p>
            <a:endParaRPr lang="fr-FR" sz="1600" dirty="0">
              <a:solidFill>
                <a:schemeClr val="accent2">
                  <a:lumMod val="50000"/>
                </a:schemeClr>
              </a:solidFill>
              <a:cs typeface="Arial" panose="020B0604020202020204" pitchFamily="34" charset="0"/>
            </a:endParaRPr>
          </a:p>
        </p:txBody>
      </p:sp>
      <p:pic>
        <p:nvPicPr>
          <p:cNvPr id="10" name="Image 9"/>
          <p:cNvPicPr>
            <a:picLocks noChangeAspect="1"/>
          </p:cNvPicPr>
          <p:nvPr/>
        </p:nvPicPr>
        <p:blipFill rotWithShape="1">
          <a:blip r:embed="rId3"/>
          <a:srcRect l="61025" t="16401" r="12200" b="8001"/>
          <a:stretch/>
        </p:blipFill>
        <p:spPr>
          <a:xfrm>
            <a:off x="5031596" y="2341763"/>
            <a:ext cx="4107353" cy="3261722"/>
          </a:xfrm>
          <a:prstGeom prst="rect">
            <a:avLst/>
          </a:prstGeom>
        </p:spPr>
      </p:pic>
      <p:sp>
        <p:nvSpPr>
          <p:cNvPr id="8" name="ZoneTexte 7">
            <a:extLst>
              <a:ext uri="{FF2B5EF4-FFF2-40B4-BE49-F238E27FC236}">
                <a16:creationId xmlns:a16="http://schemas.microsoft.com/office/drawing/2014/main" id="{F0C964C5-EDB5-4FD0-9665-60548D8309E9}"/>
              </a:ext>
            </a:extLst>
          </p:cNvPr>
          <p:cNvSpPr txBox="1"/>
          <p:nvPr/>
        </p:nvSpPr>
        <p:spPr>
          <a:xfrm>
            <a:off x="92769" y="1269211"/>
            <a:ext cx="8208912" cy="4524315"/>
          </a:xfrm>
          <a:prstGeom prst="rect">
            <a:avLst/>
          </a:prstGeom>
          <a:noFill/>
        </p:spPr>
        <p:txBody>
          <a:bodyPr wrap="square" rtlCol="0">
            <a:spAutoFit/>
          </a:bodyPr>
          <a:lstStyle/>
          <a:p>
            <a:r>
              <a:rPr lang="fr-FR" dirty="0"/>
              <a:t>Situation déclenchante :</a:t>
            </a:r>
          </a:p>
          <a:p>
            <a:endParaRPr lang="fr-FR" dirty="0"/>
          </a:p>
          <a:p>
            <a:r>
              <a:rPr lang="fr-FR" dirty="0"/>
              <a:t>Présenter aux élèves la pince en fonctionnement qui écrase le gobelet lors de sa préhension.</a:t>
            </a:r>
          </a:p>
          <a:p>
            <a:endParaRPr lang="fr-FR" dirty="0"/>
          </a:p>
          <a:p>
            <a:r>
              <a:rPr lang="fr-FR" dirty="0"/>
              <a:t>Brainstorming par îlot : Recherche de solutions.</a:t>
            </a:r>
          </a:p>
          <a:p>
            <a:endParaRPr lang="fr-FR" dirty="0"/>
          </a:p>
          <a:p>
            <a:r>
              <a:rPr lang="fr-FR" dirty="0"/>
              <a:t>Travail attendu : Présentations des idées sous forme</a:t>
            </a:r>
          </a:p>
          <a:p>
            <a:r>
              <a:rPr lang="fr-FR" dirty="0"/>
              <a:t> de carte mentale</a:t>
            </a:r>
          </a:p>
          <a:p>
            <a:endParaRPr lang="fr-FR" dirty="0"/>
          </a:p>
          <a:p>
            <a:r>
              <a:rPr lang="fr-FR" dirty="0"/>
              <a:t>Avant le lancement des activités,</a:t>
            </a:r>
          </a:p>
          <a:p>
            <a:endParaRPr lang="fr-FR" dirty="0"/>
          </a:p>
          <a:p>
            <a:r>
              <a:rPr lang="fr-FR" dirty="0"/>
              <a:t> le diagramme des exigences est présenté aux élèves.</a:t>
            </a:r>
          </a:p>
          <a:p>
            <a:endParaRPr lang="fr-FR" dirty="0"/>
          </a:p>
          <a:p>
            <a:endParaRPr lang="fr-FR" dirty="0"/>
          </a:p>
          <a:p>
            <a:endParaRPr lang="fr-FR" dirty="0"/>
          </a:p>
        </p:txBody>
      </p:sp>
      <p:pic>
        <p:nvPicPr>
          <p:cNvPr id="3" name="Image 2">
            <a:extLst>
              <a:ext uri="{FF2B5EF4-FFF2-40B4-BE49-F238E27FC236}">
                <a16:creationId xmlns:a16="http://schemas.microsoft.com/office/drawing/2014/main" id="{894D996C-CF8F-44AB-A4A5-8BE626D7C3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01" r="25060" b="3801"/>
          <a:stretch/>
        </p:blipFill>
        <p:spPr>
          <a:xfrm rot="5400000">
            <a:off x="5069048" y="2312876"/>
            <a:ext cx="4032448" cy="3816424"/>
          </a:xfrm>
          <a:prstGeom prst="rect">
            <a:avLst/>
          </a:prstGeom>
        </p:spPr>
      </p:pic>
    </p:spTree>
    <p:extLst>
      <p:ext uri="{BB962C8B-B14F-4D97-AF65-F5344CB8AC3E}">
        <p14:creationId xmlns:p14="http://schemas.microsoft.com/office/powerpoint/2010/main" val="359218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598244515"/>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67341" y="1361690"/>
            <a:ext cx="9140620" cy="5451686"/>
          </a:xfrm>
          <a:prstGeom prst="roundRect">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1: Etude du serrage</a:t>
            </a:r>
          </a:p>
        </p:txBody>
      </p:sp>
      <p:sp>
        <p:nvSpPr>
          <p:cNvPr id="8" name="Rectangle 7"/>
          <p:cNvSpPr/>
          <p:nvPr/>
        </p:nvSpPr>
        <p:spPr>
          <a:xfrm>
            <a:off x="30290" y="1869307"/>
            <a:ext cx="9144000" cy="120032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a:solidFill>
                  <a:schemeClr val="accent2">
                    <a:lumMod val="50000"/>
                  </a:schemeClr>
                </a:solidFill>
                <a:cs typeface="Arial" panose="020B0604020202020204" pitchFamily="34" charset="0"/>
              </a:rPr>
              <a:t>Mise en place de protocoles expérimentaux en vue de </a:t>
            </a:r>
          </a:p>
          <a:p>
            <a:r>
              <a:rPr lang="fr-FR" dirty="0">
                <a:solidFill>
                  <a:schemeClr val="accent2">
                    <a:lumMod val="50000"/>
                  </a:schemeClr>
                </a:solidFill>
                <a:cs typeface="Arial" panose="020B0604020202020204" pitchFamily="34" charset="0"/>
              </a:rPr>
              <a:t>	- mesurer la force de serrage d’une main humaine </a:t>
            </a:r>
          </a:p>
          <a:p>
            <a:r>
              <a:rPr lang="fr-FR" dirty="0">
                <a:solidFill>
                  <a:schemeClr val="accent2">
                    <a:lumMod val="50000"/>
                  </a:schemeClr>
                </a:solidFill>
                <a:cs typeface="Arial" panose="020B0604020202020204" pitchFamily="34" charset="0"/>
              </a:rPr>
              <a:t>	- mesurer la force nécessaire à la préhension de différents gobelets pour une 	   	  déformation maximale de 10% du diamètre	</a:t>
            </a:r>
            <a:endParaRPr lang="fr-FR" sz="1600" dirty="0">
              <a:solidFill>
                <a:schemeClr val="accent2">
                  <a:lumMod val="50000"/>
                </a:schemeClr>
              </a:solidFill>
              <a:cs typeface="Arial" panose="020B0604020202020204" pitchFamily="34" charset="0"/>
            </a:endParaRPr>
          </a:p>
        </p:txBody>
      </p:sp>
      <p:sp>
        <p:nvSpPr>
          <p:cNvPr id="10" name="Rectangle 9"/>
          <p:cNvSpPr/>
          <p:nvPr/>
        </p:nvSpPr>
        <p:spPr>
          <a:xfrm>
            <a:off x="-17687" y="3254413"/>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Proposition de protocole : </a:t>
            </a:r>
            <a:r>
              <a:rPr lang="fr-FR" dirty="0">
                <a:solidFill>
                  <a:schemeClr val="accent2">
                    <a:lumMod val="50000"/>
                  </a:schemeClr>
                </a:solidFill>
              </a:rPr>
              <a:t>Mesure à l’aide d’un pied à coulisse et d’un dynamomètre</a:t>
            </a:r>
          </a:p>
          <a:p>
            <a:endParaRPr lang="fr-FR" dirty="0">
              <a:solidFill>
                <a:schemeClr val="accent2">
                  <a:lumMod val="50000"/>
                </a:schemeClr>
              </a:solidFill>
              <a:cs typeface="Arial" panose="020B0604020202020204" pitchFamily="34" charset="0"/>
            </a:endParaRPr>
          </a:p>
        </p:txBody>
      </p:sp>
      <p:pic>
        <p:nvPicPr>
          <p:cNvPr id="3" name="Image 2"/>
          <p:cNvPicPr>
            <a:picLocks noChangeAspect="1"/>
          </p:cNvPicPr>
          <p:nvPr/>
        </p:nvPicPr>
        <p:blipFill rotWithShape="1">
          <a:blip r:embed="rId3" cstate="print"/>
          <a:srcRect l="3539" t="8000" r="59450" b="8000"/>
          <a:stretch/>
        </p:blipFill>
        <p:spPr>
          <a:xfrm>
            <a:off x="116508" y="3582454"/>
            <a:ext cx="3369589" cy="2150802"/>
          </a:xfrm>
          <a:prstGeom prst="rect">
            <a:avLst/>
          </a:prstGeom>
        </p:spPr>
      </p:pic>
      <p:pic>
        <p:nvPicPr>
          <p:cNvPr id="12" name="Image 11"/>
          <p:cNvPicPr>
            <a:picLocks noChangeAspect="1"/>
          </p:cNvPicPr>
          <p:nvPr/>
        </p:nvPicPr>
        <p:blipFill rotWithShape="1">
          <a:blip r:embed="rId4" cstate="print"/>
          <a:srcRect l="16926" t="10800" r="66537" b="10800"/>
          <a:stretch/>
        </p:blipFill>
        <p:spPr>
          <a:xfrm>
            <a:off x="3486097" y="3627590"/>
            <a:ext cx="1579250" cy="2105666"/>
          </a:xfrm>
          <a:prstGeom prst="rect">
            <a:avLst/>
          </a:prstGeom>
        </p:spPr>
      </p:pic>
      <p:graphicFrame>
        <p:nvGraphicFramePr>
          <p:cNvPr id="2" name="Tableau 1"/>
          <p:cNvGraphicFramePr>
            <a:graphicFrameLocks noGrp="1"/>
          </p:cNvGraphicFramePr>
          <p:nvPr>
            <p:extLst>
              <p:ext uri="{D42A27DB-BD31-4B8C-83A1-F6EECF244321}">
                <p14:modId xmlns:p14="http://schemas.microsoft.com/office/powerpoint/2010/main" val="1460873599"/>
              </p:ext>
            </p:extLst>
          </p:nvPr>
        </p:nvGraphicFramePr>
        <p:xfrm>
          <a:off x="5118933" y="3814681"/>
          <a:ext cx="3958845" cy="1681629"/>
        </p:xfrm>
        <a:graphic>
          <a:graphicData uri="http://schemas.openxmlformats.org/drawingml/2006/table">
            <a:tbl>
              <a:tblPr firstRow="1" bandRow="1">
                <a:tableStyleId>{5C22544A-7EE6-4342-B048-85BDC9FD1C3A}</a:tableStyleId>
              </a:tblPr>
              <a:tblGrid>
                <a:gridCol w="1122565">
                  <a:extLst>
                    <a:ext uri="{9D8B030D-6E8A-4147-A177-3AD203B41FA5}">
                      <a16:colId xmlns:a16="http://schemas.microsoft.com/office/drawing/2014/main" val="20000"/>
                    </a:ext>
                  </a:extLst>
                </a:gridCol>
                <a:gridCol w="972888">
                  <a:extLst>
                    <a:ext uri="{9D8B030D-6E8A-4147-A177-3AD203B41FA5}">
                      <a16:colId xmlns:a16="http://schemas.microsoft.com/office/drawing/2014/main" val="20001"/>
                    </a:ext>
                  </a:extLst>
                </a:gridCol>
                <a:gridCol w="1233144">
                  <a:extLst>
                    <a:ext uri="{9D8B030D-6E8A-4147-A177-3AD203B41FA5}">
                      <a16:colId xmlns:a16="http://schemas.microsoft.com/office/drawing/2014/main" val="20002"/>
                    </a:ext>
                  </a:extLst>
                </a:gridCol>
                <a:gridCol w="630248">
                  <a:extLst>
                    <a:ext uri="{9D8B030D-6E8A-4147-A177-3AD203B41FA5}">
                      <a16:colId xmlns:a16="http://schemas.microsoft.com/office/drawing/2014/main" val="20003"/>
                    </a:ext>
                  </a:extLst>
                </a:gridCol>
              </a:tblGrid>
              <a:tr h="573910">
                <a:tc>
                  <a:txBody>
                    <a:bodyPr/>
                    <a:lstStyle/>
                    <a:p>
                      <a:pPr algn="ctr"/>
                      <a:r>
                        <a:rPr lang="fr-FR" sz="1600" dirty="0">
                          <a:solidFill>
                            <a:schemeClr val="accent2">
                              <a:lumMod val="50000"/>
                            </a:schemeClr>
                          </a:solidFill>
                        </a:rPr>
                        <a:t>Gobelets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Ø initial</a:t>
                      </a:r>
                    </a:p>
                    <a:p>
                      <a:pPr algn="ctr"/>
                      <a:r>
                        <a:rPr lang="fr-FR" sz="1600" dirty="0">
                          <a:solidFill>
                            <a:schemeClr val="accent2">
                              <a:lumMod val="50000"/>
                            </a:schemeClr>
                          </a:solidFill>
                        </a:rPr>
                        <a:t>(mm)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Écrasement</a:t>
                      </a:r>
                      <a:r>
                        <a:rPr lang="fr-FR" sz="1600" baseline="0" dirty="0">
                          <a:solidFill>
                            <a:schemeClr val="accent2">
                              <a:lumMod val="50000"/>
                            </a:schemeClr>
                          </a:solidFill>
                        </a:rPr>
                        <a:t> </a:t>
                      </a:r>
                    </a:p>
                    <a:p>
                      <a:pPr algn="ctr"/>
                      <a:r>
                        <a:rPr lang="fr-FR" sz="1600" baseline="0" dirty="0">
                          <a:solidFill>
                            <a:schemeClr val="accent2">
                              <a:lumMod val="50000"/>
                            </a:schemeClr>
                          </a:solidFill>
                        </a:rPr>
                        <a:t>max (mm)</a:t>
                      </a:r>
                      <a:endParaRPr lang="fr-FR" sz="16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F(N)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7503">
                <a:tc>
                  <a:txBody>
                    <a:bodyPr/>
                    <a:lstStyle/>
                    <a:p>
                      <a:r>
                        <a:rPr lang="fr-FR" sz="1600" dirty="0">
                          <a:solidFill>
                            <a:schemeClr val="accent2">
                              <a:lumMod val="50000"/>
                            </a:schemeClr>
                          </a:solidFill>
                        </a:rPr>
                        <a:t>plastique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7503">
                <a:tc>
                  <a:txBody>
                    <a:bodyPr/>
                    <a:lstStyle/>
                    <a:p>
                      <a:r>
                        <a:rPr lang="fr-FR" sz="1600" dirty="0">
                          <a:solidFill>
                            <a:schemeClr val="accent2">
                              <a:lumMod val="50000"/>
                            </a:schemeClr>
                          </a:solidFill>
                        </a:rPr>
                        <a:t>carton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68,5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6,85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7503">
                <a:tc>
                  <a:txBody>
                    <a:bodyPr/>
                    <a:lstStyle/>
                    <a:p>
                      <a:r>
                        <a:rPr lang="fr-FR" sz="1600" dirty="0">
                          <a:solidFill>
                            <a:schemeClr val="accent2">
                              <a:lumMod val="50000"/>
                            </a:schemeClr>
                          </a:solidFill>
                        </a:rPr>
                        <a:t>carton</a:t>
                      </a:r>
                      <a:r>
                        <a:rPr lang="fr-FR" sz="1600" baseline="0" dirty="0">
                          <a:solidFill>
                            <a:schemeClr val="accent2">
                              <a:lumMod val="50000"/>
                            </a:schemeClr>
                          </a:solidFill>
                        </a:rPr>
                        <a:t> café</a:t>
                      </a:r>
                      <a:endParaRPr lang="fr-FR" sz="16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6462753"/>
      </p:ext>
    </p:extLst>
  </p:cSld>
  <p:clrMapOvr>
    <a:masterClrMapping/>
  </p:clrMapOvr>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5874</TotalTime>
  <Words>3496</Words>
  <Application>Microsoft Office PowerPoint</Application>
  <PresentationFormat>Affichage à l'écran (4:3)</PresentationFormat>
  <Paragraphs>548</Paragraphs>
  <Slides>31</Slides>
  <Notes>30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31</vt:i4>
      </vt:variant>
    </vt:vector>
  </HeadingPairs>
  <TitlesOfParts>
    <vt:vector size="34" baseType="lpstr">
      <vt:lpstr>Arial</vt:lpstr>
      <vt:lpstr>Calibri</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Isabelle</dc:creator>
  <cp:lastModifiedBy>Olivier Duvinage</cp:lastModifiedBy>
  <cp:revision>339</cp:revision>
  <dcterms:created xsi:type="dcterms:W3CDTF">2018-12-10T18:43:06Z</dcterms:created>
  <dcterms:modified xsi:type="dcterms:W3CDTF">2019-05-07T16:29:51Z</dcterms:modified>
</cp:coreProperties>
</file>