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392" r:id="rId3"/>
    <p:sldId id="399" r:id="rId4"/>
    <p:sldId id="394" r:id="rId5"/>
    <p:sldId id="395" r:id="rId6"/>
    <p:sldId id="398" r:id="rId7"/>
    <p:sldId id="400" r:id="rId8"/>
    <p:sldId id="434" r:id="rId9"/>
    <p:sldId id="433" r:id="rId10"/>
    <p:sldId id="432" r:id="rId11"/>
    <p:sldId id="431" r:id="rId12"/>
    <p:sldId id="430" r:id="rId13"/>
    <p:sldId id="429" r:id="rId14"/>
    <p:sldId id="427" r:id="rId15"/>
    <p:sldId id="428" r:id="rId16"/>
    <p:sldId id="439" r:id="rId17"/>
    <p:sldId id="438" r:id="rId18"/>
    <p:sldId id="437" r:id="rId19"/>
    <p:sldId id="436" r:id="rId20"/>
    <p:sldId id="435" r:id="rId21"/>
    <p:sldId id="413" r:id="rId22"/>
    <p:sldId id="401" r:id="rId23"/>
    <p:sldId id="418" r:id="rId24"/>
    <p:sldId id="420" r:id="rId25"/>
    <p:sldId id="419" r:id="rId26"/>
    <p:sldId id="414" r:id="rId27"/>
    <p:sldId id="421" r:id="rId28"/>
    <p:sldId id="423" r:id="rId29"/>
    <p:sldId id="422" r:id="rId30"/>
    <p:sldId id="424" r:id="rId31"/>
    <p:sldId id="402" r:id="rId32"/>
    <p:sldId id="416" r:id="rId33"/>
    <p:sldId id="417" r:id="rId34"/>
    <p:sldId id="415" r:id="rId35"/>
    <p:sldId id="403" r:id="rId36"/>
    <p:sldId id="405" r:id="rId37"/>
    <p:sldId id="404" r:id="rId38"/>
    <p:sldId id="407" r:id="rId39"/>
    <p:sldId id="406" r:id="rId40"/>
    <p:sldId id="389" r:id="rId41"/>
    <p:sldId id="440" r:id="rId4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FF"/>
    <a:srgbClr val="CCECFF"/>
    <a:srgbClr val="CCFF99"/>
    <a:srgbClr val="FFFFCC"/>
    <a:srgbClr val="CCFFFF"/>
    <a:srgbClr val="CCFF66"/>
    <a:srgbClr val="FFCC66"/>
    <a:srgbClr val="CC99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>
        <p:scale>
          <a:sx n="60" d="100"/>
          <a:sy n="60" d="100"/>
        </p:scale>
        <p:origin x="-165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EF922-DD03-4BF3-AE9B-2F238A411513}" type="datetimeFigureOut">
              <a:rPr lang="fr-FR" smtClean="0"/>
              <a:t>30/03/2015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EF720-DE1B-4CE8-BA58-7A86E45BBA6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5993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32D8-6CE1-49F8-A297-2020061A85C9}" type="datetimeFigureOut">
              <a:rPr lang="fr-FR" smtClean="0"/>
              <a:pPr/>
              <a:t>30/03/2015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B6A-585A-4FDA-8F79-084B1166EA1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32D8-6CE1-49F8-A297-2020061A85C9}" type="datetimeFigureOut">
              <a:rPr lang="fr-FR" smtClean="0"/>
              <a:pPr/>
              <a:t>30/03/2015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B6A-585A-4FDA-8F79-084B1166EA1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32D8-6CE1-49F8-A297-2020061A85C9}" type="datetimeFigureOut">
              <a:rPr lang="fr-FR" smtClean="0"/>
              <a:pPr/>
              <a:t>30/03/2015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B6A-585A-4FDA-8F79-084B1166EA1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32D8-6CE1-49F8-A297-2020061A85C9}" type="datetimeFigureOut">
              <a:rPr lang="fr-FR" smtClean="0"/>
              <a:pPr/>
              <a:t>30/03/2015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B6A-585A-4FDA-8F79-084B1166EA1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32D8-6CE1-49F8-A297-2020061A85C9}" type="datetimeFigureOut">
              <a:rPr lang="fr-FR" smtClean="0"/>
              <a:pPr/>
              <a:t>30/03/2015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B6A-585A-4FDA-8F79-084B1166EA1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32D8-6CE1-49F8-A297-2020061A85C9}" type="datetimeFigureOut">
              <a:rPr lang="fr-FR" smtClean="0"/>
              <a:pPr/>
              <a:t>30/03/2015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B6A-585A-4FDA-8F79-084B1166EA1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32D8-6CE1-49F8-A297-2020061A85C9}" type="datetimeFigureOut">
              <a:rPr lang="fr-FR" smtClean="0"/>
              <a:pPr/>
              <a:t>30/03/2015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B6A-585A-4FDA-8F79-084B1166EA1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32D8-6CE1-49F8-A297-2020061A85C9}" type="datetimeFigureOut">
              <a:rPr lang="fr-FR" smtClean="0"/>
              <a:pPr/>
              <a:t>30/03/2015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B6A-585A-4FDA-8F79-084B1166EA1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32D8-6CE1-49F8-A297-2020061A85C9}" type="datetimeFigureOut">
              <a:rPr lang="fr-FR" smtClean="0"/>
              <a:pPr/>
              <a:t>30/03/2015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B6A-585A-4FDA-8F79-084B1166EA1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32D8-6CE1-49F8-A297-2020061A85C9}" type="datetimeFigureOut">
              <a:rPr lang="fr-FR" smtClean="0"/>
              <a:pPr/>
              <a:t>30/03/2015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B6A-585A-4FDA-8F79-084B1166EA1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32D8-6CE1-49F8-A297-2020061A85C9}" type="datetimeFigureOut">
              <a:rPr lang="fr-FR" smtClean="0"/>
              <a:pPr/>
              <a:t>30/03/2015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B6A-585A-4FDA-8F79-084B1166EA1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C32D8-6CE1-49F8-A297-2020061A85C9}" type="datetimeFigureOut">
              <a:rPr lang="fr-FR" smtClean="0"/>
              <a:pPr/>
              <a:t>30/03/2015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C2B6A-585A-4FDA-8F79-084B1166EA1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-amiens.fr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FICHES%20NATIONALES/FICHE%20NATIONALE_U61a_valid&#233;e.doc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FICHES%20NATIONALES/FICHE%20NATIONALE_U61b-PRODUCTION_ENERGETIQUE_valid&#233;e.doc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-amiens.fr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alettiseurs-automatiques-68238-5801769.jpg"/>
          <p:cNvPicPr>
            <a:picLocks noChangeAspect="1"/>
          </p:cNvPicPr>
          <p:nvPr/>
        </p:nvPicPr>
        <p:blipFill>
          <a:blip r:embed="rId2" cstate="print">
            <a:lum/>
          </a:blip>
          <a:srcRect l="28484" b="25850"/>
          <a:stretch>
            <a:fillRect/>
          </a:stretch>
        </p:blipFill>
        <p:spPr>
          <a:xfrm>
            <a:off x="2411760" y="2285481"/>
            <a:ext cx="6422470" cy="45725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241176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5042118"/>
            <a:ext cx="2411760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BTS MAINTENANCE</a:t>
            </a:r>
          </a:p>
          <a:p>
            <a:r>
              <a:rPr lang="fr-F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DES SYSTEMES</a:t>
            </a:r>
          </a:p>
          <a:p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30 mars 2015</a:t>
            </a:r>
          </a:p>
          <a:p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Lycée Branly  à AMIENS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2411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Christophe BRASSET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Chef de travaux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Lycée Mireille Grenet COMPIEGNE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55776" y="188640"/>
            <a:ext cx="631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La sous-épreuve </a:t>
            </a:r>
            <a:r>
              <a:rPr lang="fr-FR" sz="5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E61</a:t>
            </a:r>
          </a:p>
          <a:p>
            <a:pPr algn="ctr"/>
            <a:r>
              <a:rPr lang="fr-FR" sz="3600" b="1" dirty="0">
                <a:solidFill>
                  <a:srgbClr val="002060"/>
                </a:solidFill>
              </a:rPr>
              <a:t>Rapport d’activités en entreprise</a:t>
            </a:r>
          </a:p>
          <a:p>
            <a:pPr algn="ctr"/>
            <a:endParaRPr lang="fr-FR" sz="5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4" descr="http://www.ac-amiens.fr/fileadmin/user_upload/ACADEMIE/Logos/logo-amiens.png">
            <a:hlinkClick r:id="rId3" tooltip="Accéder au site académiqu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34" y="2808145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43408"/>
            <a:ext cx="9144000" cy="115212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Objectifs de formation durant le stage 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949453"/>
              </p:ext>
            </p:extLst>
          </p:nvPr>
        </p:nvGraphicFramePr>
        <p:xfrm>
          <a:off x="251520" y="980727"/>
          <a:ext cx="8640960" cy="5057757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384376"/>
                <a:gridCol w="1656184"/>
                <a:gridCol w="1872208"/>
                <a:gridCol w="1728192"/>
              </a:tblGrid>
              <a:tr h="1302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Objectifs de formation durant le stage en entreprise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BTS MS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Systèmes de production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BTS MS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Systèmes énergétiques et fluidiques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BTS MS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Systèmes éoliens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</a:tr>
              <a:tr h="92275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kern="1200" dirty="0">
                          <a:effectLst/>
                        </a:rPr>
                        <a:t>Insertion dans un service de maintenance</a:t>
                      </a:r>
                      <a:endParaRPr lang="fr-FR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X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X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X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</a:tr>
              <a:tr h="1584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effectLst/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/>
                </a:tc>
              </a:tr>
              <a:tr h="11487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88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43408"/>
            <a:ext cx="9144000" cy="115212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Objectifs de formation durant le stage 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037759"/>
              </p:ext>
            </p:extLst>
          </p:nvPr>
        </p:nvGraphicFramePr>
        <p:xfrm>
          <a:off x="251520" y="980727"/>
          <a:ext cx="8640960" cy="5057757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384376"/>
                <a:gridCol w="1656184"/>
                <a:gridCol w="1872208"/>
                <a:gridCol w="1728192"/>
              </a:tblGrid>
              <a:tr h="1302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Objectifs de formation durant le stage en entreprise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BTS MS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Systèmes de production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BTS MS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Systèmes énergétiques et fluidiques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BTS MS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Systèmes éoliens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</a:tr>
              <a:tr h="92275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kern="1200" dirty="0">
                          <a:effectLst/>
                        </a:rPr>
                        <a:t>Insertion dans un service de maintenance</a:t>
                      </a:r>
                      <a:endParaRPr lang="fr-FR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X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X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X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</a:tr>
              <a:tr h="1584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kern="1200" dirty="0" smtClean="0">
                          <a:effectLst/>
                        </a:rPr>
                        <a:t>Réalisation en autonomie d’activités de maintenance préventive, de surveillance, d’inspection</a:t>
                      </a:r>
                      <a:endParaRPr lang="fr-FR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effectLst/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/>
                </a:tc>
              </a:tr>
              <a:tr h="11487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6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43408"/>
            <a:ext cx="9144000" cy="115212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Objectifs de formation durant le stage 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15149"/>
              </p:ext>
            </p:extLst>
          </p:nvPr>
        </p:nvGraphicFramePr>
        <p:xfrm>
          <a:off x="251520" y="980727"/>
          <a:ext cx="8640960" cy="5057757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384376"/>
                <a:gridCol w="1656184"/>
                <a:gridCol w="1872208"/>
                <a:gridCol w="1728192"/>
              </a:tblGrid>
              <a:tr h="1302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Objectifs de formation durant le stage en entreprise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BTS MS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Systèmes de production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BTS MS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Systèmes énergétiques et fluidiques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BTS MS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Systèmes éoliens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</a:tr>
              <a:tr h="92275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kern="1200" dirty="0">
                          <a:effectLst/>
                        </a:rPr>
                        <a:t>Insertion dans un service de maintenance</a:t>
                      </a:r>
                      <a:endParaRPr lang="fr-FR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X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X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X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</a:tr>
              <a:tr h="1584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kern="1200" dirty="0" smtClean="0">
                          <a:effectLst/>
                        </a:rPr>
                        <a:t>Réalisation en autonomie d’activités de maintenance préventive, de surveillance, d’inspection</a:t>
                      </a:r>
                      <a:endParaRPr lang="fr-FR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effectLst/>
                        </a:rPr>
                        <a:t>Compétence C13 à réaliser et à évaluer en entreprise 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/>
                </a:tc>
              </a:tr>
              <a:tr h="11487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00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43408"/>
            <a:ext cx="9144000" cy="115212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Objectifs de formation durant le stage 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786510"/>
              </p:ext>
            </p:extLst>
          </p:nvPr>
        </p:nvGraphicFramePr>
        <p:xfrm>
          <a:off x="251520" y="980727"/>
          <a:ext cx="8640960" cy="5057757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384376"/>
                <a:gridCol w="1656184"/>
                <a:gridCol w="1872208"/>
                <a:gridCol w="1728192"/>
              </a:tblGrid>
              <a:tr h="1302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Objectifs de formation durant le stage en entreprise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BTS MS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Systèmes de production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BTS MS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Systèmes énergétiques et fluidiques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BTS MS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Systèmes éoliens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</a:tr>
              <a:tr h="92275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kern="1200" dirty="0">
                          <a:effectLst/>
                        </a:rPr>
                        <a:t>Insertion dans un service de maintenance</a:t>
                      </a:r>
                      <a:endParaRPr lang="fr-FR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X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X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X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</a:tr>
              <a:tr h="1584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kern="1200" dirty="0" smtClean="0">
                          <a:effectLst/>
                        </a:rPr>
                        <a:t>Réalisation en autonomie d’activités de maintenance préventive, de surveillance, d’inspection</a:t>
                      </a:r>
                      <a:endParaRPr lang="fr-FR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effectLst/>
                        </a:rPr>
                        <a:t>Compétence C13 à réaliser et à évaluer en entreprise 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effectLst/>
                        </a:rPr>
                        <a:t>Cette compétence C13 est évaluée lors du stage de 2</a:t>
                      </a:r>
                      <a:r>
                        <a:rPr lang="fr-FR" sz="1800" baseline="30000" dirty="0" smtClean="0">
                          <a:effectLst/>
                        </a:rPr>
                        <a:t>e</a:t>
                      </a:r>
                      <a:r>
                        <a:rPr lang="fr-FR" sz="1800" dirty="0" smtClean="0">
                          <a:effectLst/>
                        </a:rPr>
                        <a:t> année</a:t>
                      </a:r>
                      <a:endParaRPr lang="fr-FR" dirty="0"/>
                    </a:p>
                  </a:txBody>
                  <a:tcPr/>
                </a:tc>
              </a:tr>
              <a:tr h="11487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27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43408"/>
            <a:ext cx="9144000" cy="115212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Objectifs de formation durant le stage 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605761"/>
              </p:ext>
            </p:extLst>
          </p:nvPr>
        </p:nvGraphicFramePr>
        <p:xfrm>
          <a:off x="251520" y="980727"/>
          <a:ext cx="8640960" cy="5057757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384376"/>
                <a:gridCol w="1656184"/>
                <a:gridCol w="1872208"/>
                <a:gridCol w="1728192"/>
              </a:tblGrid>
              <a:tr h="1302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Objectifs de formation durant le stage en entreprise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BTS MS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Systèmes de production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BTS MS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Systèmes énergétiques et fluidiques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BTS MS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Systèmes éoliens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</a:tr>
              <a:tr h="92275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kern="1200" dirty="0">
                          <a:effectLst/>
                        </a:rPr>
                        <a:t>Insertion dans un service de maintenance</a:t>
                      </a:r>
                      <a:endParaRPr lang="fr-FR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X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X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X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</a:tr>
              <a:tr h="1584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kern="1200" dirty="0" smtClean="0">
                          <a:effectLst/>
                        </a:rPr>
                        <a:t>Réalisation en autonomie d’activités de maintenance préventive, de surveillance, d’inspection</a:t>
                      </a:r>
                      <a:endParaRPr lang="fr-FR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effectLst/>
                        </a:rPr>
                        <a:t>Compétence C13 à réaliser et à évaluer en entreprise 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effectLst/>
                        </a:rPr>
                        <a:t>Cette compétence C13 est évaluée lors du stage de 2</a:t>
                      </a:r>
                      <a:r>
                        <a:rPr lang="fr-FR" sz="1800" baseline="30000" dirty="0" smtClean="0">
                          <a:effectLst/>
                        </a:rPr>
                        <a:t>e</a:t>
                      </a:r>
                      <a:r>
                        <a:rPr lang="fr-FR" sz="1800" dirty="0" smtClean="0">
                          <a:effectLst/>
                        </a:rPr>
                        <a:t> année</a:t>
                      </a:r>
                      <a:endParaRPr lang="fr-FR" dirty="0"/>
                    </a:p>
                  </a:txBody>
                  <a:tcPr/>
                </a:tc>
              </a:tr>
              <a:tr h="11487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kern="1200" dirty="0" smtClean="0">
                          <a:effectLst/>
                        </a:rPr>
                        <a:t>Renseignement des outils de report de l’information (compte-rendu…)</a:t>
                      </a:r>
                      <a:endParaRPr lang="fr-FR" sz="20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65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43408"/>
            <a:ext cx="9144000" cy="115212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Objectifs de formation durant le stage 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111921"/>
              </p:ext>
            </p:extLst>
          </p:nvPr>
        </p:nvGraphicFramePr>
        <p:xfrm>
          <a:off x="251520" y="980727"/>
          <a:ext cx="8640960" cy="5057757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384376"/>
                <a:gridCol w="1656184"/>
                <a:gridCol w="1872208"/>
                <a:gridCol w="1728192"/>
              </a:tblGrid>
              <a:tr h="1302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Objectifs de formation durant le stage en entreprise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BTS MS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Systèmes de production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BTS MS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Systèmes énergétiques et fluidiques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BTS MS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Systèmes éoliens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</a:tr>
              <a:tr h="92275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kern="1200" dirty="0">
                          <a:effectLst/>
                        </a:rPr>
                        <a:t>Insertion dans un service de maintenance</a:t>
                      </a:r>
                      <a:endParaRPr lang="fr-FR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X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X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X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</a:tr>
              <a:tr h="1584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kern="1200" dirty="0" smtClean="0">
                          <a:effectLst/>
                        </a:rPr>
                        <a:t>Réalisation en autonomie d’activités de maintenance préventive, de surveillance, d’inspection</a:t>
                      </a:r>
                      <a:endParaRPr lang="fr-FR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effectLst/>
                        </a:rPr>
                        <a:t>Compétence C13 à réaliser et à évaluer en entreprise 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effectLst/>
                        </a:rPr>
                        <a:t>Cette compétence C13 est évaluée lors du stage de 2</a:t>
                      </a:r>
                      <a:r>
                        <a:rPr lang="fr-FR" sz="1800" baseline="30000" dirty="0" smtClean="0">
                          <a:effectLst/>
                        </a:rPr>
                        <a:t>e</a:t>
                      </a:r>
                      <a:r>
                        <a:rPr lang="fr-FR" sz="1800" dirty="0" smtClean="0">
                          <a:effectLst/>
                        </a:rPr>
                        <a:t> année</a:t>
                      </a:r>
                      <a:endParaRPr lang="fr-FR" dirty="0"/>
                    </a:p>
                  </a:txBody>
                  <a:tcPr/>
                </a:tc>
              </a:tr>
              <a:tr h="11487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kern="1200" dirty="0" smtClean="0">
                          <a:effectLst/>
                        </a:rPr>
                        <a:t>Renseignement des outils de report de l’information (compte-rendu…)</a:t>
                      </a:r>
                      <a:endParaRPr lang="fr-FR" sz="20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Compétence C51 à mobiliser en entreprise et à évaluer  lors de l’épreuve orale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65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43408"/>
            <a:ext cx="9144000" cy="115212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Objectifs de formation durant le stage 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125896"/>
              </p:ext>
            </p:extLst>
          </p:nvPr>
        </p:nvGraphicFramePr>
        <p:xfrm>
          <a:off x="179512" y="945648"/>
          <a:ext cx="8712968" cy="3580168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528392"/>
                <a:gridCol w="1584176"/>
                <a:gridCol w="2016224"/>
                <a:gridCol w="1584176"/>
              </a:tblGrid>
              <a:tr h="989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Objectifs de formation durant le stage en entreprise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BTS MS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Systèmes de production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BTS MS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Systèmes énergétiques et fluidiques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BTS MS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Systèmes éoliens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</a:tr>
              <a:tr h="989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9893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78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43408"/>
            <a:ext cx="9144000" cy="115212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Objectifs de formation durant le stage 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692783"/>
              </p:ext>
            </p:extLst>
          </p:nvPr>
        </p:nvGraphicFramePr>
        <p:xfrm>
          <a:off x="179512" y="945648"/>
          <a:ext cx="8712968" cy="374476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528392"/>
                <a:gridCol w="1584176"/>
                <a:gridCol w="2016224"/>
                <a:gridCol w="1584176"/>
              </a:tblGrid>
              <a:tr h="989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Objectifs de formation durant le stage en entreprise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BTS MS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Systèmes de production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BTS MS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Systèmes énergétiques et fluidiques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BTS MS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Systèmes éoliens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</a:tr>
              <a:tr h="989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effectLst/>
                        </a:rPr>
                        <a:t>Présentation du service de maintenance et de son organisation en relation avec le parc des systèmes de production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9893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378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43408"/>
            <a:ext cx="9144000" cy="115212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Objectifs de formation durant le stage 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216398"/>
              </p:ext>
            </p:extLst>
          </p:nvPr>
        </p:nvGraphicFramePr>
        <p:xfrm>
          <a:off x="179512" y="945648"/>
          <a:ext cx="8712968" cy="4691164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528392"/>
                <a:gridCol w="1584176"/>
                <a:gridCol w="2016224"/>
                <a:gridCol w="1584176"/>
              </a:tblGrid>
              <a:tr h="989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Objectifs de formation durant le stage en entreprise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BTS MS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Systèmes de production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BTS MS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Systèmes énergétiques et fluidiques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BTS MS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Systèmes éoliens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</a:tr>
              <a:tr h="989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effectLst/>
                        </a:rPr>
                        <a:t>Présentation du service de maintenance et de son organisation en relation avec le parc des systèmes de production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effectLst/>
                        </a:rPr>
                        <a:t>Présentation d’une activité en langue anglaise</a:t>
                      </a:r>
                      <a:endParaRPr lang="fr-FR" sz="18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9893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35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43408"/>
            <a:ext cx="9144000" cy="115212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Objectifs de formation durant le stage 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161992"/>
              </p:ext>
            </p:extLst>
          </p:nvPr>
        </p:nvGraphicFramePr>
        <p:xfrm>
          <a:off x="179512" y="945648"/>
          <a:ext cx="8712968" cy="4691164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528392"/>
                <a:gridCol w="1584176"/>
                <a:gridCol w="2016224"/>
                <a:gridCol w="1584176"/>
              </a:tblGrid>
              <a:tr h="989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Objectifs de formation durant le stage en entreprise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BTS MS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Systèmes de production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BTS MS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Systèmes énergétiques et fluidiques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BTS MS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Systèmes éoliens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</a:tr>
              <a:tr h="989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effectLst/>
                        </a:rPr>
                        <a:t>Présentation du service de maintenance et de son organisation en relation avec le parc des systèmes de production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effectLst/>
                        </a:rPr>
                        <a:t>Présentation d’une activité en langue anglaise</a:t>
                      </a:r>
                      <a:endParaRPr lang="fr-FR" sz="18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Compétence C52 à mobiliser et à évaluer lors de l’épreuve orale</a:t>
                      </a:r>
                      <a:endParaRPr lang="fr-FR" sz="18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9893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47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2008" y="-243408"/>
            <a:ext cx="7772400" cy="115212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Activité évaluée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54163" y="1315024"/>
            <a:ext cx="8640960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rgbClr val="002060"/>
                </a:solidFill>
              </a:rPr>
              <a:t>Stage de 4 semaines dans un service de maintenance </a:t>
            </a:r>
            <a:r>
              <a:rPr lang="fr-FR" sz="3600" dirty="0" smtClean="0">
                <a:solidFill>
                  <a:srgbClr val="002060"/>
                </a:solidFill>
              </a:rPr>
              <a:t>en </a:t>
            </a:r>
            <a:r>
              <a:rPr lang="fr-FR" sz="3600" dirty="0">
                <a:solidFill>
                  <a:srgbClr val="002060"/>
                </a:solidFill>
              </a:rPr>
              <a:t>1ère année de </a:t>
            </a:r>
            <a:r>
              <a:rPr lang="fr-FR" sz="3600" dirty="0" smtClean="0">
                <a:solidFill>
                  <a:srgbClr val="002060"/>
                </a:solidFill>
              </a:rPr>
              <a:t>formation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4323" y="3867633"/>
            <a:ext cx="3024000" cy="1836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les-industries-technologiques.fr/media/deliacms/media/20/2079-200f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9523" y="3867632"/>
            <a:ext cx="2812141" cy="18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ldmraspail.fr/scripts/files/51c056482fc159.82206932/imatsfed02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34" y="3867632"/>
            <a:ext cx="2861998" cy="190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86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43408"/>
            <a:ext cx="9144000" cy="115212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Objectifs de formation durant le stage 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138446"/>
              </p:ext>
            </p:extLst>
          </p:nvPr>
        </p:nvGraphicFramePr>
        <p:xfrm>
          <a:off x="179512" y="945648"/>
          <a:ext cx="8712968" cy="4890516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528392"/>
                <a:gridCol w="1584176"/>
                <a:gridCol w="2016224"/>
                <a:gridCol w="1584176"/>
              </a:tblGrid>
              <a:tr h="989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Objectifs de formation durant le stage en entreprise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BTS MS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Systèmes de production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BTS MS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Systèmes énergétiques et fluidiques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BTS MS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Systèmes éoliens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</a:tr>
              <a:tr h="989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effectLst/>
                        </a:rPr>
                        <a:t>Présentation du service de maintenance et de son organisation en relation avec le parc des systèmes de production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effectLst/>
                        </a:rPr>
                        <a:t>Présentation d’une activité en langue anglaise</a:t>
                      </a:r>
                      <a:endParaRPr lang="fr-FR" sz="18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Compétence C52 à mobiliser et à évaluer lors de l’épreuve orale</a:t>
                      </a:r>
                      <a:endParaRPr lang="fr-FR" sz="18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9893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effectLst/>
                        </a:rPr>
                        <a:t>Description des </a:t>
                      </a:r>
                      <a:r>
                        <a:rPr lang="fr-FR" sz="1800" b="1" dirty="0" smtClean="0">
                          <a:solidFill>
                            <a:schemeClr val="tx1"/>
                          </a:solidFill>
                          <a:effectLst/>
                        </a:rPr>
                        <a:t>conditions,</a:t>
                      </a:r>
                      <a:r>
                        <a:rPr lang="fr-FR" sz="18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800" b="1" dirty="0" smtClean="0">
                          <a:solidFill>
                            <a:schemeClr val="tx1"/>
                          </a:solidFill>
                          <a:effectLst/>
                        </a:rPr>
                        <a:t>des </a:t>
                      </a:r>
                      <a:r>
                        <a:rPr lang="fr-FR" sz="1800" b="1" dirty="0" smtClean="0">
                          <a:solidFill>
                            <a:schemeClr val="tx1"/>
                          </a:solidFill>
                          <a:effectLst/>
                        </a:rPr>
                        <a:t>outils et </a:t>
                      </a:r>
                      <a:r>
                        <a:rPr lang="fr-FR" sz="1800" b="1" dirty="0" smtClean="0">
                          <a:solidFill>
                            <a:schemeClr val="tx1"/>
                          </a:solidFill>
                          <a:effectLst/>
                        </a:rPr>
                        <a:t>des EPI </a:t>
                      </a:r>
                      <a:r>
                        <a:rPr lang="fr-FR" sz="1800" b="1" dirty="0" smtClean="0">
                          <a:solidFill>
                            <a:schemeClr val="tx1"/>
                          </a:solidFill>
                          <a:effectLst/>
                        </a:rPr>
                        <a:t>spécifiques pour intervenir sur un système éolien, y compris en langue anglaise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23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43408"/>
            <a:ext cx="9144000" cy="115212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Objectifs de formation durant le stage 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557611"/>
              </p:ext>
            </p:extLst>
          </p:nvPr>
        </p:nvGraphicFramePr>
        <p:xfrm>
          <a:off x="179512" y="945648"/>
          <a:ext cx="8712968" cy="5164836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528392"/>
                <a:gridCol w="1584176"/>
                <a:gridCol w="2016224"/>
                <a:gridCol w="1584176"/>
              </a:tblGrid>
              <a:tr h="989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Objectifs de formation durant le stage en entreprise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BTS MS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Systèmes de production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BTS MS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Systèmes énergétiques et fluidiques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BTS MS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Systèmes éoliens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</a:tr>
              <a:tr h="989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effectLst/>
                        </a:rPr>
                        <a:t>Présentation du service de maintenance et de son organisation en relation avec le parc des systèmes de production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effectLst/>
                        </a:rPr>
                        <a:t>Présentation d’une activité en langue anglaise</a:t>
                      </a:r>
                      <a:endParaRPr lang="fr-FR" sz="18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Compétence C52 à mobiliser et à évaluer lors de l’épreuve orale</a:t>
                      </a:r>
                      <a:endParaRPr lang="fr-FR" sz="18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9893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effectLst/>
                        </a:rPr>
                        <a:t>Description des </a:t>
                      </a:r>
                      <a:r>
                        <a:rPr lang="fr-FR" sz="1800" b="1" dirty="0" smtClean="0">
                          <a:solidFill>
                            <a:schemeClr val="tx1"/>
                          </a:solidFill>
                          <a:effectLst/>
                        </a:rPr>
                        <a:t>conditions,</a:t>
                      </a:r>
                      <a:r>
                        <a:rPr lang="fr-FR" sz="18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800" b="1" dirty="0" smtClean="0">
                          <a:solidFill>
                            <a:schemeClr val="tx1"/>
                          </a:solidFill>
                          <a:effectLst/>
                        </a:rPr>
                        <a:t>des </a:t>
                      </a:r>
                      <a:r>
                        <a:rPr lang="fr-FR" sz="1800" b="1" dirty="0" smtClean="0">
                          <a:solidFill>
                            <a:schemeClr val="tx1"/>
                          </a:solidFill>
                          <a:effectLst/>
                        </a:rPr>
                        <a:t>outils et </a:t>
                      </a:r>
                      <a:r>
                        <a:rPr lang="fr-FR" sz="1800" b="1" dirty="0" smtClean="0">
                          <a:solidFill>
                            <a:schemeClr val="tx1"/>
                          </a:solidFill>
                          <a:effectLst/>
                        </a:rPr>
                        <a:t>des EPI </a:t>
                      </a:r>
                      <a:r>
                        <a:rPr lang="fr-FR" sz="1800" b="1" dirty="0" smtClean="0">
                          <a:solidFill>
                            <a:schemeClr val="tx1"/>
                          </a:solidFill>
                          <a:effectLst/>
                        </a:rPr>
                        <a:t>spécifiques pour intervenir sur un système éolien, y compris en langue anglaise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solidFill>
                            <a:schemeClr val="tx1"/>
                          </a:solidFill>
                          <a:effectLst/>
                        </a:rPr>
                        <a:t>Compétence C52 à mobiliser et à évaluer lors de l’épreuve orale</a:t>
                      </a:r>
                      <a:endParaRPr lang="fr-FR" sz="18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934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2008" y="-243408"/>
            <a:ext cx="7772400" cy="115212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Fiches </a:t>
            </a:r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d’évaluation E61a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51520" y="1124744"/>
            <a:ext cx="86409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rgbClr val="002060"/>
                </a:solidFill>
              </a:rPr>
              <a:t>Fiche d’évaluation </a:t>
            </a:r>
            <a:r>
              <a:rPr lang="fr-FR" sz="3600" dirty="0" smtClean="0">
                <a:solidFill>
                  <a:srgbClr val="002060"/>
                </a:solidFill>
              </a:rPr>
              <a:t>E61a </a:t>
            </a:r>
            <a:r>
              <a:rPr lang="fr-FR" sz="3600" dirty="0">
                <a:solidFill>
                  <a:srgbClr val="002060"/>
                </a:solidFill>
              </a:rPr>
              <a:t>(C51 et C52) </a:t>
            </a:r>
          </a:p>
          <a:p>
            <a:pPr marL="800100" lvl="1" indent="-3429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endParaRPr lang="fr-FR" sz="3600" dirty="0" smtClean="0">
              <a:solidFill>
                <a:srgbClr val="002060"/>
              </a:solidFill>
            </a:endParaRPr>
          </a:p>
          <a:p>
            <a:pPr marL="800100" lvl="1" indent="-3429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fr-FR" sz="3600" dirty="0" smtClean="0">
                <a:solidFill>
                  <a:srgbClr val="002060"/>
                </a:solidFill>
              </a:rPr>
              <a:t>À </a:t>
            </a:r>
            <a:r>
              <a:rPr lang="fr-FR" sz="3600" dirty="0">
                <a:solidFill>
                  <a:srgbClr val="002060"/>
                </a:solidFill>
              </a:rPr>
              <a:t>mettre en œuvre lors de l’épreuve ponctuelle orale en 2e année</a:t>
            </a:r>
          </a:p>
          <a:p>
            <a:pPr>
              <a:lnSpc>
                <a:spcPct val="115000"/>
              </a:lnSpc>
            </a:pPr>
            <a:endParaRPr lang="fr-FR" sz="48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fr-FR" sz="4800" dirty="0">
              <a:ea typeface="Calibri"/>
              <a:cs typeface="Times New Roman"/>
            </a:endParaRPr>
          </a:p>
        </p:txBody>
      </p:sp>
      <p:pic>
        <p:nvPicPr>
          <p:cNvPr id="7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 t="2729" r="50278" b="4205"/>
          <a:stretch/>
        </p:blipFill>
        <p:spPr bwMode="auto">
          <a:xfrm>
            <a:off x="6852713" y="3294569"/>
            <a:ext cx="2039767" cy="265665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24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2008" y="-243408"/>
            <a:ext cx="7772400" cy="115212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Fiches </a:t>
            </a:r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d’évaluation</a:t>
            </a:r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E61a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64" y="966907"/>
            <a:ext cx="36480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16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2008" y="-243408"/>
            <a:ext cx="7772400" cy="115212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Fiches </a:t>
            </a:r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d’évaluation</a:t>
            </a:r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E61a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908720"/>
            <a:ext cx="76866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3185195"/>
            <a:ext cx="76866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64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2008" y="-243408"/>
            <a:ext cx="7772400" cy="115212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Fiches </a:t>
            </a:r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d’évaluation</a:t>
            </a:r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E61a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980728"/>
            <a:ext cx="77343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29" y="2745213"/>
            <a:ext cx="774382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64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2008" y="-243408"/>
            <a:ext cx="7772400" cy="115212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Fiches </a:t>
            </a:r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d’évaluation </a:t>
            </a:r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E61b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51520" y="1124744"/>
            <a:ext cx="8640960" cy="518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rgbClr val="002060"/>
                </a:solidFill>
              </a:rPr>
              <a:t>Fiche d’évaluation </a:t>
            </a:r>
            <a:r>
              <a:rPr lang="fr-FR" sz="3600" dirty="0" smtClean="0">
                <a:solidFill>
                  <a:srgbClr val="002060"/>
                </a:solidFill>
              </a:rPr>
              <a:t>E61b </a:t>
            </a:r>
            <a:r>
              <a:rPr lang="fr-FR" sz="3600" dirty="0">
                <a:solidFill>
                  <a:srgbClr val="002060"/>
                </a:solidFill>
              </a:rPr>
              <a:t>(C13)</a:t>
            </a:r>
          </a:p>
          <a:p>
            <a:pPr marL="800100" lvl="1" indent="-3429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endParaRPr lang="fr-FR" sz="3600" dirty="0">
              <a:solidFill>
                <a:srgbClr val="002060"/>
              </a:solidFill>
            </a:endParaRPr>
          </a:p>
          <a:p>
            <a:pPr marL="800100" lvl="1" indent="-3429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fr-FR" sz="3600" dirty="0" smtClean="0">
                <a:solidFill>
                  <a:srgbClr val="002060"/>
                </a:solidFill>
              </a:rPr>
              <a:t>À </a:t>
            </a:r>
            <a:r>
              <a:rPr lang="fr-FR" sz="3600" dirty="0">
                <a:solidFill>
                  <a:srgbClr val="002060"/>
                </a:solidFill>
              </a:rPr>
              <a:t>mettre en œuvre en entreprise </a:t>
            </a:r>
            <a:r>
              <a:rPr lang="fr-FR" sz="3600" dirty="0" smtClean="0">
                <a:solidFill>
                  <a:srgbClr val="002060"/>
                </a:solidFill>
              </a:rPr>
              <a:t>(</a:t>
            </a:r>
            <a:r>
              <a:rPr lang="fr-FR" sz="3600" dirty="0">
                <a:solidFill>
                  <a:srgbClr val="002060"/>
                </a:solidFill>
              </a:rPr>
              <a:t>tuteur + enseignant)</a:t>
            </a:r>
          </a:p>
          <a:p>
            <a:pPr>
              <a:lnSpc>
                <a:spcPct val="115000"/>
              </a:lnSpc>
            </a:pPr>
            <a:endParaRPr lang="fr-FR" sz="4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fr-FR" sz="48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fr-FR" sz="4800" dirty="0">
              <a:ea typeface="Calibri"/>
              <a:cs typeface="Times New Roman"/>
            </a:endParaRPr>
          </a:p>
        </p:txBody>
      </p:sp>
      <p:pic>
        <p:nvPicPr>
          <p:cNvPr id="8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" t="3161" r="50163" b="4319"/>
          <a:stretch/>
        </p:blipFill>
        <p:spPr bwMode="auto">
          <a:xfrm>
            <a:off x="6084168" y="3212976"/>
            <a:ext cx="2016224" cy="28243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06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2008" y="-243408"/>
            <a:ext cx="7772400" cy="115212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Fiches </a:t>
            </a:r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d’évaluation E61b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370522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48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2008" y="-243408"/>
            <a:ext cx="7772400" cy="115212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Fiches </a:t>
            </a:r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d’évaluation </a:t>
            </a:r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E61b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908720"/>
            <a:ext cx="76581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91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2008" y="-243408"/>
            <a:ext cx="7772400" cy="115212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Fiches </a:t>
            </a:r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d’évaluation </a:t>
            </a:r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E61b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" y="1340768"/>
            <a:ext cx="77057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55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43408"/>
            <a:ext cx="9144000" cy="115212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Modalités </a:t>
            </a:r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d’évaluation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51520" y="1556792"/>
            <a:ext cx="8640960" cy="391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rgbClr val="002060"/>
                </a:solidFill>
              </a:rPr>
              <a:t>Évaluation de la compétence C13 en entreprise par le tuteur et 1 enseignant (sauf systèmes éoliens)</a:t>
            </a:r>
          </a:p>
          <a:p>
            <a:pPr marL="342900" lvl="0" indent="-3429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3600" dirty="0">
                <a:solidFill>
                  <a:srgbClr val="002060"/>
                </a:solidFill>
              </a:rPr>
              <a:t>Évaluation des compétences C51 et C52 lors de la soutenance orale du rapport de </a:t>
            </a:r>
            <a:r>
              <a:rPr lang="fr-FR" sz="3600" dirty="0" smtClean="0">
                <a:solidFill>
                  <a:srgbClr val="002060"/>
                </a:solidFill>
              </a:rPr>
              <a:t>stage</a:t>
            </a:r>
            <a:endParaRPr lang="fr-FR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5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2008" y="-243408"/>
            <a:ext cx="7772400" cy="115212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Fiches </a:t>
            </a:r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d’évaluation </a:t>
            </a:r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E61b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" y="1700808"/>
            <a:ext cx="77057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26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2008" y="-243408"/>
            <a:ext cx="7772400" cy="115212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Rapport </a:t>
            </a:r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d’activités en entreprise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53206" y="902796"/>
            <a:ext cx="864096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rgbClr val="002060"/>
                </a:solidFill>
              </a:rPr>
              <a:t>Le candidat rédige </a:t>
            </a:r>
            <a:r>
              <a:rPr lang="fr-FR" sz="3600" dirty="0" smtClean="0">
                <a:solidFill>
                  <a:srgbClr val="002060"/>
                </a:solidFill>
              </a:rPr>
              <a:t>un </a:t>
            </a:r>
            <a:r>
              <a:rPr lang="fr-FR" sz="3600" dirty="0" smtClean="0">
                <a:solidFill>
                  <a:srgbClr val="002060"/>
                </a:solidFill>
              </a:rPr>
              <a:t>rapport </a:t>
            </a:r>
            <a:r>
              <a:rPr lang="fr-FR" sz="3600" dirty="0">
                <a:solidFill>
                  <a:srgbClr val="002060"/>
                </a:solidFill>
              </a:rPr>
              <a:t>lui permettant de restituer les organisations et procédures d’intervention de </a:t>
            </a:r>
            <a:r>
              <a:rPr lang="fr-FR" sz="3600" dirty="0" smtClean="0">
                <a:solidFill>
                  <a:srgbClr val="002060"/>
                </a:solidFill>
              </a:rPr>
              <a:t>maintenance préventive </a:t>
            </a:r>
            <a:r>
              <a:rPr lang="fr-FR" sz="3600" dirty="0" smtClean="0">
                <a:solidFill>
                  <a:srgbClr val="002060"/>
                </a:solidFill>
              </a:rPr>
              <a:t>rencontrées </a:t>
            </a:r>
            <a:r>
              <a:rPr lang="fr-FR" sz="3600" dirty="0">
                <a:solidFill>
                  <a:srgbClr val="002060"/>
                </a:solidFill>
              </a:rPr>
              <a:t>et mises en </a:t>
            </a:r>
            <a:r>
              <a:rPr lang="fr-FR" sz="3600" dirty="0" smtClean="0">
                <a:solidFill>
                  <a:srgbClr val="002060"/>
                </a:solidFill>
              </a:rPr>
              <a:t>œuvre </a:t>
            </a:r>
            <a:r>
              <a:rPr lang="fr-FR" sz="3600" dirty="0">
                <a:solidFill>
                  <a:srgbClr val="002060"/>
                </a:solidFill>
              </a:rPr>
              <a:t>durant son stage</a:t>
            </a:r>
            <a:r>
              <a:rPr lang="fr-FR" sz="3600" dirty="0" smtClean="0">
                <a:solidFill>
                  <a:srgbClr val="002060"/>
                </a:solidFill>
              </a:rPr>
              <a:t>.</a:t>
            </a:r>
            <a:endParaRPr lang="fr-FR" sz="4800" dirty="0"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39" y="4088328"/>
            <a:ext cx="1600969" cy="206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755" y="4079124"/>
            <a:ext cx="3916379" cy="207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24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2008" y="-243408"/>
            <a:ext cx="7772400" cy="115212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Rapport </a:t>
            </a:r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d’activités en entreprise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53206" y="902796"/>
            <a:ext cx="864096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r-FR" sz="3600" dirty="0" smtClean="0">
                <a:solidFill>
                  <a:srgbClr val="002060"/>
                </a:solidFill>
              </a:rPr>
              <a:t>vingt  </a:t>
            </a:r>
            <a:r>
              <a:rPr lang="fr-FR" sz="3600" dirty="0">
                <a:solidFill>
                  <a:srgbClr val="002060"/>
                </a:solidFill>
              </a:rPr>
              <a:t>à vingt-cinq pages dactylographiées</a:t>
            </a:r>
          </a:p>
          <a:p>
            <a:pPr marL="342900" indent="-3429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fr-FR" sz="3600" dirty="0" smtClean="0">
                <a:solidFill>
                  <a:srgbClr val="002060"/>
                </a:solidFill>
              </a:rPr>
              <a:t>Présentation </a:t>
            </a:r>
            <a:r>
              <a:rPr lang="fr-FR" sz="3600" dirty="0">
                <a:solidFill>
                  <a:srgbClr val="002060"/>
                </a:solidFill>
              </a:rPr>
              <a:t>de l’entreprise et de son service de </a:t>
            </a:r>
            <a:r>
              <a:rPr lang="fr-FR" sz="3600" dirty="0" smtClean="0">
                <a:solidFill>
                  <a:srgbClr val="002060"/>
                </a:solidFill>
              </a:rPr>
              <a:t>maintenance</a:t>
            </a:r>
            <a:endParaRPr lang="fr-FR" sz="36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rgbClr val="002060"/>
                </a:solidFill>
              </a:rPr>
              <a:t>P</a:t>
            </a:r>
            <a:r>
              <a:rPr lang="fr-FR" sz="3600" dirty="0" smtClean="0">
                <a:solidFill>
                  <a:srgbClr val="002060"/>
                </a:solidFill>
              </a:rPr>
              <a:t>résentation </a:t>
            </a:r>
            <a:r>
              <a:rPr lang="fr-FR" sz="3600" dirty="0">
                <a:solidFill>
                  <a:srgbClr val="002060"/>
                </a:solidFill>
              </a:rPr>
              <a:t>de la fonction et de la planification de la </a:t>
            </a:r>
            <a:r>
              <a:rPr lang="fr-FR" sz="3600" dirty="0" smtClean="0">
                <a:solidFill>
                  <a:srgbClr val="002060"/>
                </a:solidFill>
              </a:rPr>
              <a:t>maintenance</a:t>
            </a:r>
            <a:endParaRPr lang="fr-FR" sz="3600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09531"/>
            <a:ext cx="4553586" cy="205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15652"/>
            <a:ext cx="2952328" cy="205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27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2008" y="-243408"/>
            <a:ext cx="7772400" cy="115212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Rapport </a:t>
            </a:r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d’activités en entreprise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53206" y="902796"/>
            <a:ext cx="8640960" cy="412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fr-FR" sz="3600" dirty="0" smtClean="0">
                <a:solidFill>
                  <a:srgbClr val="002060"/>
                </a:solidFill>
              </a:rPr>
              <a:t>présentation </a:t>
            </a:r>
            <a:r>
              <a:rPr lang="fr-FR" sz="3600" dirty="0">
                <a:solidFill>
                  <a:srgbClr val="002060"/>
                </a:solidFill>
              </a:rPr>
              <a:t>des activités de </a:t>
            </a:r>
            <a:r>
              <a:rPr lang="fr-FR" sz="3600" dirty="0" smtClean="0">
                <a:solidFill>
                  <a:srgbClr val="002060"/>
                </a:solidFill>
              </a:rPr>
              <a:t>maintenance auxquelles </a:t>
            </a:r>
            <a:r>
              <a:rPr lang="fr-FR" sz="3600" dirty="0">
                <a:solidFill>
                  <a:srgbClr val="002060"/>
                </a:solidFill>
              </a:rPr>
              <a:t>il a </a:t>
            </a:r>
            <a:r>
              <a:rPr lang="fr-FR" sz="3600" dirty="0" smtClean="0">
                <a:solidFill>
                  <a:srgbClr val="002060"/>
                </a:solidFill>
              </a:rPr>
              <a:t>participé.</a:t>
            </a:r>
          </a:p>
          <a:p>
            <a:pPr marL="342900" indent="-3429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fr-FR" sz="3600" dirty="0" smtClean="0">
                <a:solidFill>
                  <a:srgbClr val="002060"/>
                </a:solidFill>
              </a:rPr>
              <a:t>résumé </a:t>
            </a:r>
            <a:r>
              <a:rPr lang="fr-FR" sz="3600" dirty="0">
                <a:solidFill>
                  <a:srgbClr val="002060"/>
                </a:solidFill>
              </a:rPr>
              <a:t>d’une page en langue anglaise d’une activité de maintenance réalisée au sein de l’entreprise.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fr-FR" sz="4800" dirty="0"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686" y="4629492"/>
            <a:ext cx="3598714" cy="163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63" y="4646382"/>
            <a:ext cx="3117157" cy="16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16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18" y="476672"/>
            <a:ext cx="9144000" cy="1152128"/>
          </a:xfrm>
        </p:spPr>
        <p:txBody>
          <a:bodyPr>
            <a:normAutofit fontScale="90000"/>
          </a:bodyPr>
          <a:lstStyle/>
          <a:p>
            <a:r>
              <a:rPr lang="fr-FR" sz="49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Evaluation </a:t>
            </a:r>
            <a:r>
              <a:rPr lang="fr-FR" sz="49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de la compétence C13 en entreprise</a:t>
            </a:r>
            <a:r>
              <a:rPr lang="fr-FR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fr-FR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fr-FR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51520" y="264417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2060"/>
                </a:solidFill>
              </a:rPr>
              <a:t>Exemples d’opérations de maintenance pouvant être </a:t>
            </a:r>
            <a:r>
              <a:rPr lang="fr-FR" sz="3600" b="1" dirty="0" smtClean="0">
                <a:solidFill>
                  <a:srgbClr val="002060"/>
                </a:solidFill>
              </a:rPr>
              <a:t>proposées</a:t>
            </a:r>
            <a:endParaRPr lang="fr-FR" sz="3600" b="1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75" y="4398496"/>
            <a:ext cx="2259906" cy="164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1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fr-FR" sz="49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Opérations de surveillance</a:t>
            </a:r>
            <a:r>
              <a:rPr lang="fr-FR" b="1" dirty="0"/>
              <a:t/>
            </a:r>
            <a:br>
              <a:rPr lang="fr-FR" b="1" dirty="0"/>
            </a:br>
            <a:endParaRPr lang="fr-FR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0" y="980728"/>
            <a:ext cx="91440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002060"/>
                </a:solidFill>
              </a:rPr>
              <a:t>Relevé </a:t>
            </a:r>
            <a:r>
              <a:rPr lang="fr-FR" sz="2800" dirty="0">
                <a:solidFill>
                  <a:srgbClr val="002060"/>
                </a:solidFill>
              </a:rPr>
              <a:t>de grandeurs, d’état de fonctionnement ou de données sur le comportement </a:t>
            </a:r>
            <a:r>
              <a:rPr lang="fr-FR" sz="2800" dirty="0" smtClean="0">
                <a:solidFill>
                  <a:srgbClr val="002060"/>
                </a:solidFill>
              </a:rPr>
              <a:t>d’un </a:t>
            </a:r>
            <a:r>
              <a:rPr lang="fr-FR" sz="2800" dirty="0">
                <a:solidFill>
                  <a:srgbClr val="002060"/>
                </a:solidFill>
              </a:rPr>
              <a:t>bien dans le cadre de sa </a:t>
            </a:r>
            <a:r>
              <a:rPr lang="fr-FR" sz="2800" dirty="0" smtClean="0">
                <a:solidFill>
                  <a:srgbClr val="002060"/>
                </a:solidFill>
              </a:rPr>
              <a:t>maintenance.</a:t>
            </a:r>
            <a:endParaRPr lang="fr-FR" sz="28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</a:rPr>
              <a:t>Surveillance de machines tournantes par analyse </a:t>
            </a:r>
            <a:r>
              <a:rPr lang="fr-FR" sz="2800" dirty="0" smtClean="0">
                <a:solidFill>
                  <a:srgbClr val="002060"/>
                </a:solidFill>
              </a:rPr>
              <a:t>vibratoire.</a:t>
            </a:r>
            <a:endParaRPr lang="fr-FR" sz="28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</a:rPr>
              <a:t>Surveillance d’une installation par thermographie </a:t>
            </a:r>
            <a:r>
              <a:rPr lang="fr-FR" sz="2800" dirty="0" smtClean="0">
                <a:solidFill>
                  <a:srgbClr val="002060"/>
                </a:solidFill>
              </a:rPr>
              <a:t>infra-rouge.</a:t>
            </a:r>
            <a:endParaRPr lang="fr-FR" sz="28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</a:rPr>
              <a:t>Surveillance des lubrifiants sur une installation </a:t>
            </a:r>
            <a:r>
              <a:rPr lang="fr-FR" sz="2800" dirty="0" smtClean="0">
                <a:solidFill>
                  <a:srgbClr val="002060"/>
                </a:solidFill>
              </a:rPr>
              <a:t>hydraulique.</a:t>
            </a:r>
            <a:endParaRPr lang="fr-FR" sz="28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</a:rPr>
              <a:t>Contrôles non destructifs (par courant de Foucault, ultra-sons, ressuage,…)</a:t>
            </a:r>
          </a:p>
          <a:p>
            <a:pPr marL="342900" indent="-3429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</a:rPr>
              <a:t>Surveillance de la production d’énergie.</a:t>
            </a:r>
          </a:p>
        </p:txBody>
      </p:sp>
    </p:spTree>
    <p:extLst>
      <p:ext uri="{BB962C8B-B14F-4D97-AF65-F5344CB8AC3E}">
        <p14:creationId xmlns:p14="http://schemas.microsoft.com/office/powerpoint/2010/main" val="207224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2008" y="-243408"/>
            <a:ext cx="7772400" cy="1152128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Opérations d’inspection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51520" y="908720"/>
            <a:ext cx="8640960" cy="4552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</a:rPr>
              <a:t>Démontage, dépose de composants ou de sous-ensembles ou de partie </a:t>
            </a:r>
            <a:r>
              <a:rPr lang="fr-FR" sz="2800" dirty="0" smtClean="0">
                <a:solidFill>
                  <a:srgbClr val="002060"/>
                </a:solidFill>
              </a:rPr>
              <a:t>d’un </a:t>
            </a:r>
            <a:r>
              <a:rPr lang="fr-FR" sz="2800" dirty="0">
                <a:solidFill>
                  <a:srgbClr val="002060"/>
                </a:solidFill>
              </a:rPr>
              <a:t>bien pour en vérifier </a:t>
            </a:r>
            <a:r>
              <a:rPr lang="fr-FR" sz="2800" dirty="0" smtClean="0">
                <a:solidFill>
                  <a:srgbClr val="002060"/>
                </a:solidFill>
              </a:rPr>
              <a:t>l’état</a:t>
            </a:r>
            <a:endParaRPr lang="fr-FR" sz="28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</a:rPr>
              <a:t>Observation de l’état </a:t>
            </a:r>
            <a:r>
              <a:rPr lang="fr-FR" sz="2800" dirty="0" smtClean="0">
                <a:solidFill>
                  <a:srgbClr val="002060"/>
                </a:solidFill>
              </a:rPr>
              <a:t>d’un </a:t>
            </a:r>
            <a:r>
              <a:rPr lang="fr-FR" sz="2800" dirty="0">
                <a:solidFill>
                  <a:srgbClr val="002060"/>
                </a:solidFill>
              </a:rPr>
              <a:t>bien à l’arrêt et en fonctionnement : usure, fuite de fluide, bruit, niveau </a:t>
            </a:r>
            <a:r>
              <a:rPr lang="fr-FR" sz="2800" dirty="0" smtClean="0">
                <a:solidFill>
                  <a:srgbClr val="002060"/>
                </a:solidFill>
              </a:rPr>
              <a:t>sonore</a:t>
            </a:r>
            <a:endParaRPr lang="fr-FR" sz="28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</a:rPr>
              <a:t>Confrontation des données et des observations du bien avec les données de fonctionnement </a:t>
            </a:r>
            <a:r>
              <a:rPr lang="fr-FR" sz="2800" dirty="0" smtClean="0">
                <a:solidFill>
                  <a:srgbClr val="002060"/>
                </a:solidFill>
              </a:rPr>
              <a:t>normal</a:t>
            </a:r>
            <a:endParaRPr lang="fr-FR" sz="28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</a:rPr>
              <a:t>Rapport de visite, compte-rendu sur </a:t>
            </a:r>
            <a:r>
              <a:rPr lang="fr-FR" sz="2800" dirty="0" smtClean="0">
                <a:solidFill>
                  <a:srgbClr val="002060"/>
                </a:solidFill>
              </a:rPr>
              <a:t>des </a:t>
            </a:r>
            <a:r>
              <a:rPr lang="fr-FR" sz="2800" dirty="0">
                <a:solidFill>
                  <a:srgbClr val="002060"/>
                </a:solidFill>
              </a:rPr>
              <a:t>constatations et </a:t>
            </a:r>
            <a:r>
              <a:rPr lang="fr-FR" sz="2800" dirty="0" smtClean="0">
                <a:solidFill>
                  <a:srgbClr val="002060"/>
                </a:solidFill>
              </a:rPr>
              <a:t>observations</a:t>
            </a:r>
            <a:endParaRPr lang="fr-FR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4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375" y="188640"/>
            <a:ext cx="9144000" cy="1152128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Opérations de maintenance préventive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51520" y="1628800"/>
            <a:ext cx="864096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</a:rPr>
              <a:t>Contrôle de l’entrefer d’un moteur </a:t>
            </a:r>
            <a:r>
              <a:rPr lang="fr-FR" sz="2800" dirty="0" smtClean="0">
                <a:solidFill>
                  <a:srgbClr val="002060"/>
                </a:solidFill>
              </a:rPr>
              <a:t>frein.</a:t>
            </a:r>
            <a:endParaRPr lang="fr-FR" sz="28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</a:rPr>
              <a:t>Échange standard d’un </a:t>
            </a:r>
            <a:r>
              <a:rPr lang="fr-FR" sz="2800" dirty="0" smtClean="0">
                <a:solidFill>
                  <a:srgbClr val="002060"/>
                </a:solidFill>
              </a:rPr>
              <a:t>composant.</a:t>
            </a:r>
            <a:endParaRPr lang="fr-FR" sz="28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</a:rPr>
              <a:t>Révision d’un </a:t>
            </a:r>
            <a:r>
              <a:rPr lang="fr-FR" sz="2800" dirty="0" smtClean="0">
                <a:solidFill>
                  <a:srgbClr val="002060"/>
                </a:solidFill>
              </a:rPr>
              <a:t>bien.</a:t>
            </a:r>
            <a:endParaRPr lang="fr-FR" sz="28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</a:rPr>
              <a:t>Entretien </a:t>
            </a:r>
            <a:r>
              <a:rPr lang="fr-FR" sz="2800" dirty="0" smtClean="0">
                <a:solidFill>
                  <a:srgbClr val="002060"/>
                </a:solidFill>
              </a:rPr>
              <a:t>périodique.</a:t>
            </a:r>
            <a:endParaRPr lang="fr-FR" sz="28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</a:rPr>
              <a:t>Échange de </a:t>
            </a:r>
            <a:r>
              <a:rPr lang="fr-FR" sz="2800" dirty="0" smtClean="0">
                <a:solidFill>
                  <a:srgbClr val="002060"/>
                </a:solidFill>
              </a:rPr>
              <a:t>fluides.</a:t>
            </a:r>
            <a:endParaRPr lang="fr-FR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4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772400" cy="115212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Opérations </a:t>
            </a:r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de report des informations de maintenance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51520" y="1628800"/>
            <a:ext cx="8640960" cy="285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rgbClr val="002060"/>
                </a:solidFill>
              </a:rPr>
              <a:t>Saisie des données relatives aux interventions à l’aide des moyens et de la logistique du service de </a:t>
            </a:r>
            <a:r>
              <a:rPr lang="fr-FR" sz="2600" dirty="0" smtClean="0">
                <a:solidFill>
                  <a:srgbClr val="002060"/>
                </a:solidFill>
              </a:rPr>
              <a:t>maintenance</a:t>
            </a:r>
            <a:endParaRPr lang="fr-FR" sz="26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fr-FR" sz="2600" dirty="0" smtClean="0">
                <a:solidFill>
                  <a:srgbClr val="002060"/>
                </a:solidFill>
              </a:rPr>
              <a:t>Compte-rendu </a:t>
            </a:r>
            <a:r>
              <a:rPr lang="fr-FR" sz="2600" dirty="0">
                <a:solidFill>
                  <a:srgbClr val="002060"/>
                </a:solidFill>
              </a:rPr>
              <a:t>d’intervention, report sur </a:t>
            </a:r>
            <a:r>
              <a:rPr lang="fr-FR" sz="2600" dirty="0" smtClean="0">
                <a:solidFill>
                  <a:srgbClr val="002060"/>
                </a:solidFill>
              </a:rPr>
              <a:t>l’historique</a:t>
            </a:r>
            <a:endParaRPr lang="fr-FR" sz="26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fr-FR" sz="2600" dirty="0" smtClean="0">
                <a:solidFill>
                  <a:srgbClr val="002060"/>
                </a:solidFill>
              </a:rPr>
              <a:t>Modification </a:t>
            </a:r>
            <a:r>
              <a:rPr lang="fr-FR" sz="2600" dirty="0">
                <a:solidFill>
                  <a:srgbClr val="002060"/>
                </a:solidFill>
              </a:rPr>
              <a:t>et mise à jour des documents de maintenance </a:t>
            </a:r>
          </a:p>
          <a:p>
            <a:pPr marL="342900" indent="-3429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fr-FR" sz="2600" dirty="0" smtClean="0">
                <a:solidFill>
                  <a:srgbClr val="002060"/>
                </a:solidFill>
              </a:rPr>
              <a:t>Renseignement </a:t>
            </a:r>
            <a:r>
              <a:rPr lang="fr-FR" sz="2600" dirty="0">
                <a:solidFill>
                  <a:srgbClr val="002060"/>
                </a:solidFill>
              </a:rPr>
              <a:t>des outils de gestion de la maintenance : fichiers, dossiers, GMAO</a:t>
            </a:r>
            <a:r>
              <a:rPr lang="fr-FR" sz="2600" dirty="0" smtClean="0">
                <a:solidFill>
                  <a:srgbClr val="00206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7224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179138"/>
            <a:ext cx="7772400" cy="1152128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</a:t>
            </a:r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valuation </a:t>
            </a:r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de la compétence C13 en entreprise 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51520" y="1362903"/>
            <a:ext cx="8640960" cy="501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</a:rPr>
              <a:t>Pour des raisons pratiques, il est difficile d’envisager la présence d’un enseignant pendant l’intervention servant de support à l’évaluation de la compétence. </a:t>
            </a:r>
          </a:p>
          <a:p>
            <a:pPr marL="342900" indent="-3429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</a:rPr>
              <a:t>Le tuteur, prévenu en amont de la période de </a:t>
            </a:r>
            <a:r>
              <a:rPr lang="fr-FR" sz="2800" dirty="0" smtClean="0">
                <a:solidFill>
                  <a:srgbClr val="002060"/>
                </a:solidFill>
              </a:rPr>
              <a:t>stage, encadrera </a:t>
            </a:r>
            <a:r>
              <a:rPr lang="fr-FR" sz="2800" dirty="0">
                <a:solidFill>
                  <a:srgbClr val="002060"/>
                </a:solidFill>
              </a:rPr>
              <a:t>au moment opportun le candidat. </a:t>
            </a:r>
          </a:p>
          <a:p>
            <a:pPr marL="342900" indent="-3429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</a:rPr>
              <a:t>Un enseignant pourra alors se rendre en entreprise et évaluer avec le tuteur la réalisation de la compétence C13 suite à un dialogue avec le candidat.</a:t>
            </a:r>
          </a:p>
        </p:txBody>
      </p:sp>
    </p:spTree>
    <p:extLst>
      <p:ext uri="{BB962C8B-B14F-4D97-AF65-F5344CB8AC3E}">
        <p14:creationId xmlns:p14="http://schemas.microsoft.com/office/powerpoint/2010/main" val="207224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2008" y="-243408"/>
            <a:ext cx="7772400" cy="115212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compétence C13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51520" y="1412776"/>
            <a:ext cx="8640960" cy="1966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rgbClr val="002060"/>
                </a:solidFill>
              </a:rPr>
              <a:t>Réaliser des opérations de surveillance et d’inspection et/ou </a:t>
            </a:r>
            <a:r>
              <a:rPr lang="fr-FR" sz="3600" dirty="0" smtClean="0">
                <a:solidFill>
                  <a:srgbClr val="002060"/>
                </a:solidFill>
              </a:rPr>
              <a:t>de maintenance </a:t>
            </a:r>
            <a:r>
              <a:rPr lang="fr-FR" sz="3600" dirty="0">
                <a:solidFill>
                  <a:srgbClr val="002060"/>
                </a:solidFill>
              </a:rPr>
              <a:t>préventive.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61" y="3379020"/>
            <a:ext cx="3888879" cy="261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79020"/>
            <a:ext cx="1852236" cy="261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05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2008" y="-243408"/>
            <a:ext cx="7772400" cy="1152128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Rapport d’activités en entreprise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41225" y="306896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2060"/>
                </a:solidFill>
              </a:rPr>
              <a:t>Merci de votre attention</a:t>
            </a:r>
            <a:endParaRPr lang="fr-FR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7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alettiseurs-automatiques-68238-5801769.jpg"/>
          <p:cNvPicPr>
            <a:picLocks noChangeAspect="1"/>
          </p:cNvPicPr>
          <p:nvPr/>
        </p:nvPicPr>
        <p:blipFill>
          <a:blip r:embed="rId2" cstate="print">
            <a:lum/>
          </a:blip>
          <a:srcRect l="28484" b="25850"/>
          <a:stretch>
            <a:fillRect/>
          </a:stretch>
        </p:blipFill>
        <p:spPr>
          <a:xfrm>
            <a:off x="2411760" y="2285481"/>
            <a:ext cx="6422470" cy="45725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241176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5042118"/>
            <a:ext cx="2411760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BTS MAINTENANCE</a:t>
            </a:r>
          </a:p>
          <a:p>
            <a:r>
              <a:rPr lang="fr-F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DES SYSTEMES</a:t>
            </a:r>
          </a:p>
          <a:p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30 mars 2015</a:t>
            </a:r>
          </a:p>
          <a:p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Lycée Branly  à AMIENS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2411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Christophe BRASSET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Chef de travaux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Lycée Mireille Grenet COMPIEGNE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55776" y="188640"/>
            <a:ext cx="631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La sous-épreuve </a:t>
            </a:r>
            <a:r>
              <a:rPr lang="fr-FR" sz="5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E61</a:t>
            </a:r>
          </a:p>
          <a:p>
            <a:pPr algn="ctr"/>
            <a:r>
              <a:rPr lang="fr-FR" sz="3600" b="1" dirty="0">
                <a:solidFill>
                  <a:srgbClr val="002060"/>
                </a:solidFill>
              </a:rPr>
              <a:t>Rapport d’activités en entreprise</a:t>
            </a:r>
          </a:p>
          <a:p>
            <a:pPr algn="ctr"/>
            <a:endParaRPr lang="fr-FR" sz="5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4" descr="http://www.ac-amiens.fr/fileadmin/user_upload/ACADEMIE/Logos/logo-amiens.png">
            <a:hlinkClick r:id="rId3" tooltip="Accéder au site académiqu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34" y="2808145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4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2008" y="-243408"/>
            <a:ext cx="7772400" cy="115212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compétences C51 et C52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51520" y="1323808"/>
            <a:ext cx="8640960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rgbClr val="002060"/>
                </a:solidFill>
              </a:rPr>
              <a:t>C51: Rédiger des comptes rendus et renseigner les outils </a:t>
            </a:r>
            <a:r>
              <a:rPr lang="fr-FR" sz="3600" dirty="0" smtClean="0">
                <a:solidFill>
                  <a:srgbClr val="002060"/>
                </a:solidFill>
              </a:rPr>
              <a:t>de maintenance.</a:t>
            </a:r>
          </a:p>
          <a:p>
            <a:pPr marL="342900" indent="-3429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endParaRPr lang="fr-FR" sz="36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rgbClr val="002060"/>
                </a:solidFill>
              </a:rPr>
              <a:t>C52: Présenter une activité de maintenance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54" y="3964531"/>
            <a:ext cx="3112790" cy="216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067944" y="3964531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2299"/>
            <a:ext cx="2133402" cy="221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05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43408"/>
            <a:ext cx="9144000" cy="115212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Modalités </a:t>
            </a:r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d’évaluation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51520" y="1556792"/>
            <a:ext cx="8640960" cy="1966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fr-FR" sz="3600" dirty="0" smtClean="0">
                <a:solidFill>
                  <a:srgbClr val="002060"/>
                </a:solidFill>
              </a:rPr>
              <a:t>1 </a:t>
            </a:r>
            <a:r>
              <a:rPr lang="fr-FR" sz="3600" dirty="0">
                <a:solidFill>
                  <a:srgbClr val="002060"/>
                </a:solidFill>
              </a:rPr>
              <a:t>épreuve orale 25mn : </a:t>
            </a:r>
            <a:endParaRPr lang="fr-FR" sz="3600" dirty="0" smtClean="0">
              <a:solidFill>
                <a:srgbClr val="002060"/>
              </a:solidFill>
            </a:endParaRPr>
          </a:p>
          <a:p>
            <a:pPr marL="800100" lvl="1" indent="-3429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fr-FR" sz="3600" dirty="0" smtClean="0">
                <a:solidFill>
                  <a:srgbClr val="002060"/>
                </a:solidFill>
              </a:rPr>
              <a:t>15mn </a:t>
            </a:r>
            <a:r>
              <a:rPr lang="fr-FR" sz="3600" dirty="0">
                <a:solidFill>
                  <a:srgbClr val="002060"/>
                </a:solidFill>
              </a:rPr>
              <a:t>d’exposé dont 5 mn en </a:t>
            </a:r>
            <a:r>
              <a:rPr lang="fr-FR" sz="3600" dirty="0" smtClean="0">
                <a:solidFill>
                  <a:srgbClr val="002060"/>
                </a:solidFill>
              </a:rPr>
              <a:t>anglais</a:t>
            </a:r>
          </a:p>
          <a:p>
            <a:pPr marL="800100" lvl="1" indent="-3429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fr-FR" sz="3600" dirty="0" smtClean="0">
                <a:solidFill>
                  <a:srgbClr val="002060"/>
                </a:solidFill>
              </a:rPr>
              <a:t>10 </a:t>
            </a:r>
            <a:r>
              <a:rPr lang="fr-FR" sz="3600" dirty="0">
                <a:solidFill>
                  <a:srgbClr val="002060"/>
                </a:solidFill>
              </a:rPr>
              <a:t>mn entretien dont 5 mn en </a:t>
            </a:r>
            <a:r>
              <a:rPr lang="fr-FR" sz="3600" dirty="0" smtClean="0">
                <a:solidFill>
                  <a:srgbClr val="002060"/>
                </a:solidFill>
              </a:rPr>
              <a:t>anglais </a:t>
            </a:r>
            <a:endParaRPr lang="fr-FR" sz="36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88253"/>
            <a:ext cx="1584176" cy="147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149956"/>
            <a:ext cx="1441742" cy="194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755" y="4315075"/>
            <a:ext cx="18764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02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43408"/>
            <a:ext cx="9144000" cy="115212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Modalités </a:t>
            </a:r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d’évaluation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51520" y="1556792"/>
            <a:ext cx="8640960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fr-FR" sz="3600" dirty="0" smtClean="0">
                <a:solidFill>
                  <a:srgbClr val="002060"/>
                </a:solidFill>
              </a:rPr>
              <a:t>Commission d’interrogation:</a:t>
            </a:r>
          </a:p>
          <a:p>
            <a:pPr marL="800100" lvl="1" indent="-3429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fr-FR" sz="3600" dirty="0" smtClean="0">
                <a:solidFill>
                  <a:srgbClr val="002060"/>
                </a:solidFill>
              </a:rPr>
              <a:t>1 </a:t>
            </a:r>
            <a:r>
              <a:rPr lang="fr-FR" sz="3600" dirty="0">
                <a:solidFill>
                  <a:srgbClr val="002060"/>
                </a:solidFill>
              </a:rPr>
              <a:t>professeur de </a:t>
            </a:r>
            <a:r>
              <a:rPr lang="fr-FR" sz="3600" dirty="0" smtClean="0">
                <a:solidFill>
                  <a:srgbClr val="002060"/>
                </a:solidFill>
              </a:rPr>
              <a:t>STI</a:t>
            </a:r>
          </a:p>
          <a:p>
            <a:pPr marL="800100" lvl="1" indent="-3429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fr-FR" sz="3600" dirty="0" smtClean="0">
                <a:solidFill>
                  <a:srgbClr val="002060"/>
                </a:solidFill>
              </a:rPr>
              <a:t>1 </a:t>
            </a:r>
            <a:r>
              <a:rPr lang="fr-FR" sz="3600" dirty="0">
                <a:solidFill>
                  <a:srgbClr val="002060"/>
                </a:solidFill>
              </a:rPr>
              <a:t>professeur </a:t>
            </a:r>
            <a:r>
              <a:rPr lang="fr-FR" sz="3600" dirty="0" smtClean="0">
                <a:solidFill>
                  <a:srgbClr val="002060"/>
                </a:solidFill>
              </a:rPr>
              <a:t>d’anglais</a:t>
            </a:r>
          </a:p>
          <a:p>
            <a:pPr marL="800100" lvl="1" indent="-3429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fr-FR" sz="3600" dirty="0" smtClean="0">
                <a:solidFill>
                  <a:srgbClr val="002060"/>
                </a:solidFill>
              </a:rPr>
              <a:t>1 </a:t>
            </a:r>
            <a:r>
              <a:rPr lang="fr-FR" sz="3600" dirty="0">
                <a:solidFill>
                  <a:srgbClr val="002060"/>
                </a:solidFill>
              </a:rPr>
              <a:t>représentant professionnel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204864"/>
            <a:ext cx="1584176" cy="172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06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43408"/>
            <a:ext cx="9144000" cy="115212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Objectifs de formation durant le stage 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450439"/>
              </p:ext>
            </p:extLst>
          </p:nvPr>
        </p:nvGraphicFramePr>
        <p:xfrm>
          <a:off x="251520" y="980727"/>
          <a:ext cx="8640960" cy="5057757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384376"/>
                <a:gridCol w="1656184"/>
                <a:gridCol w="1872208"/>
                <a:gridCol w="1728192"/>
              </a:tblGrid>
              <a:tr h="1302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Objectifs de formation durant le stage en entreprise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BTS MS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Systèmes de production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BTS MS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Systèmes énergétiques et fluidiques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BTS MS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Systèmes éoliens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</a:tr>
              <a:tr h="92275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</a:tr>
              <a:tr h="1584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effectLst/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/>
                </a:tc>
              </a:tr>
              <a:tr h="11487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731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>
          <a:xfrm>
            <a:off x="-36512" y="6381328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43408"/>
            <a:ext cx="9144000" cy="115212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Objectifs de formation durant le stage 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7560840" cy="148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178815"/>
              </p:ext>
            </p:extLst>
          </p:nvPr>
        </p:nvGraphicFramePr>
        <p:xfrm>
          <a:off x="251520" y="980727"/>
          <a:ext cx="8640960" cy="5057757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384376"/>
                <a:gridCol w="1656184"/>
                <a:gridCol w="1872208"/>
                <a:gridCol w="1728192"/>
              </a:tblGrid>
              <a:tr h="1302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Objectifs de formation durant le stage en entreprise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BTS MS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Systèmes de production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BTS MS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Systèmes énergétiques et fluidiques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BTS MS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Systèmes éoliens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</a:tr>
              <a:tr h="92275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kern="1200" dirty="0">
                          <a:effectLst/>
                        </a:rPr>
                        <a:t>Insertion dans un service de maintenance</a:t>
                      </a:r>
                      <a:endParaRPr lang="fr-FR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91" marR="50791" marT="0" marB="0" anchor="ctr"/>
                </a:tc>
              </a:tr>
              <a:tr h="1584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effectLst/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/>
                </a:tc>
              </a:tr>
              <a:tr h="11487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89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6397</TotalTime>
  <Words>1459</Words>
  <Application>Microsoft Office PowerPoint</Application>
  <PresentationFormat>Affichage à l'écran (4:3)</PresentationFormat>
  <Paragraphs>294</Paragraphs>
  <Slides>41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2" baseType="lpstr">
      <vt:lpstr>Thème Office</vt:lpstr>
      <vt:lpstr>Présentation PowerPoint</vt:lpstr>
      <vt:lpstr>Activité évaluée</vt:lpstr>
      <vt:lpstr>Modalités d’évaluation</vt:lpstr>
      <vt:lpstr>compétence C13</vt:lpstr>
      <vt:lpstr>compétences C51 et C52</vt:lpstr>
      <vt:lpstr>Modalités d’évaluation</vt:lpstr>
      <vt:lpstr>Modalités d’évaluation</vt:lpstr>
      <vt:lpstr>Objectifs de formation durant le stage </vt:lpstr>
      <vt:lpstr>Objectifs de formation durant le stage </vt:lpstr>
      <vt:lpstr>Objectifs de formation durant le stage </vt:lpstr>
      <vt:lpstr>Objectifs de formation durant le stage </vt:lpstr>
      <vt:lpstr>Objectifs de formation durant le stage </vt:lpstr>
      <vt:lpstr>Objectifs de formation durant le stage </vt:lpstr>
      <vt:lpstr>Objectifs de formation durant le stage </vt:lpstr>
      <vt:lpstr>Objectifs de formation durant le stage </vt:lpstr>
      <vt:lpstr>Objectifs de formation durant le stage </vt:lpstr>
      <vt:lpstr>Objectifs de formation durant le stage </vt:lpstr>
      <vt:lpstr>Objectifs de formation durant le stage </vt:lpstr>
      <vt:lpstr>Objectifs de formation durant le stage </vt:lpstr>
      <vt:lpstr>Objectifs de formation durant le stage </vt:lpstr>
      <vt:lpstr>Objectifs de formation durant le stage </vt:lpstr>
      <vt:lpstr>Fiches d’évaluation E61a</vt:lpstr>
      <vt:lpstr>Fiches d’évaluation E61a</vt:lpstr>
      <vt:lpstr>Fiches d’évaluation E61a</vt:lpstr>
      <vt:lpstr>Fiches d’évaluation E61a</vt:lpstr>
      <vt:lpstr>Fiches d’évaluation E61b</vt:lpstr>
      <vt:lpstr>Fiches d’évaluation E61b</vt:lpstr>
      <vt:lpstr>Fiches d’évaluation E61b</vt:lpstr>
      <vt:lpstr>Fiches d’évaluation E61b</vt:lpstr>
      <vt:lpstr>Fiches d’évaluation E61b</vt:lpstr>
      <vt:lpstr>Rapport d’activités en entreprise</vt:lpstr>
      <vt:lpstr>Rapport d’activités en entreprise</vt:lpstr>
      <vt:lpstr>Rapport d’activités en entreprise</vt:lpstr>
      <vt:lpstr>Evaluation de la compétence C13 en entreprise </vt:lpstr>
      <vt:lpstr>Opérations de surveillance </vt:lpstr>
      <vt:lpstr>Opérations d’inspection</vt:lpstr>
      <vt:lpstr>Opérations de maintenance préventive</vt:lpstr>
      <vt:lpstr>Opérations de report des informations de maintenance</vt:lpstr>
      <vt:lpstr>Evaluation de la compétence C13 en entreprise </vt:lpstr>
      <vt:lpstr>Rapport d’activités en entreprise</vt:lpstr>
      <vt:lpstr>Présentation PowerPoint</vt:lpstr>
    </vt:vector>
  </TitlesOfParts>
  <Manager>Chef de travaux</Manager>
  <Company>Lycée Mireille GRENET COMPIEGNE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Christophe BRASSET</dc:creator>
  <cp:lastModifiedBy>ADMIN7</cp:lastModifiedBy>
  <cp:revision>355</cp:revision>
  <dcterms:created xsi:type="dcterms:W3CDTF">2014-12-04T21:26:42Z</dcterms:created>
  <dcterms:modified xsi:type="dcterms:W3CDTF">2015-03-29T22:38:21Z</dcterms:modified>
</cp:coreProperties>
</file>