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2" r:id="rId2"/>
    <p:sldId id="344" r:id="rId3"/>
    <p:sldId id="345" r:id="rId4"/>
    <p:sldId id="357" r:id="rId5"/>
    <p:sldId id="355" r:id="rId6"/>
    <p:sldId id="359" r:id="rId7"/>
    <p:sldId id="361" r:id="rId8"/>
    <p:sldId id="366" r:id="rId9"/>
    <p:sldId id="358" r:id="rId10"/>
    <p:sldId id="364" r:id="rId11"/>
    <p:sldId id="365" r:id="rId12"/>
    <p:sldId id="367" r:id="rId13"/>
    <p:sldId id="368" r:id="rId14"/>
    <p:sldId id="350" r:id="rId15"/>
    <p:sldId id="369" r:id="rId16"/>
  </p:sldIdLst>
  <p:sldSz cx="9144000" cy="6858000" type="screen4x3"/>
  <p:notesSz cx="6797675" cy="98742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00"/>
    <a:srgbClr val="FF3300"/>
    <a:srgbClr val="DBEE22"/>
    <a:srgbClr val="CC9900"/>
    <a:srgbClr val="F0F8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79391" autoAdjust="0"/>
  </p:normalViewPr>
  <p:slideViewPr>
    <p:cSldViewPr>
      <p:cViewPr varScale="1">
        <p:scale>
          <a:sx n="57" d="100"/>
          <a:sy n="57" d="100"/>
        </p:scale>
        <p:origin x="-16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5" y="0"/>
            <a:ext cx="2945293" cy="4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594"/>
            <a:ext cx="2945293" cy="4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5" y="9378594"/>
            <a:ext cx="2945293" cy="4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E0C05B8-53C3-4DD1-BD3D-3DDD044DB4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4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40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FF5678-C93F-40E9-BC4E-E0890617107C}" type="datetimeFigureOut">
              <a:rPr lang="fr-FR"/>
              <a:pPr>
                <a:defRPr/>
              </a:pPr>
              <a:t>13/04/2015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4" y="4690917"/>
            <a:ext cx="5437827" cy="444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594"/>
            <a:ext cx="2945293" cy="494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815" y="9378594"/>
            <a:ext cx="2945293" cy="494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DB6BA7C-7280-4242-82B7-702A6A5DC9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FLUIDES ENERGIES DOMOTIQUE</a:t>
            </a:r>
            <a:endParaRPr lang="fr-FR" sz="1200" i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 Génie climatique et fluidique (GCF)</a:t>
            </a:r>
          </a:p>
          <a:p>
            <a:r>
              <a:rPr lang="fr-F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 Froid et conditionnement d’air (FCA)</a:t>
            </a:r>
          </a:p>
          <a:p>
            <a:r>
              <a:rPr lang="fr-FR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Option Domotique et bâtiments communicants (DBC)</a:t>
            </a:r>
            <a:endParaRPr lang="fr-FR" i="0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8519B9-CF80-4540-B8AE-D49EE47CA8AD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Il semble judicieux</a:t>
            </a:r>
            <a:r>
              <a:rPr lang="fr-FR" baseline="0" dirty="0" smtClean="0"/>
              <a:t> de toujours évaluer la compétence « réaliser »</a:t>
            </a:r>
            <a:endParaRPr lang="fr-FR" dirty="0" smtClean="0"/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et en choisir</a:t>
            </a:r>
            <a:r>
              <a:rPr lang="fr-FR" baseline="0" dirty="0" smtClean="0"/>
              <a:t> </a:t>
            </a:r>
            <a:r>
              <a:rPr lang="fr-FR" dirty="0" smtClean="0"/>
              <a:t>deux autres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On</a:t>
            </a:r>
            <a:r>
              <a:rPr lang="fr-FR" baseline="0" dirty="0" smtClean="0"/>
              <a:t> verra un exemple</a:t>
            </a:r>
          </a:p>
          <a:p>
            <a:pPr eaLnBrk="1" hangingPunct="1">
              <a:spcBef>
                <a:spcPct val="0"/>
              </a:spcBef>
            </a:pPr>
            <a:r>
              <a:rPr lang="fr-FR" baseline="0" dirty="0" smtClean="0"/>
              <a:t>L’élève utilise toutes les compétences et il sait au début de l’épreuve sur quoi il va être évalué</a:t>
            </a:r>
            <a:endParaRPr lang="fr-FR" dirty="0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F8B7ED-C81B-4EB3-AC8B-61A9DA9547E6}" type="slidenum">
              <a:rPr lang="fr-FR" smtClean="0"/>
              <a:pPr/>
              <a:t>10</a:t>
            </a:fld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Voici une grille</a:t>
            </a:r>
            <a:endParaRPr lang="fr-FR" dirty="0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5E7124-D476-4916-8ABB-F61AE49185D9}" type="slidenum">
              <a:rPr lang="fr-FR" smtClean="0"/>
              <a:pPr/>
              <a:t>11</a:t>
            </a:fld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Après ces deux exemples et à la fin de l’</a:t>
            </a:r>
            <a:r>
              <a:rPr lang="fr-FR" baseline="0" dirty="0" smtClean="0"/>
              <a:t>exposé, on décortiquera ces </a:t>
            </a:r>
            <a:r>
              <a:rPr lang="fr-FR" baseline="0" dirty="0" err="1" smtClean="0"/>
              <a:t>ccf</a:t>
            </a:r>
            <a:r>
              <a:rPr lang="fr-FR" baseline="0" dirty="0" smtClean="0"/>
              <a:t> et on travaillera à l’élaboration d’un </a:t>
            </a:r>
            <a:r>
              <a:rPr lang="fr-FR" baseline="0" dirty="0" err="1" smtClean="0"/>
              <a:t>ccf</a:t>
            </a:r>
            <a:r>
              <a:rPr lang="fr-FR" baseline="0" dirty="0" smtClean="0"/>
              <a:t>.</a:t>
            </a:r>
            <a:endParaRPr lang="fr-FR" dirty="0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F8CE3A-C9F1-499C-B43B-09906EC38E6E}" type="slidenum">
              <a:rPr lang="fr-FR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Examinons le</a:t>
            </a:r>
            <a:r>
              <a:rPr lang="fr-FR" baseline="0" dirty="0" smtClean="0"/>
              <a:t> sujet </a:t>
            </a:r>
            <a:r>
              <a:rPr lang="fr-FR" baseline="0" dirty="0" smtClean="0"/>
              <a:t>U41  </a:t>
            </a:r>
            <a:r>
              <a:rPr lang="fr-FR" baseline="0" dirty="0" smtClean="0"/>
              <a:t>des STI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B6BA7C-7280-4242-82B7-702A6A5DC9A3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sujet </a:t>
            </a:r>
            <a:r>
              <a:rPr lang="fr-FR" dirty="0" smtClean="0"/>
              <a:t>U41 </a:t>
            </a:r>
            <a:r>
              <a:rPr lang="fr-FR" dirty="0" smtClean="0"/>
              <a:t>est composé de 6 parties </a:t>
            </a:r>
          </a:p>
          <a:p>
            <a:r>
              <a:rPr lang="fr-FR" dirty="0" smtClean="0"/>
              <a:t>Pour l’épreuve </a:t>
            </a:r>
            <a:r>
              <a:rPr lang="fr-FR" dirty="0" smtClean="0"/>
              <a:t>U42 </a:t>
            </a:r>
            <a:r>
              <a:rPr lang="fr-FR" dirty="0" smtClean="0"/>
              <a:t>,</a:t>
            </a:r>
          </a:p>
          <a:p>
            <a:r>
              <a:rPr lang="fr-FR" dirty="0" smtClean="0"/>
              <a:t>J’aurais préparé trois</a:t>
            </a:r>
            <a:r>
              <a:rPr lang="fr-FR" baseline="0" dirty="0" smtClean="0"/>
              <a:t> parties : expliquer les flèches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B6BA7C-7280-4242-82B7-702A6A5DC9A3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8519B9-CF80-4540-B8AE-D49EE47CA8AD}" type="slidenum">
              <a:rPr lang="fr-FR" smtClean="0"/>
              <a:pPr/>
              <a:t>15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L’épreuve E4 montre l’importance de renforcer l’</a:t>
            </a:r>
            <a:r>
              <a:rPr lang="fr-FR" dirty="0" err="1" smtClean="0"/>
              <a:t>interdiciplinarité</a:t>
            </a:r>
            <a:r>
              <a:rPr lang="fr-FR" dirty="0" smtClean="0"/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lang="fr-FR" altLang="fr-FR" dirty="0" smtClean="0"/>
              <a:t>Pensons</a:t>
            </a:r>
            <a:r>
              <a:rPr lang="fr-FR" altLang="fr-FR" baseline="0" dirty="0" smtClean="0"/>
              <a:t> à coordonner nos enseignements avec la STI : </a:t>
            </a:r>
            <a:endParaRPr lang="fr-FR" altLang="fr-FR" dirty="0" smtClean="0"/>
          </a:p>
          <a:p>
            <a:pPr lvl="1" eaLnBrk="1" hangingPunct="1">
              <a:spcBef>
                <a:spcPct val="0"/>
              </a:spcBef>
            </a:pPr>
            <a:r>
              <a:rPr lang="fr-FR" altLang="fr-FR" dirty="0" smtClean="0"/>
              <a:t>Lors des activités de STI, les enseignants utilisent des notions de physique ou de chimie que</a:t>
            </a:r>
            <a:r>
              <a:rPr lang="fr-FR" altLang="fr-FR" baseline="0" dirty="0" smtClean="0"/>
              <a:t> nous pouvons rappeler ou amener en fonction de leurs besoins </a:t>
            </a:r>
          </a:p>
          <a:p>
            <a:pPr lvl="1" eaLnBrk="1" hangingPunct="1">
              <a:spcBef>
                <a:spcPct val="0"/>
              </a:spcBef>
            </a:pPr>
            <a:r>
              <a:rPr lang="fr-FR" altLang="fr-FR" b="0" i="0" baseline="0" dirty="0" smtClean="0">
                <a:solidFill>
                  <a:srgbClr val="FF0000"/>
                </a:solidFill>
              </a:rPr>
              <a:t>le coefficient de l’épreuve est  2 pour E42</a:t>
            </a:r>
            <a:endParaRPr lang="fr-FR" altLang="fr-FR" b="0" i="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F08971-5A58-4063-A7B1-7E3116460902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Ce que</a:t>
            </a:r>
            <a:r>
              <a:rPr lang="fr-FR" baseline="0" dirty="0" smtClean="0"/>
              <a:t> proposent toutes les réformes de BTS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« Pour une cohérence : Eviter de découper les enseignements sur trop d’enseignants »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4BD655-6B4F-4AA5-BD69-BE314D407BF3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Dans</a:t>
            </a:r>
            <a:r>
              <a:rPr lang="fr-FR" baseline="0" dirty="0" smtClean="0"/>
              <a:t> tous les  préambules des référentiels sont données les  méthodes d’enseignement de la matière et </a:t>
            </a:r>
            <a:r>
              <a:rPr lang="fr-FR" b="0" i="0" baseline="0" dirty="0" smtClean="0">
                <a:solidFill>
                  <a:srgbClr val="FF0000"/>
                </a:solidFill>
              </a:rPr>
              <a:t>les objectifs de formation</a:t>
            </a:r>
            <a:endParaRPr lang="fr-FR" b="0" i="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34571E-C025-40F8-974C-8701A2B77AF5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 smtClean="0"/>
              <a:t>Rendons l’étudiant, acteur de sa formation</a:t>
            </a:r>
          </a:p>
          <a:p>
            <a:r>
              <a:rPr lang="fr-FR" sz="1800" dirty="0" smtClean="0"/>
              <a:t>Essayons de privilégier  :</a:t>
            </a:r>
          </a:p>
          <a:p>
            <a:pPr lvl="2"/>
            <a:r>
              <a:rPr lang="fr-FR" sz="1600" dirty="0" smtClean="0"/>
              <a:t>le travail en équipe;</a:t>
            </a:r>
          </a:p>
          <a:p>
            <a:pPr lvl="2"/>
            <a:r>
              <a:rPr lang="fr-FR" sz="1600" dirty="0" smtClean="0"/>
              <a:t>le travail collaboratif;</a:t>
            </a:r>
          </a:p>
          <a:p>
            <a:pPr lvl="2"/>
            <a:r>
              <a:rPr lang="fr-FR" sz="1600" dirty="0" smtClean="0"/>
              <a:t>l’interactivité dans les séances avec les étudiants en classe entière ou en groupe;</a:t>
            </a:r>
          </a:p>
          <a:p>
            <a:pPr lvl="2"/>
            <a:r>
              <a:rPr lang="fr-FR" sz="1600" dirty="0" smtClean="0"/>
              <a:t>les activités de la démarche scientifique;</a:t>
            </a:r>
          </a:p>
          <a:p>
            <a:pPr lvl="2"/>
            <a:r>
              <a:rPr lang="fr-FR" sz="1600" dirty="0" smtClean="0"/>
              <a:t>l’apprentissage par des activités communes et partagées ;</a:t>
            </a:r>
          </a:p>
          <a:p>
            <a:pPr lvl="2"/>
            <a:r>
              <a:rPr lang="fr-FR" sz="1600" dirty="0" smtClean="0"/>
              <a:t>La démarche de projet;</a:t>
            </a:r>
          </a:p>
          <a:p>
            <a:pPr lvl="2"/>
            <a:r>
              <a:rPr lang="fr-FR" sz="1600" dirty="0" smtClean="0"/>
              <a:t>La démarche de résolution de problèmes;</a:t>
            </a:r>
          </a:p>
          <a:p>
            <a:pPr lvl="2"/>
            <a:r>
              <a:rPr lang="fr-FR" sz="1600" dirty="0" smtClean="0"/>
              <a:t>l’approche par la compétence et le CCF (évaluation au « fil de l’eau »).</a:t>
            </a:r>
          </a:p>
          <a:p>
            <a:endParaRPr lang="fr-FR" dirty="0" smtClean="0"/>
          </a:p>
          <a:p>
            <a:pPr eaLnBrk="1" hangingPunct="1">
              <a:spcBef>
                <a:spcPct val="0"/>
              </a:spcBef>
            </a:pPr>
            <a:endParaRPr lang="fr-FR" i="1" dirty="0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FE58F7-F79D-43CA-A678-F64D87A2F0DA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Tirage au sort 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Ce n’est</a:t>
            </a:r>
            <a:r>
              <a:rPr lang="fr-FR" baseline="0" dirty="0" smtClean="0"/>
              <a:t> pas un « contrôle TP», l’apprenti ne refait un </a:t>
            </a:r>
            <a:r>
              <a:rPr lang="fr-FR" baseline="0" dirty="0" err="1" smtClean="0"/>
              <a:t>tp</a:t>
            </a:r>
            <a:r>
              <a:rPr lang="fr-FR" baseline="0" dirty="0" smtClean="0"/>
              <a:t>  fait précédemment</a:t>
            </a:r>
            <a:endParaRPr lang="fr-FR" dirty="0" smtClean="0"/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Il ne faut pas que l’apprenti ait  d’idée des parties de programmes abordées (</a:t>
            </a:r>
            <a:r>
              <a:rPr lang="fr-FR" dirty="0" err="1" smtClean="0"/>
              <a:t>élec</a:t>
            </a:r>
            <a:r>
              <a:rPr lang="fr-FR" dirty="0" smtClean="0"/>
              <a:t> </a:t>
            </a:r>
            <a:r>
              <a:rPr lang="fr-FR" dirty="0" err="1" smtClean="0"/>
              <a:t>mécaflu</a:t>
            </a:r>
            <a:r>
              <a:rPr lang="fr-FR" dirty="0" smtClean="0"/>
              <a:t> </a:t>
            </a:r>
            <a:r>
              <a:rPr lang="fr-FR" dirty="0" err="1" smtClean="0"/>
              <a:t>therm</a:t>
            </a:r>
            <a:r>
              <a:rPr lang="fr-FR" dirty="0" smtClean="0"/>
              <a:t> chimie) 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Ne</a:t>
            </a:r>
            <a:r>
              <a:rPr lang="fr-FR" baseline="0" dirty="0" smtClean="0"/>
              <a:t> pas donner la note, c’est le jury  final qui est souverain</a:t>
            </a:r>
          </a:p>
          <a:p>
            <a:pPr eaLnBrk="1" hangingPunct="1">
              <a:spcBef>
                <a:spcPct val="0"/>
              </a:spcBef>
            </a:pPr>
            <a:r>
              <a:rPr lang="fr-FR" baseline="0" dirty="0" smtClean="0"/>
              <a:t>Les convoquer officiellement</a:t>
            </a:r>
          </a:p>
          <a:p>
            <a:pPr eaLnBrk="1" hangingPunct="1">
              <a:spcBef>
                <a:spcPct val="0"/>
              </a:spcBef>
            </a:pPr>
            <a:r>
              <a:rPr lang="fr-FR" baseline="0" dirty="0" smtClean="0"/>
              <a:t>Envoyer l’évaluation  au jury </a:t>
            </a:r>
          </a:p>
          <a:p>
            <a:pPr eaLnBrk="1" hangingPunct="1">
              <a:spcBef>
                <a:spcPct val="0"/>
              </a:spcBef>
            </a:pPr>
            <a:r>
              <a:rPr lang="fr-FR" baseline="0" dirty="0" smtClean="0"/>
              <a:t>Et garder la « copie d’élève un an </a:t>
            </a:r>
          </a:p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639EDA-89C9-4EE1-8775-BCDE13498140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Au moins deux parties abordées </a:t>
            </a:r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Il est vivement conseillé de « supprimer » le papier</a:t>
            </a:r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4F672-5842-4166-A165-AF61C08BA9C8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C’est vous qui</a:t>
            </a:r>
            <a:r>
              <a:rPr lang="fr-FR" baseline="0" dirty="0" smtClean="0"/>
              <a:t> organisez le CCF, ramener un matériel de mesure </a:t>
            </a:r>
            <a:r>
              <a:rPr lang="fr-FR" i="0" baseline="0" dirty="0" smtClean="0"/>
              <a:t>diversifié </a:t>
            </a:r>
            <a:r>
              <a:rPr lang="fr-FR" baseline="0" dirty="0" smtClean="0"/>
              <a:t>pour que l’apprenti  choisisse</a:t>
            </a:r>
            <a:r>
              <a:rPr lang="fr-FR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On peut envisager d’évaluer un groupe de bons élèves plus tôt </a:t>
            </a:r>
          </a:p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C93439-640D-4B41-9288-F2F21689C750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 smtClean="0"/>
              <a:t>Rappelons</a:t>
            </a:r>
            <a:r>
              <a:rPr lang="fr-FR" baseline="0" dirty="0" smtClean="0"/>
              <a:t> les compétences à travailler et qui seront évaluables</a:t>
            </a:r>
            <a:endParaRPr lang="fr-FR" dirty="0" smtClean="0"/>
          </a:p>
          <a:p>
            <a:pPr eaLnBrk="1" hangingPunct="1">
              <a:spcBef>
                <a:spcPct val="0"/>
              </a:spcBef>
            </a:pPr>
            <a:r>
              <a:rPr lang="fr-FR" dirty="0" smtClean="0"/>
              <a:t>Il faut avoir tout</a:t>
            </a:r>
            <a:r>
              <a:rPr lang="fr-FR" baseline="0" dirty="0" smtClean="0"/>
              <a:t> au long de l’année un enseignement fondée sur ce principe</a:t>
            </a: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9651BE-BC58-4AC7-B013-D0290E8F7B82}" type="slidenum">
              <a:rPr lang="fr-FR" smtClean="0"/>
              <a:pPr/>
              <a:t>9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7B49-FCA9-4281-BDE9-6B3804BFCC1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72501-2E9C-45A3-9A15-67702B8850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C63B7-C18C-4DE0-B99F-A10526D42B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60A0F-2C90-4154-A300-50D475A0A4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C4401-2F2C-41DC-98B7-725D43AED85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0F1B4-C5E1-4451-9679-D92CDB8496C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8E020-60DC-4A94-B94B-CA2FB2FA2E5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91FAD-56F3-408C-9DDB-9BDB7DB99B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E0FFD-FC2D-48E8-970D-D1D3D063803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EA46-2458-490F-BA0E-FF9BBE16A1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5E293-3191-4D51-A466-854B3F05B5F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31687EEB-C9C6-469E-8FCA-E6EC4EBA02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grille-ccf-sous-epreuve-e32-pc-bts-ms.docx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bts-crsa-ccf1-la-propulsion-dun-paramoteur-variat-ries-groupe1.pdf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hyperlink" Target="BTS%20CRSA%20CCF21-Serre%20agricole%20groupe1.pdf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BTS%20FEDsujet0numero2.docx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d&#233;marche%20scientifique.pptx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ettre%20en%20activit&#233;%20les%20apprentis%20et%20diversifier%20les%20m&#233;thodes%20d'enseignement.docx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2051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2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205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  <p:pic>
        <p:nvPicPr>
          <p:cNvPr id="31746" name="Picture 2" descr="http://www.dimension-bts.com/resources/images/Guide_Formation/Guide_BTS/bts_fed_3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55776" y="1556792"/>
            <a:ext cx="5112568" cy="3861334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899592" y="2780928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Option :</a:t>
            </a:r>
          </a:p>
          <a:p>
            <a:pPr algn="ctr"/>
            <a:r>
              <a:rPr lang="fr-FR" dirty="0" smtClean="0"/>
              <a:t>GFC</a:t>
            </a:r>
          </a:p>
          <a:p>
            <a:pPr algn="ctr"/>
            <a:r>
              <a:rPr lang="fr-FR" dirty="0" smtClean="0"/>
              <a:t>FCA</a:t>
            </a:r>
          </a:p>
          <a:p>
            <a:pPr algn="ctr"/>
            <a:r>
              <a:rPr lang="fr-FR" dirty="0" smtClean="0"/>
              <a:t>DBC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1267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68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1269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08175" y="476250"/>
            <a:ext cx="6943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CCF en  Sciences Physiques en BTS FED</a:t>
            </a:r>
          </a:p>
        </p:txBody>
      </p:sp>
      <p:sp>
        <p:nvSpPr>
          <p:cNvPr id="11271" name="Sous-titre 2"/>
          <p:cNvSpPr>
            <a:spLocks noGrp="1"/>
          </p:cNvSpPr>
          <p:nvPr>
            <p:ph type="subTitle" idx="1"/>
          </p:nvPr>
        </p:nvSpPr>
        <p:spPr>
          <a:xfrm>
            <a:off x="1187450" y="1844675"/>
            <a:ext cx="7272338" cy="4464050"/>
          </a:xfrm>
        </p:spPr>
        <p:txBody>
          <a:bodyPr/>
          <a:lstStyle/>
          <a:p>
            <a:r>
              <a:rPr lang="fr-FR" sz="2000" b="1" u="sng" dirty="0" smtClean="0"/>
              <a:t>Généralités sur Le CCF</a:t>
            </a:r>
            <a:r>
              <a:rPr lang="fr-FR" sz="2000" b="1" dirty="0" smtClean="0"/>
              <a:t>  </a:t>
            </a:r>
          </a:p>
          <a:p>
            <a:endParaRPr lang="fr-FR" sz="2000" b="1" dirty="0" smtClean="0"/>
          </a:p>
          <a:p>
            <a:endParaRPr lang="fr-FR" sz="2000" b="1" dirty="0" smtClean="0"/>
          </a:p>
          <a:p>
            <a:r>
              <a:rPr lang="fr-FR" sz="2000" b="1" dirty="0" smtClean="0"/>
              <a:t>Évaluation de quelques compétences </a:t>
            </a:r>
          </a:p>
          <a:p>
            <a:r>
              <a:rPr lang="fr-FR" sz="2000" b="1" dirty="0" smtClean="0"/>
              <a:t>=3 </a:t>
            </a:r>
            <a:r>
              <a:rPr lang="fr-FR" sz="1600" dirty="0" smtClean="0"/>
              <a:t>dont</a:t>
            </a:r>
            <a:r>
              <a:rPr lang="fr-FR" sz="1600" b="1" dirty="0" smtClean="0"/>
              <a:t> </a:t>
            </a:r>
            <a:r>
              <a:rPr lang="fr-FR" sz="2000" b="1" dirty="0" smtClean="0"/>
              <a:t>Réaliser</a:t>
            </a:r>
          </a:p>
          <a:p>
            <a:r>
              <a:rPr lang="fr-FR" sz="2000" b="1" dirty="0" smtClean="0"/>
              <a:t>Analyser</a:t>
            </a:r>
          </a:p>
          <a:p>
            <a:r>
              <a:rPr lang="fr-FR" sz="2000" b="1" dirty="0" smtClean="0"/>
              <a:t>Valider</a:t>
            </a:r>
          </a:p>
          <a:p>
            <a:r>
              <a:rPr lang="fr-FR" sz="2000" b="1" dirty="0" smtClean="0"/>
              <a:t>S’approprier</a:t>
            </a:r>
          </a:p>
          <a:p>
            <a:r>
              <a:rPr lang="fr-FR" sz="2000" b="1" dirty="0" smtClean="0"/>
              <a:t>Communiquer </a:t>
            </a:r>
            <a:endParaRPr lang="fr-FR" sz="2000" b="1" i="1" dirty="0" smtClean="0"/>
          </a:p>
          <a:p>
            <a:endParaRPr lang="fr-FR" sz="2000" b="1" dirty="0" smtClean="0"/>
          </a:p>
          <a:p>
            <a:endParaRPr lang="fr-FR" sz="2000" b="1" dirty="0" smtClean="0"/>
          </a:p>
          <a:p>
            <a:r>
              <a:rPr lang="fr-FR" sz="1200" dirty="0" smtClean="0"/>
              <a:t>(Informer l’apprenti)</a:t>
            </a:r>
          </a:p>
          <a:p>
            <a:r>
              <a:rPr lang="fr-FR" sz="2000" dirty="0" smtClean="0"/>
              <a:t> </a:t>
            </a:r>
          </a:p>
          <a:p>
            <a:endParaRPr lang="fr-FR" sz="2000" dirty="0" smtClean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4339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0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4341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CCF en  Sciences Physiques en BTS FED</a:t>
            </a:r>
          </a:p>
        </p:txBody>
      </p:sp>
      <p:sp>
        <p:nvSpPr>
          <p:cNvPr id="14343" name="Sous-titre 2"/>
          <p:cNvSpPr>
            <a:spLocks noGrp="1"/>
          </p:cNvSpPr>
          <p:nvPr>
            <p:ph type="subTitle" idx="1"/>
          </p:nvPr>
        </p:nvSpPr>
        <p:spPr>
          <a:xfrm>
            <a:off x="2339975" y="1412875"/>
            <a:ext cx="5581650" cy="4464050"/>
          </a:xfrm>
        </p:spPr>
        <p:txBody>
          <a:bodyPr/>
          <a:lstStyle/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12" name="Sous-titre 2"/>
          <p:cNvSpPr txBox="1">
            <a:spLocks/>
          </p:cNvSpPr>
          <p:nvPr/>
        </p:nvSpPr>
        <p:spPr bwMode="auto">
          <a:xfrm>
            <a:off x="1835150" y="1773238"/>
            <a:ext cx="64008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fr-FR" sz="2000" dirty="0" smtClean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47864" y="1916832"/>
            <a:ext cx="2731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smtClean="0"/>
              <a:t>La grille d’évaluation</a:t>
            </a:r>
            <a:endParaRPr lang="fr-FR" sz="2000" b="1" u="sng" dirty="0"/>
          </a:p>
        </p:txBody>
      </p:sp>
      <p:sp>
        <p:nvSpPr>
          <p:cNvPr id="15" name="Sous-titre 2">
            <a:hlinkClick r:id="rId8" action="ppaction://hlinkfile"/>
          </p:cNvPr>
          <p:cNvSpPr txBox="1">
            <a:spLocks/>
          </p:cNvSpPr>
          <p:nvPr/>
        </p:nvSpPr>
        <p:spPr bwMode="auto">
          <a:xfrm>
            <a:off x="1763688" y="3140968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25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9600" b="1" dirty="0">
                <a:latin typeface="+mn-lt"/>
              </a:rPr>
              <a:t>Exemple </a:t>
            </a:r>
            <a:r>
              <a:rPr lang="fr-FR" sz="9600" b="1" dirty="0" smtClean="0">
                <a:latin typeface="+mn-lt"/>
              </a:rPr>
              <a:t>de grille </a:t>
            </a:r>
            <a:r>
              <a:rPr lang="fr-FR" sz="9600" b="1" dirty="0">
                <a:latin typeface="+mn-lt"/>
              </a:rPr>
              <a:t>d’évaluation </a:t>
            </a:r>
            <a:endParaRPr lang="fr-FR" sz="96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5363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4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5365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CCF en  Sciences Physiques en BTS FED</a:t>
            </a:r>
          </a:p>
        </p:txBody>
      </p:sp>
      <p:sp>
        <p:nvSpPr>
          <p:cNvPr id="17" name="Sous-titre 2">
            <a:hlinkClick r:id="rId8" action="ppaction://hlinkfile"/>
          </p:cNvPr>
          <p:cNvSpPr txBox="1">
            <a:spLocks/>
          </p:cNvSpPr>
          <p:nvPr/>
        </p:nvSpPr>
        <p:spPr bwMode="auto">
          <a:xfrm>
            <a:off x="1763688" y="2852936"/>
            <a:ext cx="6400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25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9600" b="1" dirty="0">
                <a:latin typeface="+mn-lt"/>
              </a:rPr>
              <a:t>Exemple 2 d’une autre  grille d’évaluation sur un CCF du BTS CRSA (Lille) </a:t>
            </a:r>
            <a:endParaRPr lang="fr-FR" sz="96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</p:txBody>
      </p:sp>
      <p:sp>
        <p:nvSpPr>
          <p:cNvPr id="18" name="Sous-titre 2">
            <a:hlinkClick r:id="rId9" action="ppaction://hlinkfile"/>
          </p:cNvPr>
          <p:cNvSpPr txBox="1">
            <a:spLocks/>
          </p:cNvSpPr>
          <p:nvPr/>
        </p:nvSpPr>
        <p:spPr bwMode="auto">
          <a:xfrm>
            <a:off x="1763688" y="3933056"/>
            <a:ext cx="640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25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fr-FR" sz="9600" b="1" dirty="0">
                <a:latin typeface="+mn-lt"/>
              </a:rPr>
              <a:t>Exemple 3 de CCF du BTS CRSA (Lille)  </a:t>
            </a:r>
            <a:endParaRPr lang="fr-FR" sz="96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fr-FR" sz="2000" dirty="0">
              <a:latin typeface="+mn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47864" y="1916832"/>
            <a:ext cx="3988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smtClean="0"/>
              <a:t>Exemples de CCF  d’évaluation</a:t>
            </a:r>
            <a:endParaRPr lang="fr-FR" sz="2000" b="1" u="sng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65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7411" name="Picture 5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12" name="Groupe 5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7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10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4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Sciences Physiques en BTS FED</a:t>
            </a:r>
          </a:p>
        </p:txBody>
      </p:sp>
      <p:sp>
        <p:nvSpPr>
          <p:cNvPr id="17414" name="Espace réservé du contenu 10"/>
          <p:cNvSpPr>
            <a:spLocks noGrp="1"/>
          </p:cNvSpPr>
          <p:nvPr>
            <p:ph idx="1"/>
          </p:nvPr>
        </p:nvSpPr>
        <p:spPr>
          <a:xfrm>
            <a:off x="1331640" y="2708921"/>
            <a:ext cx="6696571" cy="792088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dirty="0" smtClean="0">
                <a:hlinkClick r:id="rId8" action="ppaction://hlinkfile"/>
              </a:rPr>
              <a:t>Revenons sur l’épreuve E4</a:t>
            </a:r>
          </a:p>
          <a:p>
            <a:pPr algn="ctr">
              <a:buFontTx/>
              <a:buNone/>
            </a:pPr>
            <a:endParaRPr lang="fr-FR" dirty="0" smtClean="0">
              <a:hlinkClick r:id="rId8" action="ppaction://hlinkfile"/>
            </a:endParaRPr>
          </a:p>
          <a:p>
            <a:pPr algn="ctr">
              <a:buFontTx/>
              <a:buNone/>
            </a:pPr>
            <a:r>
              <a:rPr lang="fr-FR" sz="2400" dirty="0" smtClean="0"/>
              <a:t>U 42. Physique-Chimie associées au système</a:t>
            </a:r>
            <a:endParaRPr lang="fr-FR" sz="2400" dirty="0" smtClean="0">
              <a:hlinkClick r:id="rId8" action="ppaction://hlinkfile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60A0F-2C90-4154-A300-50D475A0A43D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  <p:sp>
        <p:nvSpPr>
          <p:cNvPr id="12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65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8435" name="Picture 5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6" name="Groupe 5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7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10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1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Interdisciplinarité </a:t>
            </a: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au travers l’épreuve E4</a:t>
            </a:r>
          </a:p>
        </p:txBody>
      </p:sp>
      <p:pic>
        <p:nvPicPr>
          <p:cNvPr id="18438" name="Imag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4300" y="1412875"/>
            <a:ext cx="4572000" cy="38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11188" y="1557338"/>
          <a:ext cx="3150235" cy="1680972"/>
        </p:xfrm>
        <a:graphic>
          <a:graphicData uri="http://schemas.openxmlformats.org/drawingml/2006/table">
            <a:tbl>
              <a:tblPr/>
              <a:tblGrid>
                <a:gridCol w="315023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Découverte du projet</a:t>
                      </a:r>
                      <a:endParaRPr lang="fr-FR" sz="1200" kern="5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Analyse du schéma de principe et de la PAC</a:t>
                      </a:r>
                      <a:endParaRPr lang="fr-FR" sz="1200" kern="5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Production photovoltaïque</a:t>
                      </a:r>
                      <a:endParaRPr lang="fr-FR" sz="1200" kern="5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Régulation GTB</a:t>
                      </a:r>
                      <a:endParaRPr lang="fr-FR" sz="1200" kern="5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Sécurité incendie</a:t>
                      </a:r>
                      <a:endParaRPr lang="fr-FR" sz="1200" kern="5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50" dirty="0">
                          <a:solidFill>
                            <a:srgbClr val="000000"/>
                          </a:solidFill>
                          <a:latin typeface="Arial"/>
                          <a:ea typeface="Lucida Sans Unicode"/>
                          <a:cs typeface="Tahoma"/>
                        </a:rPr>
                        <a:t>Etude de prix</a:t>
                      </a:r>
                      <a:endParaRPr lang="fr-FR" sz="1200" kern="50" dirty="0"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9" name="Connecteur droit avec flèche 18"/>
          <p:cNvCxnSpPr/>
          <p:nvPr/>
        </p:nvCxnSpPr>
        <p:spPr>
          <a:xfrm flipV="1">
            <a:off x="1042988" y="2276475"/>
            <a:ext cx="0" cy="2016125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3492500" y="1989138"/>
            <a:ext cx="0" cy="2016125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5" name="ZoneTexte 20"/>
          <p:cNvSpPr txBox="1">
            <a:spLocks noChangeArrowheads="1"/>
          </p:cNvSpPr>
          <p:nvPr/>
        </p:nvSpPr>
        <p:spPr bwMode="auto">
          <a:xfrm>
            <a:off x="395288" y="4292600"/>
            <a:ext cx="1296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Panneau </a:t>
            </a:r>
          </a:p>
          <a:p>
            <a:r>
              <a:rPr lang="fr-FR" sz="1200"/>
              <a:t>Onduleur</a:t>
            </a:r>
          </a:p>
          <a:p>
            <a:r>
              <a:rPr lang="fr-FR" sz="1200"/>
              <a:t>Analyse énergétique</a:t>
            </a:r>
          </a:p>
        </p:txBody>
      </p:sp>
      <p:sp>
        <p:nvSpPr>
          <p:cNvPr id="18456" name="ZoneTexte 21"/>
          <p:cNvSpPr txBox="1">
            <a:spLocks noChangeArrowheads="1"/>
          </p:cNvSpPr>
          <p:nvPr/>
        </p:nvSpPr>
        <p:spPr bwMode="auto">
          <a:xfrm>
            <a:off x="2843213" y="4005263"/>
            <a:ext cx="1584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Pompe </a:t>
            </a:r>
          </a:p>
          <a:p>
            <a:r>
              <a:rPr lang="fr-FR" sz="1200"/>
              <a:t>dimensionnement</a:t>
            </a:r>
          </a:p>
          <a:p>
            <a:r>
              <a:rPr lang="fr-FR" sz="1200"/>
              <a:t>Point de fonctionnement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 flipV="1">
            <a:off x="2051050" y="2781300"/>
            <a:ext cx="0" cy="2016125"/>
          </a:xfrm>
          <a:prstGeom prst="straightConnector1">
            <a:avLst/>
          </a:prstGeom>
          <a:ln w="3492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8" name="Rectangle 23"/>
          <p:cNvSpPr>
            <a:spLocks noChangeArrowheads="1"/>
          </p:cNvSpPr>
          <p:nvPr/>
        </p:nvSpPr>
        <p:spPr bwMode="auto">
          <a:xfrm>
            <a:off x="3924300" y="5075238"/>
            <a:ext cx="5003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la maison du bâtiment » à Olivet dans le Loiret</a:t>
            </a:r>
          </a:p>
        </p:txBody>
      </p:sp>
      <p:sp>
        <p:nvSpPr>
          <p:cNvPr id="18459" name="ZoneTexte 24"/>
          <p:cNvSpPr txBox="1">
            <a:spLocks noChangeArrowheads="1"/>
          </p:cNvSpPr>
          <p:nvPr/>
        </p:nvSpPr>
        <p:spPr bwMode="auto">
          <a:xfrm>
            <a:off x="1763713" y="4868863"/>
            <a:ext cx="172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/>
              <a:t>Détecteurs </a:t>
            </a:r>
          </a:p>
          <a:p>
            <a:r>
              <a:rPr lang="fr-FR" sz="1200"/>
              <a:t>Analyse documentaire</a:t>
            </a:r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E0FFD-FC2D-48E8-970D-D1D3D0638033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  <p:sp>
        <p:nvSpPr>
          <p:cNvPr id="22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2051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205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  <p:pic>
        <p:nvPicPr>
          <p:cNvPr id="31746" name="Picture 2" descr="http://www.dimension-bts.com/resources/images/Guide_Formation/Guide_BTS/bts_fed_3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1700808"/>
            <a:ext cx="5112568" cy="3861334"/>
          </a:xfrm>
          <a:prstGeom prst="rec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</p:pic>
      <p:sp>
        <p:nvSpPr>
          <p:cNvPr id="13" name="Bulle ronde 12"/>
          <p:cNvSpPr/>
          <p:nvPr/>
        </p:nvSpPr>
        <p:spPr>
          <a:xfrm>
            <a:off x="1115616" y="2060848"/>
            <a:ext cx="2232248" cy="1872208"/>
          </a:xfrm>
          <a:prstGeom prst="wedgeEllipseCallout">
            <a:avLst>
              <a:gd name="adj1" fmla="val 106070"/>
              <a:gd name="adj2" fmla="val 56241"/>
            </a:avLst>
          </a:prstGeom>
          <a:noFill/>
          <a:ln w="508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547664" y="2564904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Merci de votre attention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3075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6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3077" name="ZoneTexte 9"/>
          <p:cNvSpPr txBox="1">
            <a:spLocks noChangeArrowheads="1"/>
          </p:cNvSpPr>
          <p:nvPr/>
        </p:nvSpPr>
        <p:spPr bwMode="auto">
          <a:xfrm>
            <a:off x="0" y="57150"/>
            <a:ext cx="16922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1476375" y="2073275"/>
            <a:ext cx="6804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b="1" dirty="0" smtClean="0"/>
              <a:t>« La </a:t>
            </a:r>
            <a:r>
              <a:rPr lang="fr-FR" b="1" dirty="0"/>
              <a:t>confection du sujet </a:t>
            </a:r>
            <a:r>
              <a:rPr lang="fr-FR" b="1" dirty="0" smtClean="0"/>
              <a:t>(E4) est </a:t>
            </a:r>
            <a:r>
              <a:rPr lang="fr-FR" b="1" dirty="0"/>
              <a:t>confiée à une équipe de professeurs de physique-chimie en association avec une équipe de professeurs de STI</a:t>
            </a:r>
            <a:r>
              <a:rPr lang="fr-FR" b="1" dirty="0" smtClean="0"/>
              <a:t>. »</a:t>
            </a:r>
            <a:endParaRPr lang="fr-FR" b="1" dirty="0"/>
          </a:p>
        </p:txBody>
      </p:sp>
      <p:sp>
        <p:nvSpPr>
          <p:cNvPr id="3079" name="ZoneTexte 14"/>
          <p:cNvSpPr txBox="1">
            <a:spLocks noChangeArrowheads="1"/>
          </p:cNvSpPr>
          <p:nvPr/>
        </p:nvSpPr>
        <p:spPr bwMode="auto">
          <a:xfrm>
            <a:off x="2627313" y="3586163"/>
            <a:ext cx="42481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/>
              <a:t>Vers une pédagogie articulée entre enseignements technologiques et physique-chimie</a:t>
            </a:r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65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4099" name="Picture 5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0" name="Groupe 5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7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10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1" name="Sous-titre 2"/>
          <p:cNvSpPr txBox="1">
            <a:spLocks/>
          </p:cNvSpPr>
          <p:nvPr/>
        </p:nvSpPr>
        <p:spPr bwMode="auto">
          <a:xfrm>
            <a:off x="1187450" y="1412875"/>
            <a:ext cx="77771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fr-FR" sz="2000" dirty="0">
                <a:latin typeface="+mn-lt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20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000" b="1" dirty="0">
                <a:latin typeface="+mn-lt"/>
              </a:rPr>
              <a:t>Rupture avec la parcellisation des enseignements par des enseignants spécialisés sur un domaine technique.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20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FR" sz="2000" b="1" dirty="0">
                <a:latin typeface="+mn-lt"/>
              </a:rPr>
              <a:t>Comme dans toutes les formations de BTS, il est impératif d’éviter l'émiettement du référentiel sur les horaires d’enseignement et sur de nombreux professeurs spécialisés</a:t>
            </a:r>
            <a:r>
              <a:rPr lang="fr-FR" sz="2000" dirty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fr-FR" sz="2000" dirty="0">
              <a:latin typeface="+mn-lt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60A0F-2C90-4154-A300-50D475A0A43D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  <p:sp>
        <p:nvSpPr>
          <p:cNvPr id="14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5123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5127" name="Sous-titre 2"/>
          <p:cNvSpPr>
            <a:spLocks noGrp="1"/>
          </p:cNvSpPr>
          <p:nvPr>
            <p:ph type="subTitle" idx="1"/>
          </p:nvPr>
        </p:nvSpPr>
        <p:spPr>
          <a:xfrm>
            <a:off x="1403350" y="1484313"/>
            <a:ext cx="6400800" cy="4465637"/>
          </a:xfrm>
        </p:spPr>
        <p:txBody>
          <a:bodyPr/>
          <a:lstStyle/>
          <a:p>
            <a:r>
              <a:rPr lang="fr-FR" sz="2000" b="1" dirty="0" smtClean="0"/>
              <a:t>Les mots importants du préambule du référentiel</a:t>
            </a:r>
          </a:p>
          <a:p>
            <a:endParaRPr lang="fr-FR" sz="2000" dirty="0" smtClean="0"/>
          </a:p>
          <a:p>
            <a:r>
              <a:rPr lang="fr-FR" sz="2000" dirty="0" smtClean="0"/>
              <a:t>S’appuyer sur les </a:t>
            </a:r>
            <a:r>
              <a:rPr lang="fr-FR" sz="2000" b="1" u="sng" dirty="0" smtClean="0"/>
              <a:t>acquis</a:t>
            </a:r>
          </a:p>
          <a:p>
            <a:r>
              <a:rPr lang="fr-FR" sz="2000" dirty="0" smtClean="0"/>
              <a:t>Renforcer la maitrise de la </a:t>
            </a:r>
            <a:r>
              <a:rPr lang="fr-FR" sz="2000" b="1" u="sng" dirty="0" smtClean="0">
                <a:hlinkClick r:id="rId8" action="ppaction://hlinkpres?slideindex=1&amp;slidetitle="/>
              </a:rPr>
              <a:t>démarche scientifique</a:t>
            </a:r>
            <a:endParaRPr lang="fr-FR" sz="2000" b="1" u="sng" dirty="0" smtClean="0"/>
          </a:p>
          <a:p>
            <a:r>
              <a:rPr lang="fr-FR" sz="2000" dirty="0" smtClean="0"/>
              <a:t>Acquérir ou renforcer les connaissances des </a:t>
            </a:r>
            <a:r>
              <a:rPr lang="fr-FR" sz="2000" b="1" u="sng" dirty="0" smtClean="0"/>
              <a:t>modèles</a:t>
            </a:r>
          </a:p>
          <a:p>
            <a:r>
              <a:rPr lang="fr-FR" sz="2000" dirty="0" smtClean="0"/>
              <a:t>et </a:t>
            </a:r>
            <a:r>
              <a:rPr lang="fr-FR" sz="2000" b="1" dirty="0" smtClean="0"/>
              <a:t>les capacités à utiliser ces modèles</a:t>
            </a:r>
          </a:p>
          <a:p>
            <a:endParaRPr lang="fr-FR" sz="2000" dirty="0" smtClean="0"/>
          </a:p>
          <a:p>
            <a:r>
              <a:rPr lang="fr-FR" sz="2000" b="1" dirty="0" smtClean="0"/>
              <a:t>Dans quels buts </a:t>
            </a:r>
            <a:r>
              <a:rPr lang="fr-FR" sz="2000" dirty="0" smtClean="0"/>
              <a:t>: </a:t>
            </a:r>
          </a:p>
          <a:p>
            <a:r>
              <a:rPr lang="fr-FR" sz="2000" dirty="0" smtClean="0"/>
              <a:t>Acquérir les </a:t>
            </a:r>
            <a:r>
              <a:rPr lang="fr-FR" sz="2000" b="1" dirty="0" smtClean="0"/>
              <a:t>compétences</a:t>
            </a:r>
            <a:r>
              <a:rPr lang="fr-FR" sz="2000" dirty="0" smtClean="0"/>
              <a:t> nécessaires pour s’adapter aux évolutions technologiques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  <p:sp>
        <p:nvSpPr>
          <p:cNvPr id="1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7171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717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 Sciences Physiques en BTS FED</a:t>
            </a:r>
          </a:p>
        </p:txBody>
      </p:sp>
      <p:sp>
        <p:nvSpPr>
          <p:cNvPr id="7176" name="Sous-titre 2"/>
          <p:cNvSpPr>
            <a:spLocks noGrp="1"/>
          </p:cNvSpPr>
          <p:nvPr>
            <p:ph type="subTitle" idx="1"/>
          </p:nvPr>
        </p:nvSpPr>
        <p:spPr>
          <a:xfrm>
            <a:off x="1042988" y="1700213"/>
            <a:ext cx="7632700" cy="4465637"/>
          </a:xfrm>
        </p:spPr>
        <p:txBody>
          <a:bodyPr/>
          <a:lstStyle/>
          <a:p>
            <a:r>
              <a:rPr lang="fr-FR" sz="2000" b="1" dirty="0" smtClean="0"/>
              <a:t>Comment amener les compétences </a:t>
            </a:r>
            <a:r>
              <a:rPr lang="fr-FR" sz="2000" dirty="0" smtClean="0"/>
              <a:t>:</a:t>
            </a:r>
          </a:p>
          <a:p>
            <a:r>
              <a:rPr lang="fr-FR" sz="2000" dirty="0" smtClean="0"/>
              <a:t>2h+ (2h)</a:t>
            </a:r>
          </a:p>
          <a:p>
            <a:r>
              <a:rPr lang="fr-FR" sz="2000" b="1" dirty="0" smtClean="0">
                <a:hlinkClick r:id="rId8" action="ppaction://hlinkfile"/>
              </a:rPr>
              <a:t>Mettre en activité les élèves</a:t>
            </a:r>
            <a:r>
              <a:rPr lang="fr-FR" sz="2000" dirty="0" smtClean="0">
                <a:hlinkClick r:id="rId8" action="ppaction://hlinkfile"/>
              </a:rPr>
              <a:t> </a:t>
            </a:r>
            <a:endParaRPr lang="fr-FR" sz="2000" dirty="0" smtClean="0"/>
          </a:p>
          <a:p>
            <a:r>
              <a:rPr lang="fr-FR" sz="2000" b="1" dirty="0" smtClean="0"/>
              <a:t>S’appuyer sur la pratique professionnelle : contextualiser</a:t>
            </a:r>
          </a:p>
          <a:p>
            <a:r>
              <a:rPr lang="fr-FR" sz="2000" b="1" dirty="0" smtClean="0"/>
              <a:t>S’adapter aux besoins des étudiants (AP)</a:t>
            </a:r>
          </a:p>
          <a:p>
            <a:r>
              <a:rPr lang="fr-FR" sz="2000" b="1" dirty="0" smtClean="0"/>
              <a:t>Mettre en cohérence les enseignements de PC-MATH et STI</a:t>
            </a:r>
            <a:r>
              <a:rPr lang="fr-FR" sz="2000" dirty="0" smtClean="0"/>
              <a:t> </a:t>
            </a:r>
          </a:p>
          <a:p>
            <a:endParaRPr lang="fr-FR" sz="2000" dirty="0" smtClean="0"/>
          </a:p>
          <a:p>
            <a:r>
              <a:rPr lang="fr-FR" sz="2000" dirty="0" smtClean="0"/>
              <a:t>Dans quels buts :</a:t>
            </a:r>
          </a:p>
          <a:p>
            <a:r>
              <a:rPr lang="fr-FR" sz="2000" dirty="0" smtClean="0"/>
              <a:t>Agir de manière autonome et adaptée</a:t>
            </a:r>
          </a:p>
          <a:p>
            <a:r>
              <a:rPr lang="fr-FR" sz="2000" dirty="0" smtClean="0"/>
              <a:t>Faire progresser l’étudiant quel que soit son niveau initial</a:t>
            </a:r>
          </a:p>
          <a:p>
            <a:endParaRPr lang="fr-FR" sz="2000" dirty="0" smtClean="0"/>
          </a:p>
          <a:p>
            <a:r>
              <a:rPr lang="fr-FR" sz="2000" dirty="0" smtClean="0"/>
              <a:t> </a:t>
            </a:r>
          </a:p>
          <a:p>
            <a:endParaRPr lang="fr-FR" sz="2000" dirty="0" smtClean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9219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0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9221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 CCF en Sciences Physiques en BTS FED</a:t>
            </a:r>
          </a:p>
        </p:txBody>
      </p:sp>
      <p:sp>
        <p:nvSpPr>
          <p:cNvPr id="9223" name="Sous-titre 2"/>
          <p:cNvSpPr>
            <a:spLocks noGrp="1"/>
          </p:cNvSpPr>
          <p:nvPr>
            <p:ph type="subTitle" idx="1"/>
          </p:nvPr>
        </p:nvSpPr>
        <p:spPr>
          <a:xfrm>
            <a:off x="1187450" y="1844675"/>
            <a:ext cx="7272338" cy="4464050"/>
          </a:xfrm>
        </p:spPr>
        <p:txBody>
          <a:bodyPr/>
          <a:lstStyle/>
          <a:p>
            <a:r>
              <a:rPr lang="fr-FR" sz="2000" b="1" u="sng" dirty="0" smtClean="0"/>
              <a:t>Généralités sur Le CCF</a:t>
            </a:r>
            <a:r>
              <a:rPr lang="fr-FR" sz="2000" b="1" dirty="0" smtClean="0"/>
              <a:t>  </a:t>
            </a:r>
          </a:p>
          <a:p>
            <a:endParaRPr lang="fr-FR" sz="2000" dirty="0" smtClean="0"/>
          </a:p>
          <a:p>
            <a:r>
              <a:rPr lang="fr-FR" sz="2000" u="sng" dirty="0" smtClean="0"/>
              <a:t>Comment </a:t>
            </a:r>
            <a:r>
              <a:rPr lang="fr-FR" sz="2000" dirty="0" smtClean="0"/>
              <a:t>: </a:t>
            </a:r>
          </a:p>
          <a:p>
            <a:r>
              <a:rPr lang="fr-FR" sz="2000" b="1" dirty="0" smtClean="0"/>
              <a:t>Un CCF de deux heures maximum</a:t>
            </a:r>
          </a:p>
          <a:p>
            <a:r>
              <a:rPr lang="fr-FR" sz="2000" b="1" dirty="0" smtClean="0"/>
              <a:t>Avec du matériel connu</a:t>
            </a:r>
          </a:p>
          <a:p>
            <a:r>
              <a:rPr lang="fr-FR" sz="2000" b="1" dirty="0" smtClean="0"/>
              <a:t>Plusieurs sujets différents</a:t>
            </a:r>
          </a:p>
          <a:p>
            <a:r>
              <a:rPr lang="fr-FR" sz="2000" b="1" dirty="0" smtClean="0"/>
              <a:t>Examen : convocation - jury final - trace</a:t>
            </a:r>
          </a:p>
          <a:p>
            <a:endParaRPr lang="fr-FR" sz="2000" dirty="0" smtClean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0243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44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CCF en  Sciences Physiques en BTS FED</a:t>
            </a:r>
          </a:p>
        </p:txBody>
      </p:sp>
      <p:sp>
        <p:nvSpPr>
          <p:cNvPr id="10247" name="Sous-titre 2"/>
          <p:cNvSpPr>
            <a:spLocks noGrp="1"/>
          </p:cNvSpPr>
          <p:nvPr>
            <p:ph type="subTitle" idx="1"/>
          </p:nvPr>
        </p:nvSpPr>
        <p:spPr>
          <a:xfrm>
            <a:off x="1187450" y="1844675"/>
            <a:ext cx="7272338" cy="4464050"/>
          </a:xfrm>
        </p:spPr>
        <p:txBody>
          <a:bodyPr/>
          <a:lstStyle/>
          <a:p>
            <a:r>
              <a:rPr lang="fr-FR" sz="2000" b="1" u="sng" smtClean="0"/>
              <a:t>Généralités sur Le CCF</a:t>
            </a:r>
            <a:r>
              <a:rPr lang="fr-FR" sz="2000" b="1" smtClean="0"/>
              <a:t>  </a:t>
            </a:r>
          </a:p>
          <a:p>
            <a:endParaRPr lang="fr-FR" sz="2000" smtClean="0"/>
          </a:p>
          <a:p>
            <a:r>
              <a:rPr lang="fr-FR" sz="2000" smtClean="0"/>
              <a:t>Sur quoi :</a:t>
            </a:r>
          </a:p>
          <a:p>
            <a:r>
              <a:rPr lang="fr-FR" sz="2000" b="1" smtClean="0"/>
              <a:t>Plusieurs parties indépendantes </a:t>
            </a:r>
            <a:r>
              <a:rPr lang="fr-FR" sz="2000" smtClean="0"/>
              <a:t>dans leur traitement</a:t>
            </a:r>
          </a:p>
          <a:p>
            <a:r>
              <a:rPr lang="fr-FR" sz="2000" b="1" smtClean="0"/>
              <a:t>Résolution d’un problème technique contextualisé</a:t>
            </a:r>
          </a:p>
          <a:p>
            <a:r>
              <a:rPr lang="fr-FR" sz="2000" b="1" smtClean="0"/>
              <a:t>Support numérique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  <p:sp>
        <p:nvSpPr>
          <p:cNvPr id="1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13315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6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 CCF en  Sciences Physiques en BTS FED</a:t>
            </a:r>
          </a:p>
        </p:txBody>
      </p:sp>
      <p:sp>
        <p:nvSpPr>
          <p:cNvPr id="13319" name="Sous-titre 2"/>
          <p:cNvSpPr>
            <a:spLocks noGrp="1"/>
          </p:cNvSpPr>
          <p:nvPr>
            <p:ph type="subTitle" idx="1"/>
          </p:nvPr>
        </p:nvSpPr>
        <p:spPr>
          <a:xfrm>
            <a:off x="1258888" y="1844675"/>
            <a:ext cx="7273925" cy="4464050"/>
          </a:xfrm>
        </p:spPr>
        <p:txBody>
          <a:bodyPr/>
          <a:lstStyle/>
          <a:p>
            <a:r>
              <a:rPr lang="fr-FR" sz="2000" b="1" u="sng" dirty="0" smtClean="0"/>
              <a:t>Généralités sur Le CCF</a:t>
            </a:r>
            <a:r>
              <a:rPr lang="fr-FR" sz="2000" b="1" dirty="0" smtClean="0"/>
              <a:t>  </a:t>
            </a:r>
          </a:p>
          <a:p>
            <a:endParaRPr lang="fr-FR" sz="2000" dirty="0" smtClean="0"/>
          </a:p>
          <a:p>
            <a:r>
              <a:rPr lang="fr-FR" sz="2000" dirty="0" smtClean="0"/>
              <a:t>où :</a:t>
            </a:r>
          </a:p>
          <a:p>
            <a:r>
              <a:rPr lang="fr-FR" sz="2000" b="1" dirty="0" smtClean="0"/>
              <a:t>Dans le laboratoire de Physique Chimie</a:t>
            </a:r>
          </a:p>
          <a:p>
            <a:r>
              <a:rPr lang="fr-FR" sz="1000" dirty="0" smtClean="0"/>
              <a:t>Si plusieurs labos spécialisés ?</a:t>
            </a:r>
          </a:p>
          <a:p>
            <a:endParaRPr lang="fr-FR" sz="1000" dirty="0" smtClean="0"/>
          </a:p>
          <a:p>
            <a:r>
              <a:rPr lang="fr-FR" sz="2000" dirty="0" smtClean="0"/>
              <a:t>Quand :</a:t>
            </a:r>
          </a:p>
          <a:p>
            <a:r>
              <a:rPr lang="fr-FR" sz="2000" b="1" dirty="0" smtClean="0"/>
              <a:t>Quand ils sont prêts</a:t>
            </a:r>
          </a:p>
          <a:p>
            <a:r>
              <a:rPr lang="fr-FR" sz="2000" b="1" dirty="0" smtClean="0"/>
              <a:t>Mais au plus tard, juste avant les vacances de printemps</a:t>
            </a:r>
          </a:p>
          <a:p>
            <a:r>
              <a:rPr lang="fr-FR" sz="2000" b="1" dirty="0" smtClean="0"/>
              <a:t>De la deuxième année</a:t>
            </a:r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13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50825" y="6261100"/>
            <a:ext cx="7273925" cy="3381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1600">
                <a:solidFill>
                  <a:schemeClr val="bg1"/>
                </a:solidFill>
                <a:latin typeface="Tahoma" pitchFamily="34" charset="0"/>
              </a:rPr>
              <a:t>Séminaire Académique BTS FED		          Senlis le 14/04/2015</a:t>
            </a:r>
          </a:p>
        </p:txBody>
      </p:sp>
      <p:pic>
        <p:nvPicPr>
          <p:cNvPr id="8195" name="Picture 8" descr="logo-amien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5300663"/>
            <a:ext cx="1258888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6" name="Groupe 1"/>
          <p:cNvGrpSpPr>
            <a:grpSpLocks/>
          </p:cNvGrpSpPr>
          <p:nvPr/>
        </p:nvGrpSpPr>
        <p:grpSpPr bwMode="auto">
          <a:xfrm>
            <a:off x="250825" y="5516563"/>
            <a:ext cx="7273925" cy="754062"/>
            <a:chOff x="0" y="5157192"/>
            <a:chExt cx="9906000" cy="1584000"/>
          </a:xfrm>
        </p:grpSpPr>
        <p:pic>
          <p:nvPicPr>
            <p:cNvPr id="6" name="Picture 6" descr="http://www.lesmetiers.net/upload/docs/image/jpeg/2010-08/agent_de_maintenance_en_genie_climatique_480x270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/>
              </a:extLst>
            </a:blip>
            <a:srcRect r="45344"/>
            <a:stretch/>
          </p:blipFill>
          <p:spPr bwMode="auto">
            <a:xfrm>
              <a:off x="3512840" y="5157192"/>
              <a:ext cx="1539098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7" name="Picture 2" descr="http://www.les-industries-technologiques.fr/media/deliacms/media/2/271-2eb7a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0" y="5157192"/>
              <a:ext cx="3603931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8" name="Picture 12" descr="http://www.les-industries-technologiques.fr/media/deliacms/media/2/289-01d04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051938" y="5157192"/>
              <a:ext cx="3603925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  <p:pic>
          <p:nvPicPr>
            <p:cNvPr id="9" name="Picture 10" descr="http://www.gretaformation.fr/commun/images/phototheque/0718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/>
              </a:extLst>
            </a:blip>
            <a:srcRect r="21936"/>
            <a:stretch/>
          </p:blipFill>
          <p:spPr bwMode="auto">
            <a:xfrm>
              <a:off x="8049344" y="5157192"/>
              <a:ext cx="1856656" cy="15840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/>
            </a:extLst>
          </p:spPr>
        </p:pic>
      </p:grpSp>
      <p:sp>
        <p:nvSpPr>
          <p:cNvPr id="8197" name="ZoneTexte 9"/>
          <p:cNvSpPr txBox="1">
            <a:spLocks noChangeArrowheads="1"/>
          </p:cNvSpPr>
          <p:nvPr/>
        </p:nvSpPr>
        <p:spPr bwMode="auto">
          <a:xfrm>
            <a:off x="0" y="57150"/>
            <a:ext cx="24114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Thouraya</a:t>
            </a:r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Abdellatif </a:t>
            </a: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Pierre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Daussin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fr-FR" sz="12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Janick </a:t>
            </a:r>
            <a:r>
              <a:rPr lang="fr-FR" sz="12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Terlat</a:t>
            </a:r>
            <a:endParaRPr lang="fr-FR" sz="1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 bwMode="auto">
          <a:xfrm>
            <a:off x="1979613" y="476250"/>
            <a:ext cx="69453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r-FR" sz="24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Les Sciences Physiques en BTS FED</a:t>
            </a:r>
          </a:p>
        </p:txBody>
      </p:sp>
      <p:sp>
        <p:nvSpPr>
          <p:cNvPr id="8199" name="Sous-titre 2"/>
          <p:cNvSpPr>
            <a:spLocks noGrp="1"/>
          </p:cNvSpPr>
          <p:nvPr>
            <p:ph type="subTitle" idx="1"/>
          </p:nvPr>
        </p:nvSpPr>
        <p:spPr>
          <a:xfrm>
            <a:off x="1403350" y="1700213"/>
            <a:ext cx="6400800" cy="4465637"/>
          </a:xfrm>
        </p:spPr>
        <p:txBody>
          <a:bodyPr/>
          <a:lstStyle/>
          <a:p>
            <a:r>
              <a:rPr lang="fr-FR" sz="2000" b="1" smtClean="0"/>
              <a:t>Les compétences à travailler et à évaluer</a:t>
            </a:r>
            <a:r>
              <a:rPr lang="fr-FR" sz="2000" b="1" u="sng" smtClean="0"/>
              <a:t> </a:t>
            </a:r>
          </a:p>
          <a:p>
            <a:endParaRPr lang="fr-FR" sz="2000" b="1" u="sng" smtClean="0"/>
          </a:p>
          <a:p>
            <a:r>
              <a:rPr lang="fr-FR" sz="2000" b="1" smtClean="0"/>
              <a:t>S’approprier </a:t>
            </a:r>
          </a:p>
          <a:p>
            <a:r>
              <a:rPr lang="fr-FR" sz="2000" b="1" smtClean="0"/>
              <a:t>Analyser</a:t>
            </a:r>
          </a:p>
          <a:p>
            <a:r>
              <a:rPr lang="fr-FR" sz="2000" b="1" smtClean="0"/>
              <a:t>Réaliser </a:t>
            </a:r>
          </a:p>
          <a:p>
            <a:r>
              <a:rPr lang="fr-FR" sz="2000" b="1" smtClean="0"/>
              <a:t>Valider</a:t>
            </a:r>
          </a:p>
          <a:p>
            <a:r>
              <a:rPr lang="fr-FR" sz="2000" b="1" smtClean="0"/>
              <a:t>Communiquer </a:t>
            </a:r>
          </a:p>
          <a:p>
            <a:endParaRPr lang="fr-FR" sz="2000" b="1" u="sng" smtClean="0"/>
          </a:p>
          <a:p>
            <a:r>
              <a:rPr lang="fr-FR" sz="2000" b="1" smtClean="0"/>
              <a:t>Être autonome, faire preuve d’initiative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67B49-FCA9-4281-BDE9-6B3804BFCC15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971</Words>
  <Application>Microsoft Office PowerPoint</Application>
  <PresentationFormat>Affichage à l'écran (4:3)</PresentationFormat>
  <Paragraphs>283</Paragraphs>
  <Slides>15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Modèle par défaut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xax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pl</dc:creator>
  <cp:lastModifiedBy>Terlat Janick</cp:lastModifiedBy>
  <cp:revision>179</cp:revision>
  <dcterms:created xsi:type="dcterms:W3CDTF">2004-12-10T15:33:48Z</dcterms:created>
  <dcterms:modified xsi:type="dcterms:W3CDTF">2015-04-13T18:53:56Z</dcterms:modified>
</cp:coreProperties>
</file>