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2"/>
  </p:notesMasterIdLst>
  <p:handoutMasterIdLst>
    <p:handoutMasterId r:id="rId13"/>
  </p:handoutMasterIdLst>
  <p:sldIdLst>
    <p:sldId id="373" r:id="rId3"/>
    <p:sldId id="372" r:id="rId4"/>
    <p:sldId id="371" r:id="rId5"/>
    <p:sldId id="370" r:id="rId6"/>
    <p:sldId id="348" r:id="rId7"/>
    <p:sldId id="356" r:id="rId8"/>
    <p:sldId id="359" r:id="rId9"/>
    <p:sldId id="362" r:id="rId10"/>
    <p:sldId id="357" r:id="rId1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943897B8-C744-440C-9DAE-E123D46D41EB}">
          <p14:sldIdLst>
            <p14:sldId id="373"/>
            <p14:sldId id="372"/>
            <p14:sldId id="371"/>
            <p14:sldId id="370"/>
            <p14:sldId id="348"/>
            <p14:sldId id="356"/>
            <p14:sldId id="359"/>
            <p14:sldId id="362"/>
            <p14:sldId id="357"/>
          </p14:sldIdLst>
        </p14:section>
        <p14:section name="Section sans titre" id="{00E2A75E-6926-4E1B-873D-32C577FB8859}">
          <p14:sldIdLst/>
        </p14:section>
      </p14:sectionLst>
    </p:ext>
    <p:ext uri="{EFAFB233-063F-42B5-8137-9DF3F51BA10A}">
      <p15:sldGuideLst xmlns:p15="http://schemas.microsoft.com/office/powerpoint/2012/main">
        <p15:guide id="1" orient="horz" pos="2160">
          <p15:clr>
            <a:srgbClr val="A4A3A4"/>
          </p15:clr>
        </p15:guide>
        <p15:guide id="2" orient="horz" pos="1072">
          <p15:clr>
            <a:srgbClr val="A4A3A4"/>
          </p15:clr>
        </p15:guide>
        <p15:guide id="3" orient="horz" pos="3888">
          <p15:clr>
            <a:srgbClr val="A4A3A4"/>
          </p15:clr>
        </p15:guide>
        <p15:guide id="4" orient="horz" pos="368">
          <p15:clr>
            <a:srgbClr val="A4A3A4"/>
          </p15:clr>
        </p15:guide>
        <p15:guide id="5" pos="3839">
          <p15:clr>
            <a:srgbClr val="A4A3A4"/>
          </p15:clr>
        </p15:guide>
        <p15:guide id="6" pos="768">
          <p15:clr>
            <a:srgbClr val="A4A3A4"/>
          </p15:clr>
        </p15:guide>
        <p15:guide id="7" pos="729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5" autoAdjust="0"/>
    <p:restoredTop sz="74182" autoAdjust="0"/>
  </p:normalViewPr>
  <p:slideViewPr>
    <p:cSldViewPr>
      <p:cViewPr varScale="1">
        <p:scale>
          <a:sx n="51" d="100"/>
          <a:sy n="51" d="100"/>
        </p:scale>
        <p:origin x="1224" y="66"/>
      </p:cViewPr>
      <p:guideLst>
        <p:guide orient="horz" pos="2160"/>
        <p:guide orient="horz" pos="1072"/>
        <p:guide orient="horz" pos="3888"/>
        <p:guide orient="horz" pos="368"/>
        <p:guide pos="3839"/>
        <p:guide pos="768"/>
        <p:guide pos="7294"/>
      </p:guideLst>
    </p:cSldViewPr>
  </p:slideViewPr>
  <p:notesTextViewPr>
    <p:cViewPr>
      <p:scale>
        <a:sx n="3" d="2"/>
        <a:sy n="3" d="2"/>
      </p:scale>
      <p:origin x="0" y="0"/>
    </p:cViewPr>
  </p:notesTextViewPr>
  <p:sorterViewPr>
    <p:cViewPr>
      <p:scale>
        <a:sx n="100" d="100"/>
        <a:sy n="100" d="100"/>
      </p:scale>
      <p:origin x="0" y="-1392"/>
    </p:cViewPr>
  </p:sorterViewPr>
  <p:notesViewPr>
    <p:cSldViewPr showGuides="1">
      <p:cViewPr varScale="1">
        <p:scale>
          <a:sx n="75" d="100"/>
          <a:sy n="75" d="100"/>
        </p:scale>
        <p:origin x="2918"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5B4EDC-59C0-49C7-8ADA-5A781B329E02}" type="datetimeFigureOut">
              <a:rPr lang="fr-FR"/>
              <a:t>11/01/2018</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429053-DC2A-4342-ADD4-2FD729D91E2C}" type="slidenum">
              <a:rPr/>
              <a:t>‹N°›</a:t>
            </a:fld>
            <a:endParaRPr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8D46A-B586-417D-BFBD-8C8FE0AAF762}" type="datetimeFigureOut">
              <a:rPr lang="fr-FR"/>
              <a:t>11/01/2018</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A5BD7-F043-4D1B-AA17-CD412FC534DE}" type="slidenum">
              <a:rPr/>
              <a:t>‹N°›</a:t>
            </a:fld>
            <a:endParaRPr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Analysons cette séance qui,</a:t>
            </a:r>
            <a:r>
              <a:rPr lang="fr-FR" baseline="0" dirty="0" smtClean="0"/>
              <a:t> bien que plus vraiment d’actualité dans son contenu, est très intéressante dans la démarche.</a:t>
            </a:r>
          </a:p>
          <a:p>
            <a:endParaRPr lang="fr-FR" baseline="0" dirty="0" smtClean="0"/>
          </a:p>
          <a:p>
            <a:r>
              <a:rPr lang="fr-FR" baseline="0" dirty="0" smtClean="0"/>
              <a:t>Le professeur commence par un rappel des séances précédente.</a:t>
            </a:r>
          </a:p>
          <a:p>
            <a:endParaRPr lang="fr-FR" baseline="0" dirty="0" smtClean="0"/>
          </a:p>
          <a:p>
            <a:r>
              <a:rPr lang="fr-FR" baseline="0" dirty="0" smtClean="0"/>
              <a:t>Puis présente la problématique (démonstration)</a:t>
            </a:r>
          </a:p>
          <a:p>
            <a:endParaRPr lang="fr-FR" baseline="0" dirty="0" smtClean="0"/>
          </a:p>
          <a:p>
            <a:r>
              <a:rPr lang="fr-FR" baseline="0" dirty="0" smtClean="0"/>
              <a:t>Formulation de la problématique par les élèves</a:t>
            </a:r>
          </a:p>
          <a:p>
            <a:endParaRPr lang="fr-FR" baseline="0" dirty="0" smtClean="0"/>
          </a:p>
          <a:p>
            <a:r>
              <a:rPr lang="fr-FR" baseline="0" dirty="0" smtClean="0"/>
              <a:t>Formulation des hypothèses par les élève, etc.</a:t>
            </a:r>
          </a:p>
          <a:p>
            <a:endParaRPr lang="fr-FR" dirty="0"/>
          </a:p>
        </p:txBody>
      </p:sp>
      <p:sp>
        <p:nvSpPr>
          <p:cNvPr id="4" name="Espace réservé du numéro de diapositive 3"/>
          <p:cNvSpPr>
            <a:spLocks noGrp="1"/>
          </p:cNvSpPr>
          <p:nvPr>
            <p:ph type="sldNum" sz="quarter" idx="10"/>
          </p:nvPr>
        </p:nvSpPr>
        <p:spPr/>
        <p:txBody>
          <a:bodyPr/>
          <a:lstStyle/>
          <a:p>
            <a:fld id="{3EBA5BD7-F043-4D1B-AA17-CD412FC534DE}" type="slidenum">
              <a:rPr lang="fr-FR" smtClean="0"/>
              <a:t>1</a:t>
            </a:fld>
            <a:endParaRPr lang="fr-FR"/>
          </a:p>
        </p:txBody>
      </p:sp>
    </p:spTree>
    <p:extLst>
      <p:ext uri="{BB962C8B-B14F-4D97-AF65-F5344CB8AC3E}">
        <p14:creationId xmlns:p14="http://schemas.microsoft.com/office/powerpoint/2010/main" val="2764689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EBA5BD7-F043-4D1B-AA17-CD412FC534DE}" type="slidenum">
              <a:rPr lang="fr-FR" smtClean="0"/>
              <a:t>2</a:t>
            </a:fld>
            <a:endParaRPr lang="fr-FR"/>
          </a:p>
        </p:txBody>
      </p:sp>
    </p:spTree>
    <p:extLst>
      <p:ext uri="{BB962C8B-B14F-4D97-AF65-F5344CB8AC3E}">
        <p14:creationId xmlns:p14="http://schemas.microsoft.com/office/powerpoint/2010/main" val="1356865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EBA5BD7-F043-4D1B-AA17-CD412FC534DE}" type="slidenum">
              <a:rPr lang="fr-FR" smtClean="0"/>
              <a:t>3</a:t>
            </a:fld>
            <a:endParaRPr lang="fr-FR"/>
          </a:p>
        </p:txBody>
      </p:sp>
    </p:spTree>
    <p:extLst>
      <p:ext uri="{BB962C8B-B14F-4D97-AF65-F5344CB8AC3E}">
        <p14:creationId xmlns:p14="http://schemas.microsoft.com/office/powerpoint/2010/main" val="1131809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fr-FR" baseline="0" dirty="0" smtClean="0"/>
              <a:t>On se rend vite compte que tous les grands pédagogues se rejoignent sur de nombreux points : Bienveillance, manipulation, pas de compétition, différenciation, travail collectif… </a:t>
            </a:r>
          </a:p>
          <a:p>
            <a:pPr marL="0" marR="0" indent="0" algn="l" defTabSz="1218987" rtl="0" eaLnBrk="1" fontAlgn="auto" latinLnBrk="0" hangingPunct="1">
              <a:lnSpc>
                <a:spcPct val="100000"/>
              </a:lnSpc>
              <a:spcBef>
                <a:spcPts val="0"/>
              </a:spcBef>
              <a:spcAft>
                <a:spcPts val="0"/>
              </a:spcAft>
              <a:buClrTx/>
              <a:buSzTx/>
              <a:buFontTx/>
              <a:buNone/>
              <a:tabLst/>
              <a:defRPr/>
            </a:pPr>
            <a:r>
              <a:rPr lang="fr-FR" baseline="0" dirty="0" smtClean="0"/>
              <a:t>Les trois démarches pédagogiques évoquées permettent d’appliquer ces quelques notions de base de la pédagogie.</a:t>
            </a:r>
          </a:p>
          <a:p>
            <a:endParaRPr lang="fr-FR" dirty="0"/>
          </a:p>
        </p:txBody>
      </p:sp>
      <p:sp>
        <p:nvSpPr>
          <p:cNvPr id="4" name="Espace réservé du numéro de diapositive 3"/>
          <p:cNvSpPr>
            <a:spLocks noGrp="1"/>
          </p:cNvSpPr>
          <p:nvPr>
            <p:ph type="sldNum" sz="quarter" idx="10"/>
          </p:nvPr>
        </p:nvSpPr>
        <p:spPr/>
        <p:txBody>
          <a:bodyPr/>
          <a:lstStyle/>
          <a:p>
            <a:fld id="{3EBA5BD7-F043-4D1B-AA17-CD412FC534DE}" type="slidenum">
              <a:rPr lang="fr-FR" smtClean="0"/>
              <a:t>4</a:t>
            </a:fld>
            <a:endParaRPr lang="fr-FR"/>
          </a:p>
        </p:txBody>
      </p:sp>
    </p:spTree>
    <p:extLst>
      <p:ext uri="{BB962C8B-B14F-4D97-AF65-F5344CB8AC3E}">
        <p14:creationId xmlns:p14="http://schemas.microsoft.com/office/powerpoint/2010/main" val="1080569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3EBA5BD7-F043-4D1B-AA17-CD412FC534DE}" type="slidenum">
              <a:rPr lang="fr-FR" smtClean="0"/>
              <a:t>5</a:t>
            </a:fld>
            <a:endParaRPr lang="fr-FR"/>
          </a:p>
        </p:txBody>
      </p:sp>
    </p:spTree>
    <p:extLst>
      <p:ext uri="{BB962C8B-B14F-4D97-AF65-F5344CB8AC3E}">
        <p14:creationId xmlns:p14="http://schemas.microsoft.com/office/powerpoint/2010/main" val="3463529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3EBA5BD7-F043-4D1B-AA17-CD412FC534DE}" type="slidenum">
              <a:rPr lang="fr-FR" smtClean="0"/>
              <a:t>6</a:t>
            </a:fld>
            <a:endParaRPr lang="fr-FR"/>
          </a:p>
        </p:txBody>
      </p:sp>
    </p:spTree>
    <p:extLst>
      <p:ext uri="{BB962C8B-B14F-4D97-AF65-F5344CB8AC3E}">
        <p14:creationId xmlns:p14="http://schemas.microsoft.com/office/powerpoint/2010/main" val="4072739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3EBA5BD7-F043-4D1B-AA17-CD412FC534DE}" type="slidenum">
              <a:rPr lang="fr-FR" smtClean="0"/>
              <a:t>7</a:t>
            </a:fld>
            <a:endParaRPr lang="fr-FR"/>
          </a:p>
        </p:txBody>
      </p:sp>
    </p:spTree>
    <p:extLst>
      <p:ext uri="{BB962C8B-B14F-4D97-AF65-F5344CB8AC3E}">
        <p14:creationId xmlns:p14="http://schemas.microsoft.com/office/powerpoint/2010/main" val="634933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3EBA5BD7-F043-4D1B-AA17-CD412FC534DE}" type="slidenum">
              <a:rPr lang="fr-FR" smtClean="0"/>
              <a:t>8</a:t>
            </a:fld>
            <a:endParaRPr lang="fr-FR"/>
          </a:p>
        </p:txBody>
      </p:sp>
    </p:spTree>
    <p:extLst>
      <p:ext uri="{BB962C8B-B14F-4D97-AF65-F5344CB8AC3E}">
        <p14:creationId xmlns:p14="http://schemas.microsoft.com/office/powerpoint/2010/main" val="4049967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3EBA5BD7-F043-4D1B-AA17-CD412FC534DE}" type="slidenum">
              <a:rPr lang="fr-FR" smtClean="0"/>
              <a:t>9</a:t>
            </a:fld>
            <a:endParaRPr lang="fr-FR"/>
          </a:p>
        </p:txBody>
      </p:sp>
    </p:spTree>
    <p:extLst>
      <p:ext uri="{BB962C8B-B14F-4D97-AF65-F5344CB8AC3E}">
        <p14:creationId xmlns:p14="http://schemas.microsoft.com/office/powerpoint/2010/main" val="3710542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21" name="diagonals"/>
          <p:cNvGrpSpPr/>
          <p:nvPr/>
        </p:nvGrpSpPr>
        <p:grpSpPr>
          <a:xfrm>
            <a:off x="7516443" y="4145281"/>
            <a:ext cx="4686117" cy="2731407"/>
            <a:chOff x="5638800" y="3108960"/>
            <a:chExt cx="3515503" cy="2048555"/>
          </a:xfrm>
        </p:grpSpPr>
        <p:cxnSp>
          <p:nvCxnSpPr>
            <p:cNvPr id="14" name="Straight Connector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bottom lines"/>
          <p:cNvGrpSpPr/>
          <p:nvPr/>
        </p:nvGrpSpPr>
        <p:grpSpPr>
          <a:xfrm>
            <a:off x="-8916" y="6057149"/>
            <a:ext cx="5498726" cy="820207"/>
            <a:chOff x="-6689" y="4553748"/>
            <a:chExt cx="4125119" cy="615155"/>
          </a:xfrm>
        </p:grpSpPr>
        <p:sp>
          <p:nvSpPr>
            <p:cNvPr id="9" name="Freeform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10" name="Freeform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11" name="Freeform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grpSp>
      <p:sp>
        <p:nvSpPr>
          <p:cNvPr id="2" name="Title 1"/>
          <p:cNvSpPr>
            <a:spLocks noGrp="1"/>
          </p:cNvSpPr>
          <p:nvPr>
            <p:ph type="ctrTitle"/>
          </p:nvPr>
        </p:nvSpPr>
        <p:spPr>
          <a:xfrm>
            <a:off x="1625176" y="584200"/>
            <a:ext cx="8735325" cy="2000251"/>
          </a:xfrm>
        </p:spPr>
        <p:txBody>
          <a:bodyPr>
            <a:normAutofit/>
          </a:bodyPr>
          <a:lstStyle>
            <a:lvl1pPr>
              <a:defRPr sz="5400"/>
            </a:lvl1pPr>
          </a:lstStyle>
          <a:p>
            <a:r>
              <a:rPr lang="fr-FR" smtClean="0"/>
              <a:t>Modifiez le style du titre</a:t>
            </a:r>
            <a:endParaRPr/>
          </a:p>
        </p:txBody>
      </p:sp>
      <p:sp>
        <p:nvSpPr>
          <p:cNvPr id="3" name="Subtitle 2"/>
          <p:cNvSpPr>
            <a:spLocks noGrp="1"/>
          </p:cNvSpPr>
          <p:nvPr>
            <p:ph type="subTitle" idx="1"/>
          </p:nvPr>
        </p:nvSpPr>
        <p:spPr>
          <a:xfrm>
            <a:off x="1625176" y="2616200"/>
            <a:ext cx="8735325" cy="1752600"/>
          </a:xfrm>
        </p:spPr>
        <p:txBody>
          <a:bodyPr>
            <a:normAutofit/>
          </a:bodyPr>
          <a:lstStyle>
            <a:lvl1pPr marL="0" indent="0" algn="l">
              <a:spcBef>
                <a:spcPts val="0"/>
              </a:spcBef>
              <a:buNone/>
              <a:defRPr sz="2800" cap="all" spc="200" baseline="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fr-FR" smtClean="0"/>
              <a:t>Modifiez le style des sous-titres du masque</a:t>
            </a:r>
            <a:endParaRPr/>
          </a:p>
        </p:txBody>
      </p:sp>
      <p:sp>
        <p:nvSpPr>
          <p:cNvPr id="22" name="Date Placeholder 21"/>
          <p:cNvSpPr>
            <a:spLocks noGrp="1"/>
          </p:cNvSpPr>
          <p:nvPr>
            <p:ph type="dt" sz="half" idx="10"/>
          </p:nvPr>
        </p:nvSpPr>
        <p:spPr/>
        <p:txBody>
          <a:bodyPr/>
          <a:lstStyle/>
          <a:p>
            <a:fld id="{F0DFD029-FB74-4578-B929-F66AA97659CA}" type="datetimeFigureOut">
              <a:rPr lang="fr-FR"/>
              <a:t>11/01/2018</a:t>
            </a:fld>
            <a:endParaRPr dirty="0"/>
          </a:p>
        </p:txBody>
      </p:sp>
      <p:sp>
        <p:nvSpPr>
          <p:cNvPr id="23" name="Footer Placeholder 22"/>
          <p:cNvSpPr>
            <a:spLocks noGrp="1"/>
          </p:cNvSpPr>
          <p:nvPr>
            <p:ph type="ftr" sz="quarter" idx="11"/>
          </p:nvPr>
        </p:nvSpPr>
        <p:spPr/>
        <p:txBody>
          <a:bodyPr/>
          <a:lstStyle/>
          <a:p>
            <a:endParaRPr dirty="0"/>
          </a:p>
        </p:txBody>
      </p:sp>
      <p:sp>
        <p:nvSpPr>
          <p:cNvPr id="24" name="Slide Number Placeholder 23"/>
          <p:cNvSpPr>
            <a:spLocks noGrp="1"/>
          </p:cNvSpPr>
          <p:nvPr>
            <p:ph type="sldNum" sz="quarter" idx="12"/>
          </p:nvPr>
        </p:nvSpPr>
        <p:spPr/>
        <p:txBody>
          <a:bodyPr/>
          <a:lstStyle/>
          <a:p>
            <a:fld id="{C014DD1E-5D91-48A3-AD6D-45FBA980D106}" type="slidenum">
              <a:rPr/>
              <a:t>‹N°›</a:t>
            </a:fld>
            <a:endParaRPr dirty="0"/>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F0DFD029-FB74-4578-B929-F66AA97659CA}" type="datetimeFigureOut">
              <a:rPr lang="fr-FR"/>
              <a:t>11/01/2018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014DD1E-5D91-48A3-AD6D-45FBA980D106}" type="slidenum">
              <a:rPr/>
              <a:t>‹N°›</a:t>
            </a:fld>
            <a:endParaRPr dirty="0"/>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584200"/>
            <a:ext cx="2742486" cy="5588000"/>
          </a:xfrm>
        </p:spPr>
        <p:txBody>
          <a:bodyPr vert="eaVert"/>
          <a:lstStyle/>
          <a:p>
            <a:r>
              <a:rPr lang="fr-FR" smtClean="0"/>
              <a:t>Modifiez le style du titre</a:t>
            </a:r>
            <a:endParaRPr/>
          </a:p>
        </p:txBody>
      </p:sp>
      <p:sp>
        <p:nvSpPr>
          <p:cNvPr id="3" name="Vertical Text Placeholder 2"/>
          <p:cNvSpPr>
            <a:spLocks noGrp="1"/>
          </p:cNvSpPr>
          <p:nvPr>
            <p:ph type="body" orient="vert" idx="1"/>
          </p:nvPr>
        </p:nvSpPr>
        <p:spPr>
          <a:xfrm>
            <a:off x="1218882" y="584200"/>
            <a:ext cx="7414869" cy="5588000"/>
          </a:xfrm>
        </p:spPr>
        <p:txBody>
          <a:bodyPr vert="eaVert"/>
          <a:lstStyle>
            <a:lvl5pPr>
              <a:defRPr/>
            </a:lvl5pPr>
            <a:lvl6pPr>
              <a:defRPr/>
            </a:lvl6pPr>
            <a:lvl7pPr>
              <a:defRPr/>
            </a:lvl7pPr>
            <a:lvl8pPr>
              <a:defRPr/>
            </a:lvl8pPr>
            <a:lvl9pP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F0DFD029-FB74-4578-B929-F66AA97659CA}" type="datetimeFigureOut">
              <a:rPr lang="fr-FR"/>
              <a:t>11/01/2018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014DD1E-5D91-48A3-AD6D-45FBA980D106}" type="slidenum">
              <a:rPr/>
              <a:t>‹N°›</a:t>
            </a:fld>
            <a:endParaRPr dirty="0"/>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F0DFD029-FB74-4578-B929-F66AA97659CA}" type="datetimeFigureOut">
              <a:rPr lang="fr-FR"/>
              <a:t>11/01/2018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014DD1E-5D91-48A3-AD6D-45FBA980D106}" type="slidenum">
              <a:rPr/>
              <a:t>‹N°›</a:t>
            </a:fld>
            <a:endParaRPr dirty="0"/>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625177" y="2209801"/>
            <a:ext cx="8938472" cy="2764335"/>
          </a:xfrm>
        </p:spPr>
        <p:txBody>
          <a:bodyPr anchor="b">
            <a:normAutofit/>
          </a:bodyPr>
          <a:lstStyle>
            <a:lvl1pPr algn="l">
              <a:defRPr sz="5400" b="0" cap="none" baseline="0"/>
            </a:lvl1pPr>
          </a:lstStyle>
          <a:p>
            <a:r>
              <a:rPr lang="fr-FR" smtClean="0"/>
              <a:t>Modifiez le style du titre</a:t>
            </a:r>
            <a:endParaRPr/>
          </a:p>
        </p:txBody>
      </p:sp>
      <p:sp>
        <p:nvSpPr>
          <p:cNvPr id="3" name="Text Placeholder 2"/>
          <p:cNvSpPr>
            <a:spLocks noGrp="1"/>
          </p:cNvSpPr>
          <p:nvPr>
            <p:ph type="body" idx="1"/>
          </p:nvPr>
        </p:nvSpPr>
        <p:spPr>
          <a:xfrm>
            <a:off x="1625176" y="4951266"/>
            <a:ext cx="7069519" cy="1220933"/>
          </a:xfrm>
        </p:spPr>
        <p:txBody>
          <a:bodyPr anchor="t">
            <a:normAutofit/>
          </a:bodyPr>
          <a:lstStyle>
            <a:lvl1pPr marL="0" indent="0">
              <a:spcBef>
                <a:spcPts val="0"/>
              </a:spcBef>
              <a:buNone/>
              <a:defRPr sz="2800" cap="all" spc="200" baseline="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0DFD029-FB74-4578-B929-F66AA97659CA}" type="datetimeFigureOut">
              <a:rPr lang="fr-FR"/>
              <a:t>11/01/2018</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014DD1E-5D91-48A3-AD6D-45FBA980D106}" type="slidenum">
              <a:rPr/>
              <a:t>‹N°›</a:t>
            </a:fld>
            <a:endParaRPr dirty="0"/>
          </a:p>
        </p:txBody>
      </p:sp>
      <p:grpSp>
        <p:nvGrpSpPr>
          <p:cNvPr id="11" name="diagonals"/>
          <p:cNvGrpSpPr/>
          <p:nvPr/>
        </p:nvGrpSpPr>
        <p:grpSpPr>
          <a:xfrm>
            <a:off x="7516443" y="4145281"/>
            <a:ext cx="4686117" cy="2731407"/>
            <a:chOff x="5638800" y="3108960"/>
            <a:chExt cx="3515503" cy="2048555"/>
          </a:xfrm>
        </p:grpSpPr>
        <p:cxnSp>
          <p:nvCxnSpPr>
            <p:cNvPr id="12" name="Straight Connector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1223963"/>
          </a:xfrm>
        </p:spPr>
        <p:txBody>
          <a:bodyPr/>
          <a:lstStyle/>
          <a:p>
            <a:r>
              <a:rPr lang="fr-FR" smtClean="0"/>
              <a:t>Modifiez le style du titre</a:t>
            </a:r>
            <a:endParaRPr/>
          </a:p>
        </p:txBody>
      </p:sp>
      <p:sp>
        <p:nvSpPr>
          <p:cNvPr id="3" name="Content Placeholder 2"/>
          <p:cNvSpPr>
            <a:spLocks noGrp="1"/>
          </p:cNvSpPr>
          <p:nvPr>
            <p:ph sz="half" idx="1"/>
          </p:nvPr>
        </p:nvSpPr>
        <p:spPr>
          <a:xfrm>
            <a:off x="1218883"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Content Placeholder 3"/>
          <p:cNvSpPr>
            <a:spLocks noGrp="1"/>
          </p:cNvSpPr>
          <p:nvPr>
            <p:ph sz="half" idx="2"/>
          </p:nvPr>
        </p:nvSpPr>
        <p:spPr>
          <a:xfrm>
            <a:off x="6500707"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p:txBody>
          <a:bodyPr/>
          <a:lstStyle/>
          <a:p>
            <a:fld id="{F0DFD029-FB74-4578-B929-F66AA97659CA}" type="datetimeFigureOut">
              <a:rPr lang="fr-FR"/>
              <a:t>11/01/2018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014DD1E-5D91-48A3-AD6D-45FBA980D106}" type="slidenum">
              <a:rPr/>
              <a:t>‹N°›</a:t>
            </a:fld>
            <a:endParaRPr dirty="0"/>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1223963"/>
          </a:xfrm>
        </p:spPr>
        <p:txBody>
          <a:bodyPr/>
          <a:lstStyle>
            <a:lvl1pPr>
              <a:defRPr/>
            </a:lvl1pPr>
          </a:lstStyle>
          <a:p>
            <a:r>
              <a:rPr lang="fr-FR" smtClean="0"/>
              <a:t>Modifiez le style du titre</a:t>
            </a:r>
            <a:endParaRPr/>
          </a:p>
        </p:txBody>
      </p:sp>
      <p:sp>
        <p:nvSpPr>
          <p:cNvPr id="3" name="Text Placeholder 2"/>
          <p:cNvSpPr>
            <a:spLocks noGrp="1"/>
          </p:cNvSpPr>
          <p:nvPr>
            <p:ph type="body" idx="1"/>
          </p:nvPr>
        </p:nvSpPr>
        <p:spPr>
          <a:xfrm>
            <a:off x="1218883"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fr-FR" smtClean="0"/>
              <a:t>Modifiez les styles du texte du masque</a:t>
            </a:r>
          </a:p>
        </p:txBody>
      </p:sp>
      <p:sp>
        <p:nvSpPr>
          <p:cNvPr id="4" name="Content Placeholder 3"/>
          <p:cNvSpPr>
            <a:spLocks noGrp="1"/>
          </p:cNvSpPr>
          <p:nvPr>
            <p:ph sz="half" idx="2"/>
          </p:nvPr>
        </p:nvSpPr>
        <p:spPr>
          <a:xfrm>
            <a:off x="1218883"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a:lvl6pPr>
            <a:lvl7pPr>
              <a:defRPr sz="2000" baseline="0"/>
            </a:lvl7pPr>
            <a:lvl8pPr>
              <a:defRPr sz="2000" baseline="0"/>
            </a:lvl8pPr>
            <a:lvl9pPr>
              <a:defRPr sz="20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Text Placeholder 4"/>
          <p:cNvSpPr>
            <a:spLocks noGrp="1"/>
          </p:cNvSpPr>
          <p:nvPr>
            <p:ph type="body" sz="quarter" idx="3"/>
          </p:nvPr>
        </p:nvSpPr>
        <p:spPr>
          <a:xfrm>
            <a:off x="6496644"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fr-FR" smtClean="0"/>
              <a:t>Modifiez les styles du texte du masque</a:t>
            </a:r>
          </a:p>
        </p:txBody>
      </p:sp>
      <p:sp>
        <p:nvSpPr>
          <p:cNvPr id="6" name="Content Placeholder 5"/>
          <p:cNvSpPr>
            <a:spLocks noGrp="1"/>
          </p:cNvSpPr>
          <p:nvPr>
            <p:ph sz="quarter" idx="4"/>
          </p:nvPr>
        </p:nvSpPr>
        <p:spPr>
          <a:xfrm>
            <a:off x="6500707"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7" name="Date Placeholder 6"/>
          <p:cNvSpPr>
            <a:spLocks noGrp="1"/>
          </p:cNvSpPr>
          <p:nvPr>
            <p:ph type="dt" sz="half" idx="10"/>
          </p:nvPr>
        </p:nvSpPr>
        <p:spPr/>
        <p:txBody>
          <a:bodyPr/>
          <a:lstStyle/>
          <a:p>
            <a:fld id="{F0DFD029-FB74-4578-B929-F66AA97659CA}" type="datetimeFigureOut">
              <a:rPr lang="fr-FR"/>
              <a:t>11/01/2018</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C014DD1E-5D91-48A3-AD6D-45FBA980D106}" type="slidenum">
              <a:rPr/>
              <a:t>‹N°›</a:t>
            </a:fld>
            <a:endParaRPr dirty="0"/>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Date Placeholder 2"/>
          <p:cNvSpPr>
            <a:spLocks noGrp="1"/>
          </p:cNvSpPr>
          <p:nvPr>
            <p:ph type="dt" sz="half" idx="10"/>
          </p:nvPr>
        </p:nvSpPr>
        <p:spPr/>
        <p:txBody>
          <a:bodyPr/>
          <a:lstStyle/>
          <a:p>
            <a:fld id="{F0DFD029-FB74-4578-B929-F66AA97659CA}" type="datetimeFigureOut">
              <a:rPr lang="fr-FR"/>
              <a:t>11/01/2018</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C014DD1E-5D91-48A3-AD6D-45FBA980D106}" type="slidenum">
              <a:rPr/>
              <a:t>‹N°›</a:t>
            </a:fld>
            <a:endParaRPr dirty="0"/>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FD029-FB74-4578-B929-F66AA97659CA}" type="datetimeFigureOut">
              <a:rPr lang="fr-FR"/>
              <a:t>11/01/2018</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C014DD1E-5D91-48A3-AD6D-45FBA980D106}" type="slidenum">
              <a:rPr/>
              <a:t>‹N°›</a:t>
            </a:fld>
            <a:endParaRPr dirty="0"/>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fr-FR" smtClean="0"/>
              <a:t>Modifiez le style du titre</a:t>
            </a:r>
            <a:endParaRPr/>
          </a:p>
        </p:txBody>
      </p:sp>
      <p:sp>
        <p:nvSpPr>
          <p:cNvPr id="3" name="Content Placeholder 2"/>
          <p:cNvSpPr>
            <a:spLocks noGrp="1"/>
          </p:cNvSpPr>
          <p:nvPr>
            <p:ph idx="1"/>
          </p:nvPr>
        </p:nvSpPr>
        <p:spPr>
          <a:xfrm>
            <a:off x="5484971" y="584200"/>
            <a:ext cx="6094413" cy="5588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F0DFD029-FB74-4578-B929-F66AA97659CA}" type="datetimeFigureOut">
              <a:rPr lang="fr-FR"/>
              <a:t>11/01/2018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014DD1E-5D91-48A3-AD6D-45FBA980D106}" type="slidenum">
              <a:rPr/>
              <a:t>‹N°›</a:t>
            </a:fld>
            <a:endParaRPr dirty="0"/>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fr-FR" smtClean="0"/>
              <a:t>Modifiez le style du titre</a:t>
            </a:r>
            <a:endParaRPr/>
          </a:p>
        </p:txBody>
      </p:sp>
      <p:sp>
        <p:nvSpPr>
          <p:cNvPr id="3" name="Picture Placeholder 2"/>
          <p:cNvSpPr>
            <a:spLocks noGrp="1"/>
          </p:cNvSpPr>
          <p:nvPr>
            <p:ph type="pic" idx="1"/>
          </p:nvPr>
        </p:nvSpPr>
        <p:spPr>
          <a:xfrm>
            <a:off x="5484971" y="584200"/>
            <a:ext cx="6094413" cy="5588000"/>
          </a:xfrm>
          <a:ln w="12700">
            <a:solidFill>
              <a:schemeClr val="bg1">
                <a:lumMod val="75000"/>
                <a:lumOff val="25000"/>
              </a:schemeClr>
            </a:solidFill>
            <a:miter lim="800000"/>
          </a:ln>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fr-FR" dirty="0" smtClean="0"/>
              <a:t>Cliquez sur l'icône pour ajouter une image</a:t>
            </a:r>
            <a:endParaRPr dirty="0"/>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F0DFD029-FB74-4578-B929-F66AA97659CA}" type="datetimeFigureOut">
              <a:rPr lang="fr-FR"/>
              <a:t>11/01/2018</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014DD1E-5D91-48A3-AD6D-45FBA980D106}" type="slidenum">
              <a:rPr/>
              <a:t>‹N°›</a:t>
            </a:fld>
            <a:endParaRPr dirty="0"/>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5" name="left lines"/>
          <p:cNvGrpSpPr/>
          <p:nvPr/>
        </p:nvGrpSpPr>
        <p:grpSpPr>
          <a:xfrm>
            <a:off x="-15870" y="-3174"/>
            <a:ext cx="819993" cy="5229225"/>
            <a:chOff x="-11906" y="-2381"/>
            <a:chExt cx="615155" cy="3921919"/>
          </a:xfrm>
        </p:grpSpPr>
        <p:sp>
          <p:nvSpPr>
            <p:cNvPr id="10" name="Freeform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Freeform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4" name="Freeform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Placeholder 1"/>
          <p:cNvSpPr>
            <a:spLocks noGrp="1"/>
          </p:cNvSpPr>
          <p:nvPr>
            <p:ph type="title"/>
          </p:nvPr>
        </p:nvSpPr>
        <p:spPr>
          <a:xfrm>
            <a:off x="1218883" y="274637"/>
            <a:ext cx="10360501" cy="1223963"/>
          </a:xfrm>
          <a:prstGeom prst="rect">
            <a:avLst/>
          </a:prstGeom>
        </p:spPr>
        <p:txBody>
          <a:bodyPr vert="horz" lIns="121899" tIns="60949" rIns="121899" bIns="60949" rtlCol="0" anchor="b">
            <a:normAutofit/>
          </a:bodyPr>
          <a:lstStyle/>
          <a:p>
            <a:r>
              <a:rPr lang="fr-FR" smtClean="0"/>
              <a:t>Modifiez le style du titre</a:t>
            </a:r>
            <a:endParaRPr/>
          </a:p>
        </p:txBody>
      </p:sp>
      <p:sp>
        <p:nvSpPr>
          <p:cNvPr id="3" name="Text Placeholder 2"/>
          <p:cNvSpPr>
            <a:spLocks noGrp="1"/>
          </p:cNvSpPr>
          <p:nvPr>
            <p:ph type="body" idx="1"/>
          </p:nvPr>
        </p:nvSpPr>
        <p:spPr>
          <a:xfrm>
            <a:off x="1218883" y="1701797"/>
            <a:ext cx="10360501" cy="4462272"/>
          </a:xfrm>
          <a:prstGeom prst="rect">
            <a:avLst/>
          </a:prstGeom>
        </p:spPr>
        <p:txBody>
          <a:bodyPr vert="horz" lIns="121899" tIns="60949" rIns="121899" bIns="60949"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2"/>
          </p:nvPr>
        </p:nvSpPr>
        <p:spPr>
          <a:xfrm>
            <a:off x="1218882" y="6356352"/>
            <a:ext cx="2234618"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F0DFD029-FB74-4578-B929-F66AA97659CA}" type="datetimeFigureOut">
              <a:rPr lang="fr-FR"/>
              <a:pPr/>
              <a:t>11/01/2018</a:t>
            </a:fld>
            <a:endParaRPr dirty="0"/>
          </a:p>
        </p:txBody>
      </p:sp>
      <p:sp>
        <p:nvSpPr>
          <p:cNvPr id="5" name="Footer Placeholder 4"/>
          <p:cNvSpPr>
            <a:spLocks noGrp="1"/>
          </p:cNvSpPr>
          <p:nvPr>
            <p:ph type="ftr" sz="quarter" idx="3"/>
          </p:nvPr>
        </p:nvSpPr>
        <p:spPr>
          <a:xfrm>
            <a:off x="3453501" y="6356352"/>
            <a:ext cx="5281824"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dirty="0"/>
          </a:p>
        </p:txBody>
      </p:sp>
      <p:sp>
        <p:nvSpPr>
          <p:cNvPr id="6" name="Slide Number Placeholder 5"/>
          <p:cNvSpPr>
            <a:spLocks noGrp="1"/>
          </p:cNvSpPr>
          <p:nvPr>
            <p:ph type="sldNum" sz="quarter" idx="4"/>
          </p:nvPr>
        </p:nvSpPr>
        <p:spPr>
          <a:xfrm>
            <a:off x="10563649" y="6356352"/>
            <a:ext cx="1015735"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C014DD1E-5D91-48A3-AD6D-45FBA980D106}" type="slidenum">
              <a:rPr/>
              <a:pPr/>
              <a:t>‹N°›</a:t>
            </a:fld>
            <a:endParaRPr dirty="0"/>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837829" y="188640"/>
            <a:ext cx="11161240"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pPr defTabSz="1216152">
              <a:spcBef>
                <a:spcPts val="0"/>
              </a:spcBef>
            </a:pPr>
            <a:r>
              <a:rPr lang="fr-FR" sz="2800" b="1" dirty="0" smtClean="0">
                <a:solidFill>
                  <a:schemeClr val="bg1"/>
                </a:solidFill>
              </a:rPr>
              <a:t>LES DEMARCHES PEDAGOGIQUES</a:t>
            </a:r>
            <a:endParaRPr lang="fr-FR" sz="2800" b="1" dirty="0">
              <a:solidFill>
                <a:schemeClr val="bg1"/>
              </a:solidFill>
              <a:latin typeface="Calibri"/>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881199" y="732750"/>
            <a:ext cx="11117870" cy="523220"/>
          </a:xfrm>
          <a:prstGeom prst="rect">
            <a:avLst/>
          </a:prstGeom>
          <a:noFill/>
        </p:spPr>
        <p:txBody>
          <a:bodyPr wrap="square" rtlCol="0">
            <a:spAutoFit/>
          </a:bodyPr>
          <a:lstStyle/>
          <a:p>
            <a:r>
              <a:rPr lang="fr-FR" sz="2800" b="1" dirty="0" smtClean="0">
                <a:solidFill>
                  <a:srgbClr val="FF0000"/>
                </a:solidFill>
              </a:rPr>
              <a:t>Analyse d’une séance</a:t>
            </a:r>
            <a:endParaRPr lang="fr-FR" sz="2800" b="1" dirty="0">
              <a:solidFill>
                <a:srgbClr val="FF0000"/>
              </a:solidFill>
            </a:endParaRPr>
          </a:p>
        </p:txBody>
      </p:sp>
      <p:sp>
        <p:nvSpPr>
          <p:cNvPr id="3" name="Rectangle 2"/>
          <p:cNvSpPr/>
          <p:nvPr/>
        </p:nvSpPr>
        <p:spPr>
          <a:xfrm>
            <a:off x="1773933" y="2708920"/>
            <a:ext cx="9289032" cy="461665"/>
          </a:xfrm>
          <a:prstGeom prst="rect">
            <a:avLst/>
          </a:prstGeom>
        </p:spPr>
        <p:txBody>
          <a:bodyPr wrap="square">
            <a:spAutoFit/>
          </a:bodyPr>
          <a:lstStyle/>
          <a:p>
            <a:pPr algn="ctr"/>
            <a:r>
              <a:rPr lang="fr-FR" u="sng" dirty="0">
                <a:solidFill>
                  <a:schemeClr val="bg2">
                    <a:lumMod val="60000"/>
                    <a:lumOff val="40000"/>
                  </a:schemeClr>
                </a:solidFill>
              </a:rPr>
              <a:t>https://www.reseau-canope.fr/bsd/sequence.aspx?bloc=885768</a:t>
            </a:r>
          </a:p>
        </p:txBody>
      </p:sp>
    </p:spTree>
    <p:extLst>
      <p:ext uri="{BB962C8B-B14F-4D97-AF65-F5344CB8AC3E}">
        <p14:creationId xmlns:p14="http://schemas.microsoft.com/office/powerpoint/2010/main" val="288533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837829" y="188640"/>
            <a:ext cx="11161240"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pPr defTabSz="1216152">
              <a:spcBef>
                <a:spcPts val="0"/>
              </a:spcBef>
            </a:pPr>
            <a:r>
              <a:rPr lang="fr-FR" sz="2800" b="1" dirty="0" smtClean="0">
                <a:solidFill>
                  <a:schemeClr val="bg1"/>
                </a:solidFill>
              </a:rPr>
              <a:t>LES DEMARCHES PEDAGOGIQUES</a:t>
            </a:r>
            <a:endParaRPr lang="fr-FR" sz="2800" b="1" dirty="0">
              <a:solidFill>
                <a:schemeClr val="bg1"/>
              </a:solidFill>
              <a:latin typeface="Calibri"/>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881199" y="732750"/>
            <a:ext cx="11117870" cy="523220"/>
          </a:xfrm>
          <a:prstGeom prst="rect">
            <a:avLst/>
          </a:prstGeom>
          <a:noFill/>
        </p:spPr>
        <p:txBody>
          <a:bodyPr wrap="square" rtlCol="0">
            <a:spAutoFit/>
          </a:bodyPr>
          <a:lstStyle/>
          <a:p>
            <a:r>
              <a:rPr lang="fr-FR" sz="2800" b="1" dirty="0" smtClean="0">
                <a:solidFill>
                  <a:srgbClr val="FF0000"/>
                </a:solidFill>
              </a:rPr>
              <a:t>Que disent les grands pédagogues</a:t>
            </a:r>
            <a:endParaRPr lang="fr-FR" sz="2800" b="1" dirty="0">
              <a:solidFill>
                <a:srgbClr val="FF0000"/>
              </a:solidFill>
            </a:endParaRPr>
          </a:p>
        </p:txBody>
      </p:sp>
      <p:sp>
        <p:nvSpPr>
          <p:cNvPr id="13" name="Rectangle 12"/>
          <p:cNvSpPr/>
          <p:nvPr/>
        </p:nvSpPr>
        <p:spPr>
          <a:xfrm>
            <a:off x="881199" y="1276294"/>
            <a:ext cx="11117870" cy="5232202"/>
          </a:xfrm>
          <a:prstGeom prst="rect">
            <a:avLst/>
          </a:prstGeom>
        </p:spPr>
        <p:txBody>
          <a:bodyPr wrap="square">
            <a:spAutoFit/>
          </a:bodyPr>
          <a:lstStyle/>
          <a:p>
            <a:r>
              <a:rPr lang="fr-FR" b="1" dirty="0">
                <a:solidFill>
                  <a:schemeClr val="bg1"/>
                </a:solidFill>
              </a:rPr>
              <a:t>Célestin </a:t>
            </a:r>
            <a:r>
              <a:rPr lang="fr-FR" b="1" dirty="0" smtClean="0">
                <a:solidFill>
                  <a:schemeClr val="bg1"/>
                </a:solidFill>
              </a:rPr>
              <a:t>Freinet : </a:t>
            </a:r>
            <a:r>
              <a:rPr lang="fr-FR" b="1" dirty="0">
                <a:solidFill>
                  <a:schemeClr val="bg1"/>
                </a:solidFill>
              </a:rPr>
              <a:t>expression et </a:t>
            </a:r>
            <a:r>
              <a:rPr lang="fr-FR" b="1" dirty="0" smtClean="0">
                <a:solidFill>
                  <a:schemeClr val="bg1"/>
                </a:solidFill>
              </a:rPr>
              <a:t>coopération</a:t>
            </a:r>
          </a:p>
          <a:p>
            <a:endParaRPr lang="fr-FR" b="1" dirty="0" smtClean="0">
              <a:solidFill>
                <a:schemeClr val="bg1"/>
              </a:solidFill>
            </a:endParaRPr>
          </a:p>
          <a:p>
            <a:pPr algn="just"/>
            <a:r>
              <a:rPr lang="fr-FR" sz="2200" dirty="0">
                <a:solidFill>
                  <a:schemeClr val="bg1"/>
                </a:solidFill>
              </a:rPr>
              <a:t>La pédagogie </a:t>
            </a:r>
            <a:r>
              <a:rPr lang="fr-FR" sz="2200" dirty="0" smtClean="0">
                <a:solidFill>
                  <a:schemeClr val="bg1"/>
                </a:solidFill>
              </a:rPr>
              <a:t>Freinet </a:t>
            </a:r>
            <a:r>
              <a:rPr lang="fr-FR" sz="2200" dirty="0">
                <a:solidFill>
                  <a:schemeClr val="bg1"/>
                </a:solidFill>
              </a:rPr>
              <a:t>se centre essentiellement sur </a:t>
            </a:r>
            <a:r>
              <a:rPr lang="fr-FR" sz="2200" b="1" dirty="0">
                <a:solidFill>
                  <a:schemeClr val="bg1"/>
                </a:solidFill>
              </a:rPr>
              <a:t>le groupe, le collectif et favorise la collaboration et la coopération entre les élèves </a:t>
            </a:r>
            <a:r>
              <a:rPr lang="fr-FR" sz="2200" dirty="0">
                <a:solidFill>
                  <a:schemeClr val="bg1"/>
                </a:solidFill>
              </a:rPr>
              <a:t>(on y retrouve souvent des classes multi-niveaux où les grands aident les plus petits, créant ainsi une émulation positive). Pour Freinet, la dimension collective est essentielle. Et avec elle, l’élaboration de </a:t>
            </a:r>
            <a:r>
              <a:rPr lang="fr-FR" sz="2200" b="1" dirty="0">
                <a:solidFill>
                  <a:schemeClr val="bg1"/>
                </a:solidFill>
              </a:rPr>
              <a:t>projets communs qui seront ensuite exposés à l’extérieur du groupe</a:t>
            </a:r>
            <a:r>
              <a:rPr lang="fr-FR" sz="2200" dirty="0">
                <a:solidFill>
                  <a:schemeClr val="bg1"/>
                </a:solidFill>
              </a:rPr>
              <a:t> (comme, une pièce de théâtre, un exposé…). Célestin Freinet pensait avant tout en termes </a:t>
            </a:r>
            <a:r>
              <a:rPr lang="fr-FR" sz="2200" dirty="0" smtClean="0">
                <a:solidFill>
                  <a:schemeClr val="bg1"/>
                </a:solidFill>
              </a:rPr>
              <a:t>d’organisation </a:t>
            </a:r>
            <a:r>
              <a:rPr lang="fr-FR" sz="2200" dirty="0">
                <a:solidFill>
                  <a:schemeClr val="bg1"/>
                </a:solidFill>
              </a:rPr>
              <a:t>du travail et de coopération.</a:t>
            </a:r>
            <a:r>
              <a:rPr lang="fr-FR" sz="2200" dirty="0"/>
              <a:t> </a:t>
            </a:r>
            <a:r>
              <a:rPr lang="fr-FR" sz="2200" b="1" dirty="0">
                <a:solidFill>
                  <a:srgbClr val="FF0000"/>
                </a:solidFill>
              </a:rPr>
              <a:t>Il désirait une école centrée sur l’enfant, l’école traditionnelle étant basée sur les programmes qui définissent la matière, la précisent et la hiérarchisent</a:t>
            </a:r>
            <a:r>
              <a:rPr lang="fr-FR" sz="2200" dirty="0">
                <a:solidFill>
                  <a:schemeClr val="bg1"/>
                </a:solidFill>
              </a:rPr>
              <a:t>. Chez Freinet, pas de compétition, mais une constante émulation et une collaboration enrichissante</a:t>
            </a:r>
            <a:r>
              <a:rPr lang="fr-FR" sz="2200" b="1" dirty="0">
                <a:solidFill>
                  <a:schemeClr val="bg1"/>
                </a:solidFill>
              </a:rPr>
              <a:t>. Pas de notes non plus, mais de véritables dialogues d’évaluations</a:t>
            </a:r>
            <a:r>
              <a:rPr lang="fr-FR" sz="2200" dirty="0">
                <a:solidFill>
                  <a:schemeClr val="bg1"/>
                </a:solidFill>
              </a:rPr>
              <a:t>. La pédagogie de Freinet est également fondée sur l’expression libre des enfants: texte, dessin, correspondance interscolaire, imprimerie, journal étudiant… La confiance en soi est un principe clé. </a:t>
            </a:r>
            <a:r>
              <a:rPr lang="fr-FR" sz="2200" b="1" dirty="0">
                <a:solidFill>
                  <a:schemeClr val="bg1"/>
                </a:solidFill>
              </a:rPr>
              <a:t>Cette confiance en soi, fruit de la valorisation, tant des adultes que de son propre travail, devient alors le moteur de réussite de l’enfant</a:t>
            </a:r>
            <a:r>
              <a:rPr lang="fr-FR" sz="2200" dirty="0">
                <a:solidFill>
                  <a:schemeClr val="bg1"/>
                </a:solidFill>
              </a:rPr>
              <a:t>.</a:t>
            </a:r>
            <a:endParaRPr lang="fr-FR" sz="2200" b="1" dirty="0">
              <a:solidFill>
                <a:schemeClr val="bg1"/>
              </a:solidFill>
            </a:endParaRPr>
          </a:p>
        </p:txBody>
      </p:sp>
      <p:sp>
        <p:nvSpPr>
          <p:cNvPr id="15" name="ZoneTexte 14"/>
          <p:cNvSpPr txBox="1"/>
          <p:nvPr/>
        </p:nvSpPr>
        <p:spPr>
          <a:xfrm rot="21229934">
            <a:off x="896401" y="2883849"/>
            <a:ext cx="2173471" cy="400110"/>
          </a:xfrm>
          <a:prstGeom prst="rect">
            <a:avLst/>
          </a:prstGeom>
          <a:solidFill>
            <a:srgbClr val="FFD9D9"/>
          </a:solidFill>
          <a:ln>
            <a:solidFill>
              <a:schemeClr val="bg1"/>
            </a:solidFill>
          </a:ln>
        </p:spPr>
        <p:txBody>
          <a:bodyPr wrap="square" rtlCol="0">
            <a:spAutoFit/>
          </a:bodyPr>
          <a:lstStyle/>
          <a:p>
            <a:pPr algn="ctr"/>
            <a:r>
              <a:rPr lang="fr-FR" sz="2000" dirty="0" smtClean="0">
                <a:solidFill>
                  <a:srgbClr val="FF0000"/>
                </a:solidFill>
              </a:rPr>
              <a:t>Travail collaboratif</a:t>
            </a:r>
          </a:p>
        </p:txBody>
      </p:sp>
      <p:sp>
        <p:nvSpPr>
          <p:cNvPr id="16" name="ZoneTexte 15"/>
          <p:cNvSpPr txBox="1"/>
          <p:nvPr/>
        </p:nvSpPr>
        <p:spPr>
          <a:xfrm rot="21229934">
            <a:off x="1352258" y="4820835"/>
            <a:ext cx="2173471" cy="707886"/>
          </a:xfrm>
          <a:prstGeom prst="rect">
            <a:avLst/>
          </a:prstGeom>
          <a:solidFill>
            <a:srgbClr val="FFD9D9"/>
          </a:solidFill>
          <a:ln>
            <a:solidFill>
              <a:schemeClr val="bg1"/>
            </a:solidFill>
          </a:ln>
        </p:spPr>
        <p:txBody>
          <a:bodyPr wrap="square" rtlCol="0">
            <a:spAutoFit/>
          </a:bodyPr>
          <a:lstStyle/>
          <a:p>
            <a:pPr algn="ctr"/>
            <a:r>
              <a:rPr lang="fr-FR" sz="2000" dirty="0" smtClean="0">
                <a:solidFill>
                  <a:srgbClr val="FF0000"/>
                </a:solidFill>
              </a:rPr>
              <a:t>Pas de classement (pas de note)</a:t>
            </a:r>
          </a:p>
        </p:txBody>
      </p:sp>
      <p:sp>
        <p:nvSpPr>
          <p:cNvPr id="17" name="ZoneTexte 16"/>
          <p:cNvSpPr txBox="1"/>
          <p:nvPr/>
        </p:nvSpPr>
        <p:spPr>
          <a:xfrm rot="21229934">
            <a:off x="9760483" y="3356067"/>
            <a:ext cx="2173471" cy="400110"/>
          </a:xfrm>
          <a:prstGeom prst="rect">
            <a:avLst/>
          </a:prstGeom>
          <a:solidFill>
            <a:srgbClr val="FFD9D9"/>
          </a:solidFill>
          <a:ln>
            <a:solidFill>
              <a:schemeClr val="bg1"/>
            </a:solidFill>
          </a:ln>
        </p:spPr>
        <p:txBody>
          <a:bodyPr wrap="square" rtlCol="0">
            <a:spAutoFit/>
          </a:bodyPr>
          <a:lstStyle/>
          <a:p>
            <a:pPr algn="ctr"/>
            <a:r>
              <a:rPr lang="fr-FR" sz="2000" dirty="0" smtClean="0">
                <a:solidFill>
                  <a:srgbClr val="FF0000"/>
                </a:solidFill>
              </a:rPr>
              <a:t>Synthèse active</a:t>
            </a:r>
          </a:p>
        </p:txBody>
      </p:sp>
      <p:sp>
        <p:nvSpPr>
          <p:cNvPr id="18" name="ZoneTexte 17"/>
          <p:cNvSpPr txBox="1"/>
          <p:nvPr/>
        </p:nvSpPr>
        <p:spPr>
          <a:xfrm rot="21229934">
            <a:off x="7219297" y="6308441"/>
            <a:ext cx="2173471" cy="400110"/>
          </a:xfrm>
          <a:prstGeom prst="rect">
            <a:avLst/>
          </a:prstGeom>
          <a:solidFill>
            <a:srgbClr val="FFD9D9"/>
          </a:solidFill>
          <a:ln>
            <a:solidFill>
              <a:schemeClr val="bg1"/>
            </a:solidFill>
          </a:ln>
        </p:spPr>
        <p:txBody>
          <a:bodyPr wrap="square" rtlCol="0">
            <a:spAutoFit/>
          </a:bodyPr>
          <a:lstStyle/>
          <a:p>
            <a:pPr algn="ctr"/>
            <a:r>
              <a:rPr lang="fr-FR" sz="2000" dirty="0" smtClean="0">
                <a:solidFill>
                  <a:srgbClr val="FF0000"/>
                </a:solidFill>
              </a:rPr>
              <a:t>Bienveillance</a:t>
            </a:r>
          </a:p>
        </p:txBody>
      </p:sp>
      <p:sp>
        <p:nvSpPr>
          <p:cNvPr id="19" name="ZoneTexte 18"/>
          <p:cNvSpPr txBox="1"/>
          <p:nvPr/>
        </p:nvSpPr>
        <p:spPr>
          <a:xfrm rot="21229934">
            <a:off x="7571828" y="4506068"/>
            <a:ext cx="879901" cy="400110"/>
          </a:xfrm>
          <a:prstGeom prst="rect">
            <a:avLst/>
          </a:prstGeom>
          <a:solidFill>
            <a:srgbClr val="FFD9D9"/>
          </a:solidFill>
          <a:ln>
            <a:solidFill>
              <a:schemeClr val="bg1"/>
            </a:solidFill>
          </a:ln>
        </p:spPr>
        <p:txBody>
          <a:bodyPr wrap="square" rtlCol="0">
            <a:spAutoFit/>
          </a:bodyPr>
          <a:lstStyle/>
          <a:p>
            <a:pPr algn="ctr"/>
            <a:r>
              <a:rPr lang="fr-FR" sz="2000" dirty="0" smtClean="0">
                <a:solidFill>
                  <a:srgbClr val="FF0000"/>
                </a:solidFill>
              </a:rPr>
              <a:t>ZPD</a:t>
            </a:r>
          </a:p>
        </p:txBody>
      </p:sp>
      <p:sp>
        <p:nvSpPr>
          <p:cNvPr id="20" name="Rectangle 19"/>
          <p:cNvSpPr/>
          <p:nvPr/>
        </p:nvSpPr>
        <p:spPr>
          <a:xfrm>
            <a:off x="9236539" y="6467264"/>
            <a:ext cx="2713884" cy="338554"/>
          </a:xfrm>
          <a:prstGeom prst="rect">
            <a:avLst/>
          </a:prstGeom>
        </p:spPr>
        <p:txBody>
          <a:bodyPr wrap="none">
            <a:spAutoFit/>
          </a:bodyPr>
          <a:lstStyle/>
          <a:p>
            <a:r>
              <a:rPr lang="fr-FR" sz="1600" i="1" dirty="0">
                <a:solidFill>
                  <a:schemeClr val="bg1"/>
                </a:solidFill>
              </a:rPr>
              <a:t>https://</a:t>
            </a:r>
            <a:r>
              <a:rPr lang="fr-FR" sz="1600" i="1" dirty="0" smtClean="0">
                <a:solidFill>
                  <a:schemeClr val="bg1"/>
                </a:solidFill>
              </a:rPr>
              <a:t>ligue-enseignement.be</a:t>
            </a:r>
            <a:endParaRPr lang="fr-FR" dirty="0">
              <a:solidFill>
                <a:schemeClr val="bg1"/>
              </a:solidFill>
            </a:endParaRPr>
          </a:p>
        </p:txBody>
      </p:sp>
    </p:spTree>
    <p:extLst>
      <p:ext uri="{BB962C8B-B14F-4D97-AF65-F5344CB8AC3E}">
        <p14:creationId xmlns:p14="http://schemas.microsoft.com/office/powerpoint/2010/main" val="114476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837829" y="188640"/>
            <a:ext cx="11161240"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pPr defTabSz="1216152">
              <a:spcBef>
                <a:spcPts val="0"/>
              </a:spcBef>
            </a:pPr>
            <a:r>
              <a:rPr lang="fr-FR" sz="2800" b="1" dirty="0" smtClean="0">
                <a:solidFill>
                  <a:schemeClr val="bg1"/>
                </a:solidFill>
              </a:rPr>
              <a:t>LES DEMARCHES PEDAGOGIQUES</a:t>
            </a:r>
            <a:endParaRPr lang="fr-FR" sz="2800" b="1" dirty="0">
              <a:solidFill>
                <a:schemeClr val="bg1"/>
              </a:solidFill>
              <a:latin typeface="Calibri"/>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881199" y="732750"/>
            <a:ext cx="11117870" cy="523220"/>
          </a:xfrm>
          <a:prstGeom prst="rect">
            <a:avLst/>
          </a:prstGeom>
          <a:noFill/>
        </p:spPr>
        <p:txBody>
          <a:bodyPr wrap="square" rtlCol="0">
            <a:spAutoFit/>
          </a:bodyPr>
          <a:lstStyle/>
          <a:p>
            <a:r>
              <a:rPr lang="fr-FR" sz="2800" b="1" dirty="0" smtClean="0">
                <a:solidFill>
                  <a:srgbClr val="FF0000"/>
                </a:solidFill>
              </a:rPr>
              <a:t>Que disent les grands pédagogues</a:t>
            </a:r>
            <a:endParaRPr lang="fr-FR" sz="2800" b="1" dirty="0">
              <a:solidFill>
                <a:srgbClr val="FF0000"/>
              </a:solidFill>
            </a:endParaRPr>
          </a:p>
        </p:txBody>
      </p:sp>
      <p:sp>
        <p:nvSpPr>
          <p:cNvPr id="20" name="Rectangle 19"/>
          <p:cNvSpPr/>
          <p:nvPr/>
        </p:nvSpPr>
        <p:spPr>
          <a:xfrm>
            <a:off x="881199" y="1276294"/>
            <a:ext cx="11117870" cy="5170646"/>
          </a:xfrm>
          <a:prstGeom prst="rect">
            <a:avLst/>
          </a:prstGeom>
        </p:spPr>
        <p:txBody>
          <a:bodyPr wrap="square">
            <a:spAutoFit/>
          </a:bodyPr>
          <a:lstStyle/>
          <a:p>
            <a:r>
              <a:rPr lang="fr-FR" sz="2200" b="1" dirty="0">
                <a:solidFill>
                  <a:schemeClr val="bg1"/>
                </a:solidFill>
              </a:rPr>
              <a:t>Maria Montessori : bouger, sentir, apprendre</a:t>
            </a:r>
          </a:p>
          <a:p>
            <a:endParaRPr lang="fr-FR" sz="2200" b="1" dirty="0">
              <a:solidFill>
                <a:schemeClr val="bg1"/>
              </a:solidFill>
            </a:endParaRPr>
          </a:p>
          <a:p>
            <a:pPr algn="just"/>
            <a:r>
              <a:rPr lang="fr-FR" sz="2200" dirty="0">
                <a:solidFill>
                  <a:schemeClr val="bg1"/>
                </a:solidFill>
              </a:rPr>
              <a:t>méthode pédagogique basée sur </a:t>
            </a:r>
            <a:r>
              <a:rPr lang="fr-FR" sz="2200" b="1" dirty="0">
                <a:solidFill>
                  <a:schemeClr val="bg1"/>
                </a:solidFill>
              </a:rPr>
              <a:t>le rythme individuel de l’enfant</a:t>
            </a:r>
            <a:r>
              <a:rPr lang="fr-FR" sz="2200" dirty="0">
                <a:solidFill>
                  <a:schemeClr val="bg1"/>
                </a:solidFill>
              </a:rPr>
              <a:t>. C’est la méthode dite «ouverte» qui suppose que l’enfant vit des étapes, des périodes sensibles durant lesquelles il est plus apte à développer certaines compétences</a:t>
            </a:r>
            <a:r>
              <a:rPr lang="fr-FR" sz="2200" b="1" dirty="0">
                <a:solidFill>
                  <a:schemeClr val="bg1"/>
                </a:solidFill>
              </a:rPr>
              <a:t>. La pédagogie de Montessori se centre donc sur l’éveil sensoriel et kinesthésique de l’enfant et travaille sur son autonomisation</a:t>
            </a:r>
            <a:r>
              <a:rPr lang="fr-FR" sz="2200" dirty="0">
                <a:solidFill>
                  <a:schemeClr val="bg1"/>
                </a:solidFill>
              </a:rPr>
              <a:t>. L’adulte est un accompagnant qui doit </a:t>
            </a:r>
            <a:r>
              <a:rPr lang="fr-FR" sz="2200" b="1" dirty="0">
                <a:solidFill>
                  <a:schemeClr val="bg1"/>
                </a:solidFill>
              </a:rPr>
              <a:t>tout mettre en œuvre pour offrir un environnement positif, </a:t>
            </a:r>
            <a:r>
              <a:rPr lang="fr-FR" sz="2200" dirty="0">
                <a:solidFill>
                  <a:schemeClr val="bg1"/>
                </a:solidFill>
              </a:rPr>
              <a:t>dans lequel l’enfant pourra développer ses talents et s’autonomiser</a:t>
            </a:r>
            <a:r>
              <a:rPr lang="fr-FR" sz="2200" b="1" dirty="0">
                <a:solidFill>
                  <a:schemeClr val="bg1"/>
                </a:solidFill>
              </a:rPr>
              <a:t>. En classe, les enfants sont libres de choisir l’activité qu’ils souhaitent faire,</a:t>
            </a:r>
            <a:r>
              <a:rPr lang="fr-FR" sz="2200" dirty="0">
                <a:solidFill>
                  <a:schemeClr val="bg1"/>
                </a:solidFill>
              </a:rPr>
              <a:t> à la seule condition d’avoir déjà «vu» cette activité avec l’encadrant pédagogique. Ils peuvent y passer le temps qu’ils veulent, ils ont le droit de parler (à voix basse) et de se déplacer comme ils l’entendent dans la classe, tant que l’ambiance de travail est respectée. Ici, </a:t>
            </a:r>
            <a:r>
              <a:rPr lang="fr-FR" sz="2200" b="1" dirty="0">
                <a:solidFill>
                  <a:schemeClr val="bg1"/>
                </a:solidFill>
              </a:rPr>
              <a:t>l’auto-apprentissage et l’autodiscipline de l’enfant vont de pair avec la liberté qui lui est accordée</a:t>
            </a:r>
            <a:r>
              <a:rPr lang="fr-FR" sz="2200" dirty="0">
                <a:solidFill>
                  <a:schemeClr val="bg1"/>
                </a:solidFill>
              </a:rPr>
              <a:t>. Pour s’approprier les concepts, </a:t>
            </a:r>
            <a:r>
              <a:rPr lang="fr-FR" sz="2200" b="1" dirty="0">
                <a:solidFill>
                  <a:schemeClr val="bg1"/>
                </a:solidFill>
              </a:rPr>
              <a:t>l’enfant doit manipuler, de façon tangible et concrète, avec ses cinq sens</a:t>
            </a:r>
            <a:r>
              <a:rPr lang="fr-FR" sz="2200" dirty="0">
                <a:solidFill>
                  <a:schemeClr val="bg1"/>
                </a:solidFill>
              </a:rPr>
              <a:t>. Peu importe que l’enfant soit rapide ou lent, pourvu qu’il soit concentré, concerné et réceptif.</a:t>
            </a:r>
            <a:endParaRPr lang="fr-FR" sz="2200" b="1" dirty="0">
              <a:solidFill>
                <a:schemeClr val="bg1"/>
              </a:solidFill>
            </a:endParaRPr>
          </a:p>
        </p:txBody>
      </p:sp>
      <p:sp>
        <p:nvSpPr>
          <p:cNvPr id="21" name="Rectangle 20"/>
          <p:cNvSpPr/>
          <p:nvPr/>
        </p:nvSpPr>
        <p:spPr>
          <a:xfrm>
            <a:off x="9236539" y="6467264"/>
            <a:ext cx="2713884" cy="338554"/>
          </a:xfrm>
          <a:prstGeom prst="rect">
            <a:avLst/>
          </a:prstGeom>
        </p:spPr>
        <p:txBody>
          <a:bodyPr wrap="none">
            <a:spAutoFit/>
          </a:bodyPr>
          <a:lstStyle/>
          <a:p>
            <a:r>
              <a:rPr lang="fr-FR" sz="1600" i="1" dirty="0">
                <a:solidFill>
                  <a:schemeClr val="bg1"/>
                </a:solidFill>
              </a:rPr>
              <a:t>https://</a:t>
            </a:r>
            <a:r>
              <a:rPr lang="fr-FR" sz="1600" i="1" dirty="0" smtClean="0">
                <a:solidFill>
                  <a:schemeClr val="bg1"/>
                </a:solidFill>
              </a:rPr>
              <a:t>ligue-enseignement.be</a:t>
            </a:r>
            <a:endParaRPr lang="fr-FR" dirty="0">
              <a:solidFill>
                <a:schemeClr val="bg1"/>
              </a:solidFill>
            </a:endParaRPr>
          </a:p>
        </p:txBody>
      </p:sp>
      <p:sp>
        <p:nvSpPr>
          <p:cNvPr id="22" name="ZoneTexte 21"/>
          <p:cNvSpPr txBox="1"/>
          <p:nvPr/>
        </p:nvSpPr>
        <p:spPr>
          <a:xfrm rot="21229934">
            <a:off x="9295405" y="2236318"/>
            <a:ext cx="787920" cy="400110"/>
          </a:xfrm>
          <a:prstGeom prst="rect">
            <a:avLst/>
          </a:prstGeom>
          <a:solidFill>
            <a:srgbClr val="FFD9D9"/>
          </a:solidFill>
          <a:ln>
            <a:solidFill>
              <a:schemeClr val="bg1"/>
            </a:solidFill>
          </a:ln>
        </p:spPr>
        <p:txBody>
          <a:bodyPr wrap="square" rtlCol="0">
            <a:spAutoFit/>
          </a:bodyPr>
          <a:lstStyle/>
          <a:p>
            <a:pPr algn="ctr"/>
            <a:r>
              <a:rPr lang="fr-FR" sz="2000" dirty="0" smtClean="0">
                <a:solidFill>
                  <a:srgbClr val="FF0000"/>
                </a:solidFill>
              </a:rPr>
              <a:t>ZPD</a:t>
            </a:r>
          </a:p>
        </p:txBody>
      </p:sp>
      <p:sp>
        <p:nvSpPr>
          <p:cNvPr id="23" name="ZoneTexte 22"/>
          <p:cNvSpPr txBox="1"/>
          <p:nvPr/>
        </p:nvSpPr>
        <p:spPr>
          <a:xfrm rot="21229934">
            <a:off x="1300348" y="3408596"/>
            <a:ext cx="1623194" cy="400110"/>
          </a:xfrm>
          <a:prstGeom prst="rect">
            <a:avLst/>
          </a:prstGeom>
          <a:solidFill>
            <a:srgbClr val="FFD9D9"/>
          </a:solidFill>
          <a:ln>
            <a:solidFill>
              <a:schemeClr val="bg1"/>
            </a:solidFill>
          </a:ln>
        </p:spPr>
        <p:txBody>
          <a:bodyPr wrap="square" rtlCol="0">
            <a:spAutoFit/>
          </a:bodyPr>
          <a:lstStyle/>
          <a:p>
            <a:pPr algn="ctr"/>
            <a:r>
              <a:rPr lang="fr-FR" sz="2000" dirty="0" smtClean="0">
                <a:solidFill>
                  <a:srgbClr val="FF0000"/>
                </a:solidFill>
              </a:rPr>
              <a:t>Manipulation</a:t>
            </a:r>
          </a:p>
        </p:txBody>
      </p:sp>
      <p:sp>
        <p:nvSpPr>
          <p:cNvPr id="24" name="ZoneTexte 23"/>
          <p:cNvSpPr txBox="1"/>
          <p:nvPr/>
        </p:nvSpPr>
        <p:spPr>
          <a:xfrm rot="21229934">
            <a:off x="2294785" y="6093240"/>
            <a:ext cx="1623194" cy="400110"/>
          </a:xfrm>
          <a:prstGeom prst="rect">
            <a:avLst/>
          </a:prstGeom>
          <a:solidFill>
            <a:srgbClr val="FFD9D9"/>
          </a:solidFill>
          <a:ln>
            <a:solidFill>
              <a:schemeClr val="bg1"/>
            </a:solidFill>
          </a:ln>
        </p:spPr>
        <p:txBody>
          <a:bodyPr wrap="square" rtlCol="0">
            <a:spAutoFit/>
          </a:bodyPr>
          <a:lstStyle/>
          <a:p>
            <a:pPr algn="ctr"/>
            <a:r>
              <a:rPr lang="fr-FR" sz="2000" dirty="0" smtClean="0">
                <a:solidFill>
                  <a:srgbClr val="FF0000"/>
                </a:solidFill>
              </a:rPr>
              <a:t>Bienveillance</a:t>
            </a:r>
          </a:p>
        </p:txBody>
      </p:sp>
      <p:sp>
        <p:nvSpPr>
          <p:cNvPr id="25" name="ZoneTexte 24"/>
          <p:cNvSpPr txBox="1"/>
          <p:nvPr/>
        </p:nvSpPr>
        <p:spPr>
          <a:xfrm rot="21229934">
            <a:off x="5246617" y="4300103"/>
            <a:ext cx="1794059" cy="400110"/>
          </a:xfrm>
          <a:prstGeom prst="rect">
            <a:avLst/>
          </a:prstGeom>
          <a:solidFill>
            <a:srgbClr val="FFD9D9"/>
          </a:solidFill>
          <a:ln>
            <a:solidFill>
              <a:schemeClr val="bg1"/>
            </a:solidFill>
          </a:ln>
        </p:spPr>
        <p:txBody>
          <a:bodyPr wrap="square" rtlCol="0">
            <a:spAutoFit/>
          </a:bodyPr>
          <a:lstStyle/>
          <a:p>
            <a:pPr algn="ctr"/>
            <a:r>
              <a:rPr lang="fr-FR" sz="2000" dirty="0" smtClean="0">
                <a:solidFill>
                  <a:srgbClr val="FF0000"/>
                </a:solidFill>
              </a:rPr>
              <a:t>Différenciation</a:t>
            </a:r>
          </a:p>
        </p:txBody>
      </p:sp>
      <p:sp>
        <p:nvSpPr>
          <p:cNvPr id="27" name="ZoneTexte 26"/>
          <p:cNvSpPr txBox="1"/>
          <p:nvPr/>
        </p:nvSpPr>
        <p:spPr>
          <a:xfrm rot="21229934">
            <a:off x="8341285" y="5741603"/>
            <a:ext cx="1802168" cy="400110"/>
          </a:xfrm>
          <a:prstGeom prst="rect">
            <a:avLst/>
          </a:prstGeom>
          <a:solidFill>
            <a:srgbClr val="FFD9D9"/>
          </a:solidFill>
          <a:ln>
            <a:solidFill>
              <a:schemeClr val="bg1"/>
            </a:solidFill>
          </a:ln>
        </p:spPr>
        <p:txBody>
          <a:bodyPr wrap="square" rtlCol="0">
            <a:spAutoFit/>
          </a:bodyPr>
          <a:lstStyle/>
          <a:p>
            <a:pPr algn="ctr"/>
            <a:r>
              <a:rPr lang="fr-FR" sz="2000" dirty="0" smtClean="0">
                <a:solidFill>
                  <a:srgbClr val="FF0000"/>
                </a:solidFill>
              </a:rPr>
              <a:t>Manipulation</a:t>
            </a:r>
          </a:p>
        </p:txBody>
      </p:sp>
    </p:spTree>
    <p:extLst>
      <p:ext uri="{BB962C8B-B14F-4D97-AF65-F5344CB8AC3E}">
        <p14:creationId xmlns:p14="http://schemas.microsoft.com/office/powerpoint/2010/main" val="339967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837829" y="188640"/>
            <a:ext cx="11161240"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pPr defTabSz="1216152">
              <a:spcBef>
                <a:spcPts val="0"/>
              </a:spcBef>
            </a:pPr>
            <a:r>
              <a:rPr lang="fr-FR" sz="2800" b="1" dirty="0" smtClean="0">
                <a:solidFill>
                  <a:schemeClr val="bg1"/>
                </a:solidFill>
              </a:rPr>
              <a:t>LES DEMARCHES PEDAGOGIQUES</a:t>
            </a:r>
            <a:endParaRPr lang="fr-FR" sz="2800" b="1" dirty="0">
              <a:solidFill>
                <a:schemeClr val="bg1"/>
              </a:solidFill>
              <a:latin typeface="Calibri"/>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881199" y="732750"/>
            <a:ext cx="11117870" cy="523220"/>
          </a:xfrm>
          <a:prstGeom prst="rect">
            <a:avLst/>
          </a:prstGeom>
          <a:noFill/>
        </p:spPr>
        <p:txBody>
          <a:bodyPr wrap="square" rtlCol="0">
            <a:spAutoFit/>
          </a:bodyPr>
          <a:lstStyle/>
          <a:p>
            <a:r>
              <a:rPr lang="fr-FR" sz="2800" b="1" dirty="0" smtClean="0">
                <a:solidFill>
                  <a:srgbClr val="FF0000"/>
                </a:solidFill>
              </a:rPr>
              <a:t>Que disent les grands pédagogues</a:t>
            </a:r>
            <a:endParaRPr lang="fr-FR" sz="2800" b="1" dirty="0">
              <a:solidFill>
                <a:srgbClr val="FF0000"/>
              </a:solidFill>
            </a:endParaRPr>
          </a:p>
        </p:txBody>
      </p:sp>
      <p:sp>
        <p:nvSpPr>
          <p:cNvPr id="13" name="Rectangle 12"/>
          <p:cNvSpPr/>
          <p:nvPr/>
        </p:nvSpPr>
        <p:spPr>
          <a:xfrm>
            <a:off x="881199" y="1276294"/>
            <a:ext cx="11117870" cy="5570756"/>
          </a:xfrm>
          <a:prstGeom prst="rect">
            <a:avLst/>
          </a:prstGeom>
        </p:spPr>
        <p:txBody>
          <a:bodyPr wrap="square">
            <a:spAutoFit/>
          </a:bodyPr>
          <a:lstStyle/>
          <a:p>
            <a:r>
              <a:rPr lang="fr-FR" b="1" dirty="0">
                <a:solidFill>
                  <a:schemeClr val="bg1"/>
                </a:solidFill>
              </a:rPr>
              <a:t>Rudolf Steiner : liberté et confiance</a:t>
            </a:r>
          </a:p>
          <a:p>
            <a:endParaRPr lang="fr-FR" b="1" dirty="0">
              <a:solidFill>
                <a:schemeClr val="bg1"/>
              </a:solidFill>
            </a:endParaRPr>
          </a:p>
          <a:p>
            <a:pPr algn="just"/>
            <a:r>
              <a:rPr lang="fr-FR" sz="2200" dirty="0">
                <a:solidFill>
                  <a:schemeClr val="bg1"/>
                </a:solidFill>
              </a:rPr>
              <a:t>pédagogie qui s’appuie sur ses conceptions philosophiques de l’anthroposophie («science de l’esprit»). Elle se base essentiellement sur la </a:t>
            </a:r>
            <a:r>
              <a:rPr lang="fr-FR" sz="2200" b="1" dirty="0">
                <a:solidFill>
                  <a:schemeClr val="bg1"/>
                </a:solidFill>
              </a:rPr>
              <a:t>créativité artistique </a:t>
            </a:r>
            <a:r>
              <a:rPr lang="fr-FR" sz="2200" dirty="0">
                <a:solidFill>
                  <a:schemeClr val="bg1"/>
                </a:solidFill>
              </a:rPr>
              <a:t>de l’enfant et sur son ouverture au monde en s’adressant tant à la tête, qu’au corps ou au cœur. Elle se fonde sur l’idée de la </a:t>
            </a:r>
            <a:r>
              <a:rPr lang="fr-FR" sz="2200" b="1" dirty="0">
                <a:solidFill>
                  <a:schemeClr val="bg1"/>
                </a:solidFill>
              </a:rPr>
              <a:t>liberté de l’homme, convaincue que l’amour, la confiance et l’enthousiasme, en lieu et place de l’ambition, la crainte et la compétition,</a:t>
            </a:r>
            <a:r>
              <a:rPr lang="fr-FR" sz="2200" dirty="0">
                <a:solidFill>
                  <a:schemeClr val="bg1"/>
                </a:solidFill>
              </a:rPr>
              <a:t> dotent les enfants de la sérénité et des forces qui leur seront indispensables pour avancer dans un monde incertain, y réaliser leur projet d’existence, tout en contribuant au progrès humain. Pour lui, </a:t>
            </a:r>
            <a:r>
              <a:rPr lang="fr-FR" sz="2200" b="1" dirty="0">
                <a:solidFill>
                  <a:schemeClr val="bg1"/>
                </a:solidFill>
              </a:rPr>
              <a:t>accueillir l’enfant à l’école, signifie le reconnaître dans sa singularité, établir avec lui une relation de confiance et de responsabilité.</a:t>
            </a:r>
            <a:r>
              <a:rPr lang="fr-FR" sz="2200" dirty="0">
                <a:solidFill>
                  <a:schemeClr val="bg1"/>
                </a:solidFill>
              </a:rPr>
              <a:t> Dans sa conception de l’enseignement, l’enfant est un être autonome capable de penser, agir et sentir seul. Dans les écoles Steiner, les enfants se voient </a:t>
            </a:r>
            <a:r>
              <a:rPr lang="fr-FR" sz="2200" b="1" dirty="0">
                <a:solidFill>
                  <a:schemeClr val="bg1"/>
                </a:solidFill>
              </a:rPr>
              <a:t>proposer des activités artistiques et pratiques</a:t>
            </a:r>
            <a:r>
              <a:rPr lang="fr-FR" sz="2200" dirty="0">
                <a:solidFill>
                  <a:schemeClr val="bg1"/>
                </a:solidFill>
              </a:rPr>
              <a:t>, auxquelles viennent se greffer des matières plus académiques. Les talents et aptitudes de chaque enfant sont </a:t>
            </a:r>
            <a:r>
              <a:rPr lang="fr-FR" sz="2200" b="1" dirty="0">
                <a:solidFill>
                  <a:schemeClr val="bg1"/>
                </a:solidFill>
              </a:rPr>
              <a:t>valorisés sans hiérarchisation</a:t>
            </a:r>
            <a:r>
              <a:rPr lang="fr-FR" sz="2200" dirty="0">
                <a:solidFill>
                  <a:schemeClr val="bg1"/>
                </a:solidFill>
              </a:rPr>
              <a:t>. La tâche de l’enseignant est de </a:t>
            </a:r>
            <a:r>
              <a:rPr lang="fr-FR" sz="2200" b="1" dirty="0">
                <a:solidFill>
                  <a:schemeClr val="bg1"/>
                </a:solidFill>
              </a:rPr>
              <a:t>favoriser l’épanouissement de chaque enfant dont il a la charge, de l’accompagner </a:t>
            </a:r>
            <a:r>
              <a:rPr lang="fr-FR" sz="2200" dirty="0">
                <a:solidFill>
                  <a:schemeClr val="bg1"/>
                </a:solidFill>
              </a:rPr>
              <a:t>vers la découverte de sa voie originale.</a:t>
            </a:r>
            <a:endParaRPr lang="fr-FR" sz="2200" b="1" dirty="0">
              <a:solidFill>
                <a:schemeClr val="bg1"/>
              </a:solidFill>
            </a:endParaRPr>
          </a:p>
        </p:txBody>
      </p:sp>
      <p:sp>
        <p:nvSpPr>
          <p:cNvPr id="20" name="Rectangle 19"/>
          <p:cNvSpPr/>
          <p:nvPr/>
        </p:nvSpPr>
        <p:spPr>
          <a:xfrm>
            <a:off x="9236539" y="6467264"/>
            <a:ext cx="2713884" cy="338554"/>
          </a:xfrm>
          <a:prstGeom prst="rect">
            <a:avLst/>
          </a:prstGeom>
        </p:spPr>
        <p:txBody>
          <a:bodyPr wrap="none">
            <a:spAutoFit/>
          </a:bodyPr>
          <a:lstStyle/>
          <a:p>
            <a:r>
              <a:rPr lang="fr-FR" sz="1600" i="1" dirty="0">
                <a:solidFill>
                  <a:schemeClr val="bg1"/>
                </a:solidFill>
              </a:rPr>
              <a:t>https://</a:t>
            </a:r>
            <a:r>
              <a:rPr lang="fr-FR" sz="1600" i="1" dirty="0" smtClean="0">
                <a:solidFill>
                  <a:schemeClr val="bg1"/>
                </a:solidFill>
              </a:rPr>
              <a:t>ligue-enseignement.be</a:t>
            </a:r>
            <a:endParaRPr lang="fr-FR" dirty="0">
              <a:solidFill>
                <a:schemeClr val="bg1"/>
              </a:solidFill>
            </a:endParaRPr>
          </a:p>
        </p:txBody>
      </p:sp>
      <p:sp>
        <p:nvSpPr>
          <p:cNvPr id="21" name="ZoneTexte 20"/>
          <p:cNvSpPr txBox="1"/>
          <p:nvPr/>
        </p:nvSpPr>
        <p:spPr>
          <a:xfrm rot="21229934">
            <a:off x="4905606" y="2578937"/>
            <a:ext cx="1623194" cy="400110"/>
          </a:xfrm>
          <a:prstGeom prst="rect">
            <a:avLst/>
          </a:prstGeom>
          <a:solidFill>
            <a:srgbClr val="FFD9D9"/>
          </a:solidFill>
          <a:ln>
            <a:solidFill>
              <a:schemeClr val="bg1"/>
            </a:solidFill>
          </a:ln>
        </p:spPr>
        <p:txBody>
          <a:bodyPr wrap="square" rtlCol="0">
            <a:spAutoFit/>
          </a:bodyPr>
          <a:lstStyle/>
          <a:p>
            <a:pPr algn="ctr"/>
            <a:r>
              <a:rPr lang="fr-FR" sz="2000" dirty="0" smtClean="0">
                <a:solidFill>
                  <a:srgbClr val="FF0000"/>
                </a:solidFill>
              </a:rPr>
              <a:t>Manipulation</a:t>
            </a:r>
          </a:p>
        </p:txBody>
      </p:sp>
      <p:sp>
        <p:nvSpPr>
          <p:cNvPr id="24" name="ZoneTexte 23"/>
          <p:cNvSpPr txBox="1"/>
          <p:nvPr/>
        </p:nvSpPr>
        <p:spPr>
          <a:xfrm rot="21229934">
            <a:off x="8933581" y="3483757"/>
            <a:ext cx="2477340" cy="707886"/>
          </a:xfrm>
          <a:prstGeom prst="rect">
            <a:avLst/>
          </a:prstGeom>
          <a:solidFill>
            <a:srgbClr val="FFD9D9"/>
          </a:solidFill>
          <a:ln>
            <a:solidFill>
              <a:schemeClr val="bg1"/>
            </a:solidFill>
          </a:ln>
        </p:spPr>
        <p:txBody>
          <a:bodyPr wrap="square" rtlCol="0">
            <a:spAutoFit/>
          </a:bodyPr>
          <a:lstStyle/>
          <a:p>
            <a:pPr algn="ctr"/>
            <a:r>
              <a:rPr lang="fr-FR" sz="2000" dirty="0" smtClean="0">
                <a:solidFill>
                  <a:srgbClr val="FF0000"/>
                </a:solidFill>
              </a:rPr>
              <a:t>Pas de compétition (pas de note)</a:t>
            </a:r>
          </a:p>
        </p:txBody>
      </p:sp>
      <p:sp>
        <p:nvSpPr>
          <p:cNvPr id="25" name="ZoneTexte 24"/>
          <p:cNvSpPr txBox="1"/>
          <p:nvPr/>
        </p:nvSpPr>
        <p:spPr>
          <a:xfrm rot="21229934">
            <a:off x="1642973" y="4051524"/>
            <a:ext cx="1846093" cy="400110"/>
          </a:xfrm>
          <a:prstGeom prst="rect">
            <a:avLst/>
          </a:prstGeom>
          <a:solidFill>
            <a:srgbClr val="FFD9D9"/>
          </a:solidFill>
          <a:ln>
            <a:solidFill>
              <a:schemeClr val="bg1"/>
            </a:solidFill>
          </a:ln>
        </p:spPr>
        <p:txBody>
          <a:bodyPr wrap="square" rtlCol="0">
            <a:spAutoFit/>
          </a:bodyPr>
          <a:lstStyle/>
          <a:p>
            <a:pPr algn="ctr"/>
            <a:r>
              <a:rPr lang="fr-FR" sz="2000" dirty="0" smtClean="0">
                <a:solidFill>
                  <a:srgbClr val="FF0000"/>
                </a:solidFill>
              </a:rPr>
              <a:t>Bienveillance</a:t>
            </a:r>
          </a:p>
        </p:txBody>
      </p:sp>
      <p:sp>
        <p:nvSpPr>
          <p:cNvPr id="26" name="ZoneTexte 25"/>
          <p:cNvSpPr txBox="1"/>
          <p:nvPr/>
        </p:nvSpPr>
        <p:spPr>
          <a:xfrm rot="21229934">
            <a:off x="3806952" y="5226513"/>
            <a:ext cx="1623194" cy="400110"/>
          </a:xfrm>
          <a:prstGeom prst="rect">
            <a:avLst/>
          </a:prstGeom>
          <a:solidFill>
            <a:srgbClr val="FFD9D9"/>
          </a:solidFill>
          <a:ln>
            <a:solidFill>
              <a:schemeClr val="bg1"/>
            </a:solidFill>
          </a:ln>
        </p:spPr>
        <p:txBody>
          <a:bodyPr wrap="square" rtlCol="0">
            <a:spAutoFit/>
          </a:bodyPr>
          <a:lstStyle/>
          <a:p>
            <a:pPr algn="ctr"/>
            <a:r>
              <a:rPr lang="fr-FR" sz="2000" dirty="0" smtClean="0">
                <a:solidFill>
                  <a:srgbClr val="FF0000"/>
                </a:solidFill>
              </a:rPr>
              <a:t>Manipulation</a:t>
            </a:r>
          </a:p>
        </p:txBody>
      </p:sp>
      <p:sp>
        <p:nvSpPr>
          <p:cNvPr id="27" name="ZoneTexte 26"/>
          <p:cNvSpPr txBox="1"/>
          <p:nvPr/>
        </p:nvSpPr>
        <p:spPr>
          <a:xfrm rot="21229934">
            <a:off x="7464411" y="5390488"/>
            <a:ext cx="1782976" cy="400110"/>
          </a:xfrm>
          <a:prstGeom prst="rect">
            <a:avLst/>
          </a:prstGeom>
          <a:solidFill>
            <a:srgbClr val="FFD9D9"/>
          </a:solidFill>
          <a:ln>
            <a:solidFill>
              <a:schemeClr val="bg1"/>
            </a:solidFill>
          </a:ln>
        </p:spPr>
        <p:txBody>
          <a:bodyPr wrap="square" rtlCol="0">
            <a:spAutoFit/>
          </a:bodyPr>
          <a:lstStyle/>
          <a:p>
            <a:pPr algn="ctr"/>
            <a:r>
              <a:rPr lang="fr-FR" sz="2000" dirty="0" smtClean="0">
                <a:solidFill>
                  <a:srgbClr val="FF0000"/>
                </a:solidFill>
              </a:rPr>
              <a:t>pas de note</a:t>
            </a:r>
          </a:p>
        </p:txBody>
      </p:sp>
      <p:sp>
        <p:nvSpPr>
          <p:cNvPr id="28" name="ZoneTexte 27"/>
          <p:cNvSpPr txBox="1"/>
          <p:nvPr/>
        </p:nvSpPr>
        <p:spPr>
          <a:xfrm rot="21229934">
            <a:off x="6907528" y="6328581"/>
            <a:ext cx="1969852" cy="400110"/>
          </a:xfrm>
          <a:prstGeom prst="rect">
            <a:avLst/>
          </a:prstGeom>
          <a:solidFill>
            <a:srgbClr val="FFD9D9"/>
          </a:solidFill>
          <a:ln>
            <a:solidFill>
              <a:schemeClr val="bg1"/>
            </a:solidFill>
          </a:ln>
        </p:spPr>
        <p:txBody>
          <a:bodyPr wrap="square" rtlCol="0">
            <a:spAutoFit/>
          </a:bodyPr>
          <a:lstStyle/>
          <a:p>
            <a:pPr algn="ctr"/>
            <a:r>
              <a:rPr lang="fr-FR" sz="2000" dirty="0" smtClean="0">
                <a:solidFill>
                  <a:srgbClr val="FF0000"/>
                </a:solidFill>
              </a:rPr>
              <a:t>Bienveillance</a:t>
            </a:r>
          </a:p>
        </p:txBody>
      </p:sp>
    </p:spTree>
    <p:extLst>
      <p:ext uri="{BB962C8B-B14F-4D97-AF65-F5344CB8AC3E}">
        <p14:creationId xmlns:p14="http://schemas.microsoft.com/office/powerpoint/2010/main" val="205712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5" grpId="0" animBg="1"/>
      <p:bldP spid="26"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837829" y="188640"/>
            <a:ext cx="11161240"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pPr defTabSz="1216152">
              <a:spcBef>
                <a:spcPts val="0"/>
              </a:spcBef>
            </a:pPr>
            <a:r>
              <a:rPr lang="fr-FR" sz="2800" b="1" dirty="0" smtClean="0">
                <a:solidFill>
                  <a:schemeClr val="bg1"/>
                </a:solidFill>
              </a:rPr>
              <a:t>LA NEUROSCIENCE AU SERVICE DE LA PEDAGOGIE</a:t>
            </a:r>
            <a:endParaRPr lang="fr-FR" sz="2800" b="1" dirty="0">
              <a:solidFill>
                <a:schemeClr val="bg1"/>
              </a:solidFill>
              <a:latin typeface="Calibri"/>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1"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t="10742"/>
          <a:stretch/>
        </p:blipFill>
        <p:spPr bwMode="auto">
          <a:xfrm>
            <a:off x="1917948" y="1243106"/>
            <a:ext cx="8496944" cy="5056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501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837829" y="188640"/>
            <a:ext cx="11161240"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pPr defTabSz="1216152">
              <a:spcBef>
                <a:spcPts val="0"/>
              </a:spcBef>
            </a:pPr>
            <a:r>
              <a:rPr lang="fr-FR" sz="2800" b="1" dirty="0" smtClean="0">
                <a:solidFill>
                  <a:schemeClr val="bg1"/>
                </a:solidFill>
              </a:rPr>
              <a:t>LA NEUROSCIENCE AU SERVICE DE LA PEDAGOGIE</a:t>
            </a:r>
            <a:endParaRPr lang="fr-FR" sz="2800" b="1" dirty="0">
              <a:solidFill>
                <a:schemeClr val="bg1"/>
              </a:solidFill>
              <a:latin typeface="Calibri"/>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773932" y="2564904"/>
            <a:ext cx="8743832" cy="1569660"/>
          </a:xfrm>
          <a:prstGeom prst="rect">
            <a:avLst/>
          </a:prstGeom>
        </p:spPr>
        <p:txBody>
          <a:bodyPr wrap="square">
            <a:spAutoFit/>
          </a:bodyPr>
          <a:lstStyle/>
          <a:p>
            <a:pPr algn="ctr"/>
            <a:r>
              <a:rPr lang="fr-FR" sz="3200" b="1" dirty="0" smtClean="0">
                <a:solidFill>
                  <a:schemeClr val="bg1"/>
                </a:solidFill>
              </a:rPr>
              <a:t>EXPERIENCE 1 :</a:t>
            </a:r>
          </a:p>
          <a:p>
            <a:pPr algn="ctr"/>
            <a:endParaRPr lang="fr-FR" sz="3200" b="1" dirty="0">
              <a:solidFill>
                <a:schemeClr val="bg1"/>
              </a:solidFill>
            </a:endParaRPr>
          </a:p>
          <a:p>
            <a:pPr algn="ctr"/>
            <a:r>
              <a:rPr lang="fr-FR" sz="3200" b="1" dirty="0" smtClean="0">
                <a:solidFill>
                  <a:schemeClr val="bg1"/>
                </a:solidFill>
              </a:rPr>
              <a:t>DESSINER LE LOGO COCA COLA</a:t>
            </a:r>
            <a:endParaRPr lang="fr-FR" sz="3200" b="1" dirty="0">
              <a:solidFill>
                <a:schemeClr val="bg1"/>
              </a:solidFill>
            </a:endParaRPr>
          </a:p>
        </p:txBody>
      </p:sp>
    </p:spTree>
    <p:extLst>
      <p:ext uri="{BB962C8B-B14F-4D97-AF65-F5344CB8AC3E}">
        <p14:creationId xmlns:p14="http://schemas.microsoft.com/office/powerpoint/2010/main" val="320753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837829" y="188640"/>
            <a:ext cx="11161240"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pPr defTabSz="1216152">
              <a:spcBef>
                <a:spcPts val="0"/>
              </a:spcBef>
            </a:pPr>
            <a:r>
              <a:rPr lang="fr-FR" sz="2800" b="1" dirty="0" smtClean="0">
                <a:solidFill>
                  <a:schemeClr val="bg1"/>
                </a:solidFill>
              </a:rPr>
              <a:t>LA NEUROSCIENCE AU SERVICE DE LA PEDAGOGIE</a:t>
            </a:r>
            <a:endParaRPr lang="fr-FR" sz="2800" b="1" dirty="0">
              <a:solidFill>
                <a:schemeClr val="bg1"/>
              </a:solidFill>
              <a:latin typeface="Calibri"/>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p:nvPicPr>
        <p:blipFill>
          <a:blip r:embed="rId3"/>
          <a:stretch>
            <a:fillRect/>
          </a:stretch>
        </p:blipFill>
        <p:spPr>
          <a:xfrm>
            <a:off x="1269875" y="1052736"/>
            <a:ext cx="10127537" cy="4824536"/>
          </a:xfrm>
          <a:prstGeom prst="rect">
            <a:avLst/>
          </a:prstGeom>
        </p:spPr>
      </p:pic>
    </p:spTree>
    <p:extLst>
      <p:ext uri="{BB962C8B-B14F-4D97-AF65-F5344CB8AC3E}">
        <p14:creationId xmlns:p14="http://schemas.microsoft.com/office/powerpoint/2010/main" val="81540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837829" y="188640"/>
            <a:ext cx="11161240"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pPr defTabSz="1216152">
              <a:spcBef>
                <a:spcPts val="0"/>
              </a:spcBef>
            </a:pPr>
            <a:r>
              <a:rPr lang="fr-FR" sz="2800" b="1" dirty="0" smtClean="0">
                <a:solidFill>
                  <a:schemeClr val="bg1"/>
                </a:solidFill>
              </a:rPr>
              <a:t>LA NEUROSCIENCE AU SERVICE DE LA PEDAGOGIE</a:t>
            </a:r>
            <a:endParaRPr lang="fr-FR" sz="2800" b="1" dirty="0">
              <a:solidFill>
                <a:schemeClr val="bg1"/>
              </a:solidFill>
              <a:latin typeface="Calibri"/>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44923">
            <a:off x="1272660" y="2275716"/>
            <a:ext cx="2338399" cy="173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rot="21224229">
            <a:off x="1420097" y="1456941"/>
            <a:ext cx="1588330" cy="707886"/>
          </a:xfrm>
          <a:prstGeom prst="rect">
            <a:avLst/>
          </a:prstGeom>
          <a:solidFill>
            <a:srgbClr val="FFD9D9"/>
          </a:solidFill>
          <a:ln>
            <a:solidFill>
              <a:schemeClr val="bg1"/>
            </a:solidFill>
          </a:ln>
        </p:spPr>
        <p:txBody>
          <a:bodyPr wrap="square" rtlCol="0">
            <a:spAutoFit/>
          </a:bodyPr>
          <a:lstStyle/>
          <a:p>
            <a:pPr algn="ctr"/>
            <a:r>
              <a:rPr lang="fr-FR" sz="2000" dirty="0" smtClean="0">
                <a:solidFill>
                  <a:srgbClr val="FF0000"/>
                </a:solidFill>
              </a:rPr>
              <a:t>Schémas, croquis</a:t>
            </a:r>
          </a:p>
        </p:txBody>
      </p:sp>
      <p:sp>
        <p:nvSpPr>
          <p:cNvPr id="8" name="ZoneTexte 7"/>
          <p:cNvSpPr txBox="1"/>
          <p:nvPr/>
        </p:nvSpPr>
        <p:spPr>
          <a:xfrm rot="504931">
            <a:off x="4916437" y="992643"/>
            <a:ext cx="2162511" cy="707886"/>
          </a:xfrm>
          <a:prstGeom prst="rect">
            <a:avLst/>
          </a:prstGeom>
          <a:solidFill>
            <a:srgbClr val="FFD9D9"/>
          </a:solidFill>
          <a:ln>
            <a:solidFill>
              <a:schemeClr val="bg1"/>
            </a:solidFill>
          </a:ln>
        </p:spPr>
        <p:txBody>
          <a:bodyPr wrap="square" rtlCol="0">
            <a:spAutoFit/>
          </a:bodyPr>
          <a:lstStyle/>
          <a:p>
            <a:pPr algn="ctr"/>
            <a:r>
              <a:rPr lang="fr-FR" sz="2000" dirty="0" smtClean="0">
                <a:solidFill>
                  <a:srgbClr val="FF0000"/>
                </a:solidFill>
              </a:rPr>
              <a:t>Cartes heuristiques</a:t>
            </a:r>
          </a:p>
        </p:txBody>
      </p:sp>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75665">
            <a:off x="4175029" y="1880373"/>
            <a:ext cx="2961923" cy="2068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29530">
            <a:off x="797314" y="4796483"/>
            <a:ext cx="2405914" cy="1914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rot="429530">
            <a:off x="1206978" y="4376816"/>
            <a:ext cx="1925734" cy="400110"/>
          </a:xfrm>
          <a:prstGeom prst="rect">
            <a:avLst/>
          </a:prstGeom>
          <a:solidFill>
            <a:srgbClr val="FFD9D9"/>
          </a:solidFill>
          <a:ln>
            <a:solidFill>
              <a:schemeClr val="bg1"/>
            </a:solidFill>
          </a:ln>
        </p:spPr>
        <p:txBody>
          <a:bodyPr wrap="square" rtlCol="0">
            <a:spAutoFit/>
          </a:bodyPr>
          <a:lstStyle/>
          <a:p>
            <a:pPr algn="ctr"/>
            <a:r>
              <a:rPr lang="fr-FR" sz="2000" dirty="0" smtClean="0">
                <a:solidFill>
                  <a:srgbClr val="FF0000"/>
                </a:solidFill>
              </a:rPr>
              <a:t>Vidéos</a:t>
            </a:r>
          </a:p>
        </p:txBody>
      </p:sp>
      <p:sp>
        <p:nvSpPr>
          <p:cNvPr id="12" name="ZoneTexte 11"/>
          <p:cNvSpPr txBox="1"/>
          <p:nvPr/>
        </p:nvSpPr>
        <p:spPr>
          <a:xfrm>
            <a:off x="4278277" y="4221829"/>
            <a:ext cx="2304256" cy="400110"/>
          </a:xfrm>
          <a:prstGeom prst="rect">
            <a:avLst/>
          </a:prstGeom>
          <a:solidFill>
            <a:srgbClr val="FFD9D9"/>
          </a:solidFill>
          <a:ln>
            <a:solidFill>
              <a:schemeClr val="bg1"/>
            </a:solidFill>
          </a:ln>
        </p:spPr>
        <p:txBody>
          <a:bodyPr wrap="square" rtlCol="0">
            <a:spAutoFit/>
          </a:bodyPr>
          <a:lstStyle/>
          <a:p>
            <a:pPr algn="ctr"/>
            <a:r>
              <a:rPr lang="fr-FR" sz="2000" dirty="0" smtClean="0">
                <a:solidFill>
                  <a:srgbClr val="FF0000"/>
                </a:solidFill>
              </a:rPr>
              <a:t>Affichages de classe</a:t>
            </a:r>
          </a:p>
        </p:txBody>
      </p:sp>
      <p:pic>
        <p:nvPicPr>
          <p:cNvPr id="1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0731" y="4674217"/>
            <a:ext cx="1555778" cy="2035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ZoneTexte 13"/>
          <p:cNvSpPr txBox="1"/>
          <p:nvPr/>
        </p:nvSpPr>
        <p:spPr>
          <a:xfrm rot="21224229">
            <a:off x="7885206" y="3819535"/>
            <a:ext cx="1588330" cy="707886"/>
          </a:xfrm>
          <a:prstGeom prst="rect">
            <a:avLst/>
          </a:prstGeom>
          <a:solidFill>
            <a:srgbClr val="FFD9D9"/>
          </a:solidFill>
          <a:ln>
            <a:solidFill>
              <a:schemeClr val="bg1"/>
            </a:solidFill>
          </a:ln>
        </p:spPr>
        <p:txBody>
          <a:bodyPr wrap="square" rtlCol="0">
            <a:spAutoFit/>
          </a:bodyPr>
          <a:lstStyle/>
          <a:p>
            <a:pPr algn="ctr"/>
            <a:r>
              <a:rPr lang="fr-FR" sz="2000" dirty="0" smtClean="0">
                <a:solidFill>
                  <a:srgbClr val="FF0000"/>
                </a:solidFill>
              </a:rPr>
              <a:t>Rédaction de synthèse</a:t>
            </a:r>
          </a:p>
        </p:txBody>
      </p:sp>
      <p:sp>
        <p:nvSpPr>
          <p:cNvPr id="15" name="ZoneTexte 14"/>
          <p:cNvSpPr txBox="1"/>
          <p:nvPr/>
        </p:nvSpPr>
        <p:spPr>
          <a:xfrm rot="504931">
            <a:off x="9029560" y="934649"/>
            <a:ext cx="2162511" cy="1015663"/>
          </a:xfrm>
          <a:prstGeom prst="rect">
            <a:avLst/>
          </a:prstGeom>
          <a:solidFill>
            <a:srgbClr val="FFD9D9"/>
          </a:solidFill>
          <a:ln>
            <a:solidFill>
              <a:schemeClr val="bg1"/>
            </a:solidFill>
          </a:ln>
        </p:spPr>
        <p:txBody>
          <a:bodyPr wrap="square" rtlCol="0">
            <a:spAutoFit/>
          </a:bodyPr>
          <a:lstStyle/>
          <a:p>
            <a:pPr algn="ctr"/>
            <a:r>
              <a:rPr lang="fr-FR" sz="2000" dirty="0" smtClean="0">
                <a:solidFill>
                  <a:srgbClr val="FF0000"/>
                </a:solidFill>
              </a:rPr>
              <a:t>Rédaction de protocole expérimentale</a:t>
            </a:r>
          </a:p>
        </p:txBody>
      </p:sp>
      <p:pic>
        <p:nvPicPr>
          <p:cNvPr id="1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213182">
            <a:off x="7758501" y="4668933"/>
            <a:ext cx="2472400" cy="1979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71894">
            <a:off x="8242030" y="2012467"/>
            <a:ext cx="2785785" cy="1603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ZoneTexte 17"/>
          <p:cNvSpPr txBox="1"/>
          <p:nvPr/>
        </p:nvSpPr>
        <p:spPr>
          <a:xfrm>
            <a:off x="881199" y="732750"/>
            <a:ext cx="11117870" cy="523220"/>
          </a:xfrm>
          <a:prstGeom prst="rect">
            <a:avLst/>
          </a:prstGeom>
          <a:noFill/>
        </p:spPr>
        <p:txBody>
          <a:bodyPr wrap="square" rtlCol="0">
            <a:spAutoFit/>
          </a:bodyPr>
          <a:lstStyle/>
          <a:p>
            <a:r>
              <a:rPr lang="fr-FR" sz="2800" b="1" dirty="0" smtClean="0">
                <a:solidFill>
                  <a:srgbClr val="FF0000"/>
                </a:solidFill>
              </a:rPr>
              <a:t>La mémoire visuelle</a:t>
            </a:r>
            <a:endParaRPr lang="fr-FR" sz="2800" b="1" dirty="0">
              <a:solidFill>
                <a:srgbClr val="FF0000"/>
              </a:solidFill>
            </a:endParaRPr>
          </a:p>
        </p:txBody>
      </p:sp>
    </p:spTree>
    <p:extLst>
      <p:ext uri="{BB962C8B-B14F-4D97-AF65-F5344CB8AC3E}">
        <p14:creationId xmlns:p14="http://schemas.microsoft.com/office/powerpoint/2010/main" val="169946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837829" y="188640"/>
            <a:ext cx="11161240" cy="532963"/>
          </a:xfrm>
          <a:prstGeom prst="rect">
            <a:avLst/>
          </a:prstGeom>
        </p:spPr>
        <p:txBody>
          <a:bodyPr vert="horz" lIns="121899" tIns="60949" rIns="121899" bIns="60949" rtlCol="0" anchor="t">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pPr defTabSz="1216152">
              <a:spcBef>
                <a:spcPts val="0"/>
              </a:spcBef>
            </a:pPr>
            <a:r>
              <a:rPr lang="fr-FR" sz="2800" b="1" dirty="0" smtClean="0">
                <a:solidFill>
                  <a:schemeClr val="bg1"/>
                </a:solidFill>
              </a:rPr>
              <a:t>LA NEUROSCIENCE AU SERVICE DE LA PEDAGOGIE</a:t>
            </a:r>
            <a:endParaRPr lang="fr-FR" sz="2800" b="1" dirty="0">
              <a:solidFill>
                <a:schemeClr val="bg1"/>
              </a:solidFill>
              <a:latin typeface="Calibri"/>
            </a:endParaRPr>
          </a:p>
        </p:txBody>
      </p:sp>
      <p:cxnSp>
        <p:nvCxnSpPr>
          <p:cNvPr id="6" name="Connecteur droit 5"/>
          <p:cNvCxnSpPr/>
          <p:nvPr/>
        </p:nvCxnSpPr>
        <p:spPr>
          <a:xfrm>
            <a:off x="837829" y="721603"/>
            <a:ext cx="1135099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rot="21224229">
            <a:off x="6966499" y="1444331"/>
            <a:ext cx="3422007" cy="707886"/>
          </a:xfrm>
          <a:prstGeom prst="rect">
            <a:avLst/>
          </a:prstGeom>
          <a:solidFill>
            <a:srgbClr val="FFD9D9"/>
          </a:solidFill>
          <a:ln>
            <a:solidFill>
              <a:schemeClr val="bg1"/>
            </a:solidFill>
          </a:ln>
        </p:spPr>
        <p:txBody>
          <a:bodyPr wrap="square" rtlCol="0">
            <a:spAutoFit/>
          </a:bodyPr>
          <a:lstStyle/>
          <a:p>
            <a:pPr algn="ctr"/>
            <a:r>
              <a:rPr lang="fr-FR" sz="2000" dirty="0" smtClean="0">
                <a:solidFill>
                  <a:srgbClr val="FF0000"/>
                </a:solidFill>
              </a:rPr>
              <a:t>Enregistrement et écoute au dictaphone, smartphone</a:t>
            </a:r>
          </a:p>
        </p:txBody>
      </p:sp>
      <p:sp>
        <p:nvSpPr>
          <p:cNvPr id="7" name="ZoneTexte 6"/>
          <p:cNvSpPr txBox="1"/>
          <p:nvPr/>
        </p:nvSpPr>
        <p:spPr>
          <a:xfrm>
            <a:off x="5230315" y="3954679"/>
            <a:ext cx="4464496" cy="1015663"/>
          </a:xfrm>
          <a:prstGeom prst="rect">
            <a:avLst/>
          </a:prstGeom>
          <a:solidFill>
            <a:srgbClr val="FFD9D9"/>
          </a:solidFill>
          <a:ln>
            <a:solidFill>
              <a:schemeClr val="bg1"/>
            </a:solidFill>
          </a:ln>
        </p:spPr>
        <p:txBody>
          <a:bodyPr wrap="square" rtlCol="0">
            <a:spAutoFit/>
          </a:bodyPr>
          <a:lstStyle/>
          <a:p>
            <a:pPr algn="ctr"/>
            <a:r>
              <a:rPr lang="fr-FR" sz="2000" dirty="0" smtClean="0">
                <a:solidFill>
                  <a:srgbClr val="FF0000"/>
                </a:solidFill>
              </a:rPr>
              <a:t>Vidéos avec bande sonore </a:t>
            </a:r>
          </a:p>
          <a:p>
            <a:pPr algn="ctr"/>
            <a:r>
              <a:rPr lang="fr-FR" sz="2000" dirty="0" smtClean="0">
                <a:solidFill>
                  <a:srgbClr val="FF0000"/>
                </a:solidFill>
              </a:rPr>
              <a:t>+ </a:t>
            </a:r>
          </a:p>
          <a:p>
            <a:pPr algn="ctr"/>
            <a:r>
              <a:rPr lang="fr-FR" sz="2000" dirty="0" smtClean="0">
                <a:solidFill>
                  <a:srgbClr val="FF0000"/>
                </a:solidFill>
              </a:rPr>
              <a:t>casque audio</a:t>
            </a:r>
          </a:p>
        </p:txBody>
      </p:sp>
      <p:sp>
        <p:nvSpPr>
          <p:cNvPr id="8" name="ZoneTexte 7"/>
          <p:cNvSpPr txBox="1"/>
          <p:nvPr/>
        </p:nvSpPr>
        <p:spPr>
          <a:xfrm rot="292535">
            <a:off x="2083828" y="1779004"/>
            <a:ext cx="3096344" cy="707886"/>
          </a:xfrm>
          <a:prstGeom prst="rect">
            <a:avLst/>
          </a:prstGeom>
          <a:solidFill>
            <a:srgbClr val="FFD9D9"/>
          </a:solidFill>
          <a:ln>
            <a:solidFill>
              <a:schemeClr val="bg1"/>
            </a:solidFill>
          </a:ln>
        </p:spPr>
        <p:txBody>
          <a:bodyPr wrap="square" rtlCol="0">
            <a:spAutoFit/>
          </a:bodyPr>
          <a:lstStyle/>
          <a:p>
            <a:pPr algn="ctr"/>
            <a:r>
              <a:rPr lang="fr-FR" sz="2000" dirty="0" smtClean="0">
                <a:solidFill>
                  <a:srgbClr val="FF0000"/>
                </a:solidFill>
              </a:rPr>
              <a:t>Répétition par le professeur</a:t>
            </a:r>
          </a:p>
          <a:p>
            <a:pPr algn="ctr"/>
            <a:r>
              <a:rPr lang="fr-FR" sz="2000" dirty="0" smtClean="0">
                <a:solidFill>
                  <a:srgbClr val="FF0000"/>
                </a:solidFill>
              </a:rPr>
              <a:t>et par les élèves</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37901">
            <a:off x="7606579" y="2203387"/>
            <a:ext cx="2377378" cy="1464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7115" y="4915558"/>
            <a:ext cx="3943476" cy="1772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77321">
            <a:off x="2065230" y="2519815"/>
            <a:ext cx="2911559" cy="1985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881199" y="732750"/>
            <a:ext cx="11117870" cy="523220"/>
          </a:xfrm>
          <a:prstGeom prst="rect">
            <a:avLst/>
          </a:prstGeom>
          <a:noFill/>
        </p:spPr>
        <p:txBody>
          <a:bodyPr wrap="square" rtlCol="0">
            <a:spAutoFit/>
          </a:bodyPr>
          <a:lstStyle/>
          <a:p>
            <a:r>
              <a:rPr lang="fr-FR" sz="2800" b="1" dirty="0" smtClean="0">
                <a:solidFill>
                  <a:srgbClr val="FF0000"/>
                </a:solidFill>
              </a:rPr>
              <a:t>La mémoire auditive</a:t>
            </a:r>
            <a:endParaRPr lang="fr-FR" sz="2800" b="1" dirty="0">
              <a:solidFill>
                <a:srgbClr val="FF0000"/>
              </a:solidFill>
            </a:endParaRPr>
          </a:p>
        </p:txBody>
      </p:sp>
    </p:spTree>
    <p:extLst>
      <p:ext uri="{BB962C8B-B14F-4D97-AF65-F5344CB8AC3E}">
        <p14:creationId xmlns:p14="http://schemas.microsoft.com/office/powerpoint/2010/main" val="225404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_16x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Tech_16x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Tech_16x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Tech_16x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089D97F-F9C6-4321-86E9-9163169DDD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Circuit trois lignes (grand écran)</Template>
  <TotalTime>0</TotalTime>
  <Words>930</Words>
  <Application>Microsoft Office PowerPoint</Application>
  <PresentationFormat>Personnalisé</PresentationFormat>
  <Paragraphs>79</Paragraphs>
  <Slides>9</Slides>
  <Notes>9</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9</vt:i4>
      </vt:variant>
    </vt:vector>
  </HeadingPairs>
  <TitlesOfParts>
    <vt:vector size="12" baseType="lpstr">
      <vt:lpstr>Arial</vt:lpstr>
      <vt:lpstr>Calibri</vt:lpstr>
      <vt:lpstr>Tech_16x9</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2015-05-27T15:43:08Z</dcterms:created>
  <dcterms:modified xsi:type="dcterms:W3CDTF">2018-01-11T18:13:51Z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TC027879909991</vt:lpwstr>
  </property>
</Properties>
</file>