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0.xml" ContentType="application/vnd.openxmlformats-officedocument.presentationml.notesSlide+xml"/>
  <Override PartName="/ppt/tags/tag65.xml" ContentType="application/vnd.openxmlformats-officedocument.presentationml.tags+xml"/>
  <Override PartName="/ppt/notesSlides/notesSlide11.xml" ContentType="application/vnd.openxmlformats-officedocument.presentationml.notesSlide+xml"/>
  <Override PartName="/ppt/tags/tag66.xml" ContentType="application/vnd.openxmlformats-officedocument.presentationml.tags+xml"/>
  <Override PartName="/ppt/notesSlides/notesSlide12.xml" ContentType="application/vnd.openxmlformats-officedocument.presentationml.notesSlide+xml"/>
  <Override PartName="/ppt/tags/tag67.xml" ContentType="application/vnd.openxmlformats-officedocument.presentationml.tags+xml"/>
  <Override PartName="/ppt/notesSlides/notesSlide13.xml" ContentType="application/vnd.openxmlformats-officedocument.presentationml.notesSlide+xml"/>
  <Override PartName="/ppt/tags/tag68.xml" ContentType="application/vnd.openxmlformats-officedocument.presentationml.tags+xml"/>
  <Override PartName="/ppt/notesSlides/notesSlide14.xml" ContentType="application/vnd.openxmlformats-officedocument.presentationml.notesSlide+xml"/>
  <Override PartName="/ppt/tags/tag69.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2" r:id="rId3"/>
    <p:sldId id="258" r:id="rId4"/>
    <p:sldId id="264" r:id="rId5"/>
    <p:sldId id="269" r:id="rId6"/>
    <p:sldId id="267" r:id="rId7"/>
    <p:sldId id="268" r:id="rId8"/>
    <p:sldId id="260" r:id="rId9"/>
    <p:sldId id="261" r:id="rId10"/>
    <p:sldId id="262" r:id="rId11"/>
    <p:sldId id="271" r:id="rId12"/>
    <p:sldId id="276" r:id="rId13"/>
    <p:sldId id="275" r:id="rId14"/>
    <p:sldId id="274" r:id="rId15"/>
    <p:sldId id="273" r:id="rId16"/>
    <p:sldId id="277"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B0A2"/>
    <a:srgbClr val="4694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254" autoAdjust="0"/>
  </p:normalViewPr>
  <p:slideViewPr>
    <p:cSldViewPr>
      <p:cViewPr varScale="1">
        <p:scale>
          <a:sx n="63" d="100"/>
          <a:sy n="63" d="100"/>
        </p:scale>
        <p:origin x="16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tilisateur\Documents\Ann&#233;e%202023-2024\Recteur\Audience%20du%2012%20setembre\Effectifs%20lyc&#233;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tilisateur\Documents\Ann&#233;e%202023-2024\Recteur\Audience%20du%2012%20setembre\Effectifs%20lyc&#233;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tilisateur\Documents\Ann&#233;e%202023-2024\Recteur\Audience%20du%2012%20setembre\Effectifs%20lyc&#233;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i="0" u="none" strike="noStrike" baseline="0" dirty="0" err="1">
                <a:effectLst/>
              </a:rPr>
              <a:t>Évolution</a:t>
            </a:r>
            <a:r>
              <a:rPr lang="fr-FR" sz="2000" dirty="0"/>
              <a:t> académique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'CIT SI'!$A$3</c:f>
              <c:strCache>
                <c:ptCount val="1"/>
                <c:pt idx="0">
                  <c:v>CIT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'CIT SI'!$B$2:$J$2</c:f>
              <c:strCache>
                <c:ptCount val="9"/>
                <c:pt idx="0">
                  <c:v>15-16</c:v>
                </c:pt>
                <c:pt idx="1">
                  <c:v>16-17</c:v>
                </c:pt>
                <c:pt idx="2">
                  <c:v>17-18</c:v>
                </c:pt>
                <c:pt idx="3">
                  <c:v>18-19</c:v>
                </c:pt>
                <c:pt idx="4">
                  <c:v>19-20</c:v>
                </c:pt>
                <c:pt idx="5">
                  <c:v>20-21</c:v>
                </c:pt>
                <c:pt idx="6">
                  <c:v>21-22</c:v>
                </c:pt>
                <c:pt idx="7">
                  <c:v>22-23</c:v>
                </c:pt>
                <c:pt idx="8">
                  <c:v>23-24</c:v>
                </c:pt>
              </c:strCache>
            </c:strRef>
          </c:cat>
          <c:val>
            <c:numRef>
              <c:f>'CIT SI'!$B$3:$J$3</c:f>
              <c:numCache>
                <c:formatCode>General</c:formatCode>
                <c:ptCount val="9"/>
                <c:pt idx="0">
                  <c:v>1026</c:v>
                </c:pt>
                <c:pt idx="1">
                  <c:v>779</c:v>
                </c:pt>
                <c:pt idx="2">
                  <c:v>727</c:v>
                </c:pt>
                <c:pt idx="3">
                  <c:v>643</c:v>
                </c:pt>
                <c:pt idx="4">
                  <c:v>440</c:v>
                </c:pt>
                <c:pt idx="5">
                  <c:v>342</c:v>
                </c:pt>
                <c:pt idx="6">
                  <c:v>211</c:v>
                </c:pt>
                <c:pt idx="7">
                  <c:v>246</c:v>
                </c:pt>
                <c:pt idx="8">
                  <c:v>214</c:v>
                </c:pt>
              </c:numCache>
            </c:numRef>
          </c:val>
          <c:smooth val="0"/>
          <c:extLst>
            <c:ext xmlns:c16="http://schemas.microsoft.com/office/drawing/2014/chart" uri="{C3380CC4-5D6E-409C-BE32-E72D297353CC}">
              <c16:uniqueId val="{00000000-C61B-4354-A305-ED6DCAE9CA66}"/>
            </c:ext>
          </c:extLst>
        </c:ser>
        <c:ser>
          <c:idx val="1"/>
          <c:order val="1"/>
          <c:tx>
            <c:strRef>
              <c:f>'CIT SI'!$A$4</c:f>
              <c:strCache>
                <c:ptCount val="1"/>
                <c:pt idx="0">
                  <c:v>SI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'CIT SI'!$B$2:$J$2</c:f>
              <c:strCache>
                <c:ptCount val="9"/>
                <c:pt idx="0">
                  <c:v>15-16</c:v>
                </c:pt>
                <c:pt idx="1">
                  <c:v>16-17</c:v>
                </c:pt>
                <c:pt idx="2">
                  <c:v>17-18</c:v>
                </c:pt>
                <c:pt idx="3">
                  <c:v>18-19</c:v>
                </c:pt>
                <c:pt idx="4">
                  <c:v>19-20</c:v>
                </c:pt>
                <c:pt idx="5">
                  <c:v>20-21</c:v>
                </c:pt>
                <c:pt idx="6">
                  <c:v>21-22</c:v>
                </c:pt>
                <c:pt idx="7">
                  <c:v>22-23</c:v>
                </c:pt>
                <c:pt idx="8">
                  <c:v>23-24</c:v>
                </c:pt>
              </c:strCache>
            </c:strRef>
          </c:cat>
          <c:val>
            <c:numRef>
              <c:f>'CIT SI'!$B$4:$J$4</c:f>
              <c:numCache>
                <c:formatCode>General</c:formatCode>
                <c:ptCount val="9"/>
                <c:pt idx="0">
                  <c:v>1394</c:v>
                </c:pt>
                <c:pt idx="1">
                  <c:v>1081</c:v>
                </c:pt>
                <c:pt idx="2">
                  <c:v>1040</c:v>
                </c:pt>
                <c:pt idx="3">
                  <c:v>1012</c:v>
                </c:pt>
                <c:pt idx="4">
                  <c:v>714</c:v>
                </c:pt>
                <c:pt idx="5">
                  <c:v>684</c:v>
                </c:pt>
                <c:pt idx="6">
                  <c:v>597</c:v>
                </c:pt>
                <c:pt idx="7">
                  <c:v>559</c:v>
                </c:pt>
                <c:pt idx="8">
                  <c:v>582</c:v>
                </c:pt>
              </c:numCache>
            </c:numRef>
          </c:val>
          <c:smooth val="0"/>
          <c:extLst>
            <c:ext xmlns:c16="http://schemas.microsoft.com/office/drawing/2014/chart" uri="{C3380CC4-5D6E-409C-BE32-E72D297353CC}">
              <c16:uniqueId val="{00000001-C61B-4354-A305-ED6DCAE9CA66}"/>
            </c:ext>
          </c:extLst>
        </c:ser>
        <c:dLbls>
          <c:showLegendKey val="0"/>
          <c:showVal val="0"/>
          <c:showCatName val="0"/>
          <c:showSerName val="0"/>
          <c:showPercent val="0"/>
          <c:showBubbleSize val="0"/>
        </c:dLbls>
        <c:marker val="1"/>
        <c:smooth val="0"/>
        <c:axId val="1987889071"/>
        <c:axId val="1987437247"/>
      </c:lineChart>
      <c:catAx>
        <c:axId val="1987889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87437247"/>
        <c:crosses val="autoZero"/>
        <c:auto val="1"/>
        <c:lblAlgn val="ctr"/>
        <c:lblOffset val="100"/>
        <c:noMultiLvlLbl val="0"/>
      </c:catAx>
      <c:valAx>
        <c:axId val="1987437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87889071"/>
        <c:crosses val="autoZero"/>
        <c:crossBetween val="between"/>
      </c:valAx>
      <c:spPr>
        <a:noFill/>
        <a:ln>
          <a:noFill/>
        </a:ln>
        <a:effectLst/>
      </c:spPr>
    </c:plotArea>
    <c:legend>
      <c:legendPos val="b"/>
      <c:layout>
        <c:manualLayout>
          <c:xMode val="edge"/>
          <c:yMode val="edge"/>
          <c:x val="0.78882552506587977"/>
          <c:y val="5.4824414105278531E-2"/>
          <c:w val="0.2111744749341202"/>
          <c:h val="7.823391983646053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2000" dirty="0" err="1"/>
              <a:t>Evolution</a:t>
            </a:r>
            <a:r>
              <a:rPr lang="fr-FR" sz="2000" dirty="0"/>
              <a:t> académique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STI2D!$A$3</c:f>
              <c:strCache>
                <c:ptCount val="1"/>
                <c:pt idx="0">
                  <c:v>1ère STI2D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STI2D!$B$2:$J$2</c:f>
              <c:strCache>
                <c:ptCount val="9"/>
                <c:pt idx="0">
                  <c:v>15-16</c:v>
                </c:pt>
                <c:pt idx="1">
                  <c:v>16-17</c:v>
                </c:pt>
                <c:pt idx="2">
                  <c:v>17-18</c:v>
                </c:pt>
                <c:pt idx="3">
                  <c:v>18-19</c:v>
                </c:pt>
                <c:pt idx="4">
                  <c:v>19-20</c:v>
                </c:pt>
                <c:pt idx="5">
                  <c:v>20-21</c:v>
                </c:pt>
                <c:pt idx="6">
                  <c:v>21-22</c:v>
                </c:pt>
                <c:pt idx="7">
                  <c:v>22-23</c:v>
                </c:pt>
                <c:pt idx="8">
                  <c:v>23-24</c:v>
                </c:pt>
              </c:strCache>
            </c:strRef>
          </c:cat>
          <c:val>
            <c:numRef>
              <c:f>STI2D!$B$3:$J$3</c:f>
              <c:numCache>
                <c:formatCode>General</c:formatCode>
                <c:ptCount val="9"/>
                <c:pt idx="0">
                  <c:v>962</c:v>
                </c:pt>
                <c:pt idx="1">
                  <c:v>927</c:v>
                </c:pt>
                <c:pt idx="2">
                  <c:v>1021</c:v>
                </c:pt>
                <c:pt idx="3">
                  <c:v>935</c:v>
                </c:pt>
                <c:pt idx="4">
                  <c:v>828</c:v>
                </c:pt>
                <c:pt idx="5">
                  <c:v>776</c:v>
                </c:pt>
                <c:pt idx="6">
                  <c:v>766</c:v>
                </c:pt>
                <c:pt idx="7">
                  <c:v>782</c:v>
                </c:pt>
                <c:pt idx="8">
                  <c:v>684</c:v>
                </c:pt>
              </c:numCache>
            </c:numRef>
          </c:val>
          <c:smooth val="0"/>
          <c:extLst>
            <c:ext xmlns:c16="http://schemas.microsoft.com/office/drawing/2014/chart" uri="{C3380CC4-5D6E-409C-BE32-E72D297353CC}">
              <c16:uniqueId val="{00000000-820F-4DBF-B69C-A6007F84378C}"/>
            </c:ext>
          </c:extLst>
        </c:ser>
        <c:dLbls>
          <c:showLegendKey val="0"/>
          <c:showVal val="0"/>
          <c:showCatName val="0"/>
          <c:showSerName val="0"/>
          <c:showPercent val="0"/>
          <c:showBubbleSize val="0"/>
        </c:dLbls>
        <c:marker val="1"/>
        <c:smooth val="0"/>
        <c:axId val="365528064"/>
        <c:axId val="363948272"/>
      </c:lineChart>
      <c:catAx>
        <c:axId val="36552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63948272"/>
        <c:crosses val="autoZero"/>
        <c:auto val="1"/>
        <c:lblAlgn val="ctr"/>
        <c:lblOffset val="100"/>
        <c:noMultiLvlLbl val="0"/>
      </c:catAx>
      <c:valAx>
        <c:axId val="363948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65528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2000" dirty="0" err="1"/>
              <a:t>Evolution</a:t>
            </a:r>
            <a:r>
              <a:rPr lang="fr-FR" sz="2000" dirty="0"/>
              <a:t> académique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'Spécialité SI'!$A$3</c:f>
              <c:strCache>
                <c:ptCount val="1"/>
                <c:pt idx="0">
                  <c:v>Première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'Spécialité SI'!$B$2:$J$2</c:f>
              <c:strCache>
                <c:ptCount val="9"/>
                <c:pt idx="0">
                  <c:v>15-16</c:v>
                </c:pt>
                <c:pt idx="1">
                  <c:v>16-17</c:v>
                </c:pt>
                <c:pt idx="2">
                  <c:v>17-18</c:v>
                </c:pt>
                <c:pt idx="3">
                  <c:v>18-19</c:v>
                </c:pt>
                <c:pt idx="4">
                  <c:v>19-20</c:v>
                </c:pt>
                <c:pt idx="5">
                  <c:v>20-21</c:v>
                </c:pt>
                <c:pt idx="6">
                  <c:v>21-22</c:v>
                </c:pt>
                <c:pt idx="7">
                  <c:v>22-23</c:v>
                </c:pt>
                <c:pt idx="8">
                  <c:v>23-24</c:v>
                </c:pt>
              </c:strCache>
            </c:strRef>
          </c:cat>
          <c:val>
            <c:numRef>
              <c:f>'Spécialité SI'!$B$3:$J$3</c:f>
              <c:numCache>
                <c:formatCode>General</c:formatCode>
                <c:ptCount val="9"/>
                <c:pt idx="0">
                  <c:v>508</c:v>
                </c:pt>
                <c:pt idx="1">
                  <c:v>593</c:v>
                </c:pt>
                <c:pt idx="2">
                  <c:v>625</c:v>
                </c:pt>
                <c:pt idx="3">
                  <c:v>527</c:v>
                </c:pt>
                <c:pt idx="4">
                  <c:v>619</c:v>
                </c:pt>
                <c:pt idx="5">
                  <c:v>634</c:v>
                </c:pt>
                <c:pt idx="6">
                  <c:v>557</c:v>
                </c:pt>
                <c:pt idx="7">
                  <c:v>540</c:v>
                </c:pt>
                <c:pt idx="8">
                  <c:v>449</c:v>
                </c:pt>
              </c:numCache>
            </c:numRef>
          </c:val>
          <c:smooth val="0"/>
          <c:extLst>
            <c:ext xmlns:c16="http://schemas.microsoft.com/office/drawing/2014/chart" uri="{C3380CC4-5D6E-409C-BE32-E72D297353CC}">
              <c16:uniqueId val="{00000000-372A-4EDF-889E-A5905D309037}"/>
            </c:ext>
          </c:extLst>
        </c:ser>
        <c:ser>
          <c:idx val="1"/>
          <c:order val="1"/>
          <c:tx>
            <c:strRef>
              <c:f>'Spécialité SI'!$A$4</c:f>
              <c:strCache>
                <c:ptCount val="1"/>
                <c:pt idx="0">
                  <c:v>Terminale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'Spécialité SI'!$B$2:$J$2</c:f>
              <c:strCache>
                <c:ptCount val="9"/>
                <c:pt idx="0">
                  <c:v>15-16</c:v>
                </c:pt>
                <c:pt idx="1">
                  <c:v>16-17</c:v>
                </c:pt>
                <c:pt idx="2">
                  <c:v>17-18</c:v>
                </c:pt>
                <c:pt idx="3">
                  <c:v>18-19</c:v>
                </c:pt>
                <c:pt idx="4">
                  <c:v>19-20</c:v>
                </c:pt>
                <c:pt idx="5">
                  <c:v>20-21</c:v>
                </c:pt>
                <c:pt idx="6">
                  <c:v>21-22</c:v>
                </c:pt>
                <c:pt idx="7">
                  <c:v>22-23</c:v>
                </c:pt>
                <c:pt idx="8">
                  <c:v>23-24</c:v>
                </c:pt>
              </c:strCache>
            </c:strRef>
          </c:cat>
          <c:val>
            <c:numRef>
              <c:f>'Spécialité SI'!$B$4:$J$4</c:f>
              <c:numCache>
                <c:formatCode>General</c:formatCode>
                <c:ptCount val="9"/>
                <c:pt idx="0">
                  <c:v>448</c:v>
                </c:pt>
                <c:pt idx="1">
                  <c:v>508</c:v>
                </c:pt>
                <c:pt idx="2">
                  <c:v>592</c:v>
                </c:pt>
                <c:pt idx="3">
                  <c:v>611</c:v>
                </c:pt>
                <c:pt idx="4">
                  <c:v>527</c:v>
                </c:pt>
                <c:pt idx="5">
                  <c:v>258</c:v>
                </c:pt>
                <c:pt idx="6">
                  <c:v>252</c:v>
                </c:pt>
                <c:pt idx="7">
                  <c:v>204</c:v>
                </c:pt>
                <c:pt idx="8">
                  <c:v>173</c:v>
                </c:pt>
              </c:numCache>
            </c:numRef>
          </c:val>
          <c:smooth val="0"/>
          <c:extLst>
            <c:ext xmlns:c16="http://schemas.microsoft.com/office/drawing/2014/chart" uri="{C3380CC4-5D6E-409C-BE32-E72D297353CC}">
              <c16:uniqueId val="{00000001-372A-4EDF-889E-A5905D309037}"/>
            </c:ext>
          </c:extLst>
        </c:ser>
        <c:dLbls>
          <c:showLegendKey val="0"/>
          <c:showVal val="0"/>
          <c:showCatName val="0"/>
          <c:showSerName val="0"/>
          <c:showPercent val="0"/>
          <c:showBubbleSize val="0"/>
        </c:dLbls>
        <c:marker val="1"/>
        <c:smooth val="0"/>
        <c:axId val="1934657775"/>
        <c:axId val="1930934319"/>
      </c:lineChart>
      <c:catAx>
        <c:axId val="1934657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30934319"/>
        <c:crosses val="autoZero"/>
        <c:auto val="1"/>
        <c:lblAlgn val="ctr"/>
        <c:lblOffset val="100"/>
        <c:noMultiLvlLbl val="0"/>
      </c:catAx>
      <c:valAx>
        <c:axId val="19309343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34657775"/>
        <c:crosses val="autoZero"/>
        <c:crossBetween val="between"/>
      </c:valAx>
      <c:spPr>
        <a:noFill/>
        <a:ln>
          <a:noFill/>
        </a:ln>
        <a:effectLst/>
      </c:spPr>
    </c:plotArea>
    <c:legend>
      <c:legendPos val="b"/>
      <c:layout>
        <c:manualLayout>
          <c:xMode val="edge"/>
          <c:yMode val="edge"/>
          <c:x val="0.27754965004374454"/>
          <c:y val="0.92159716721800311"/>
          <c:w val="0.39490048118985127"/>
          <c:h val="6.656851325536970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E80844-11E7-4439-A179-0FF0EC8FAE55}" type="datetimeFigureOut">
              <a:rPr lang="fr-FR" smtClean="0"/>
              <a:t>11/09/2024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278DF-0D89-4847-BD4E-C9FEC631BB43}" type="slidenum">
              <a:rPr lang="fr-FR" smtClean="0"/>
              <a:t>‹N°›</a:t>
            </a:fld>
            <a:endParaRPr lang="fr-FR"/>
          </a:p>
        </p:txBody>
      </p:sp>
    </p:spTree>
    <p:extLst>
      <p:ext uri="{BB962C8B-B14F-4D97-AF65-F5344CB8AC3E}">
        <p14:creationId xmlns:p14="http://schemas.microsoft.com/office/powerpoint/2010/main" val="4062770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2</a:t>
            </a:fld>
            <a:endParaRPr lang="fr-FR"/>
          </a:p>
        </p:txBody>
      </p:sp>
    </p:spTree>
    <p:extLst>
      <p:ext uri="{BB962C8B-B14F-4D97-AF65-F5344CB8AC3E}">
        <p14:creationId xmlns:p14="http://schemas.microsoft.com/office/powerpoint/2010/main" val="2776718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11</a:t>
            </a:fld>
            <a:endParaRPr lang="fr-FR"/>
          </a:p>
        </p:txBody>
      </p:sp>
    </p:spTree>
    <p:extLst>
      <p:ext uri="{BB962C8B-B14F-4D97-AF65-F5344CB8AC3E}">
        <p14:creationId xmlns:p14="http://schemas.microsoft.com/office/powerpoint/2010/main" val="2820104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12</a:t>
            </a:fld>
            <a:endParaRPr lang="fr-FR"/>
          </a:p>
        </p:txBody>
      </p:sp>
    </p:spTree>
    <p:extLst>
      <p:ext uri="{BB962C8B-B14F-4D97-AF65-F5344CB8AC3E}">
        <p14:creationId xmlns:p14="http://schemas.microsoft.com/office/powerpoint/2010/main" val="1535629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13</a:t>
            </a:fld>
            <a:endParaRPr lang="fr-FR"/>
          </a:p>
        </p:txBody>
      </p:sp>
    </p:spTree>
    <p:extLst>
      <p:ext uri="{BB962C8B-B14F-4D97-AF65-F5344CB8AC3E}">
        <p14:creationId xmlns:p14="http://schemas.microsoft.com/office/powerpoint/2010/main" val="265137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14</a:t>
            </a:fld>
            <a:endParaRPr lang="fr-FR"/>
          </a:p>
        </p:txBody>
      </p:sp>
    </p:spTree>
    <p:extLst>
      <p:ext uri="{BB962C8B-B14F-4D97-AF65-F5344CB8AC3E}">
        <p14:creationId xmlns:p14="http://schemas.microsoft.com/office/powerpoint/2010/main" val="2556574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15</a:t>
            </a:fld>
            <a:endParaRPr lang="fr-FR"/>
          </a:p>
        </p:txBody>
      </p:sp>
    </p:spTree>
    <p:extLst>
      <p:ext uri="{BB962C8B-B14F-4D97-AF65-F5344CB8AC3E}">
        <p14:creationId xmlns:p14="http://schemas.microsoft.com/office/powerpoint/2010/main" val="2214265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16</a:t>
            </a:fld>
            <a:endParaRPr lang="fr-FR"/>
          </a:p>
        </p:txBody>
      </p:sp>
    </p:spTree>
    <p:extLst>
      <p:ext uri="{BB962C8B-B14F-4D97-AF65-F5344CB8AC3E}">
        <p14:creationId xmlns:p14="http://schemas.microsoft.com/office/powerpoint/2010/main" val="809445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3</a:t>
            </a:fld>
            <a:endParaRPr lang="fr-FR"/>
          </a:p>
        </p:txBody>
      </p:sp>
    </p:spTree>
    <p:extLst>
      <p:ext uri="{BB962C8B-B14F-4D97-AF65-F5344CB8AC3E}">
        <p14:creationId xmlns:p14="http://schemas.microsoft.com/office/powerpoint/2010/main" val="1018823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4</a:t>
            </a:fld>
            <a:endParaRPr lang="fr-FR"/>
          </a:p>
        </p:txBody>
      </p:sp>
    </p:spTree>
    <p:extLst>
      <p:ext uri="{BB962C8B-B14F-4D97-AF65-F5344CB8AC3E}">
        <p14:creationId xmlns:p14="http://schemas.microsoft.com/office/powerpoint/2010/main" val="1811620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5</a:t>
            </a:fld>
            <a:endParaRPr lang="fr-FR"/>
          </a:p>
        </p:txBody>
      </p:sp>
    </p:spTree>
    <p:extLst>
      <p:ext uri="{BB962C8B-B14F-4D97-AF65-F5344CB8AC3E}">
        <p14:creationId xmlns:p14="http://schemas.microsoft.com/office/powerpoint/2010/main" val="22987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6</a:t>
            </a:fld>
            <a:endParaRPr lang="fr-FR"/>
          </a:p>
        </p:txBody>
      </p:sp>
    </p:spTree>
    <p:extLst>
      <p:ext uri="{BB962C8B-B14F-4D97-AF65-F5344CB8AC3E}">
        <p14:creationId xmlns:p14="http://schemas.microsoft.com/office/powerpoint/2010/main" val="456588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7</a:t>
            </a:fld>
            <a:endParaRPr lang="fr-FR"/>
          </a:p>
        </p:txBody>
      </p:sp>
    </p:spTree>
    <p:extLst>
      <p:ext uri="{BB962C8B-B14F-4D97-AF65-F5344CB8AC3E}">
        <p14:creationId xmlns:p14="http://schemas.microsoft.com/office/powerpoint/2010/main" val="229297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8</a:t>
            </a:fld>
            <a:endParaRPr lang="fr-FR"/>
          </a:p>
        </p:txBody>
      </p:sp>
    </p:spTree>
    <p:extLst>
      <p:ext uri="{BB962C8B-B14F-4D97-AF65-F5344CB8AC3E}">
        <p14:creationId xmlns:p14="http://schemas.microsoft.com/office/powerpoint/2010/main" val="3344278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9</a:t>
            </a:fld>
            <a:endParaRPr lang="fr-FR"/>
          </a:p>
        </p:txBody>
      </p:sp>
    </p:spTree>
    <p:extLst>
      <p:ext uri="{BB962C8B-B14F-4D97-AF65-F5344CB8AC3E}">
        <p14:creationId xmlns:p14="http://schemas.microsoft.com/office/powerpoint/2010/main" val="273397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9D278DF-0D89-4847-BD4E-C9FEC631BB43}" type="slidenum">
              <a:rPr lang="fr-FR" smtClean="0"/>
              <a:t>10</a:t>
            </a:fld>
            <a:endParaRPr lang="fr-FR"/>
          </a:p>
        </p:txBody>
      </p:sp>
    </p:spTree>
    <p:extLst>
      <p:ext uri="{BB962C8B-B14F-4D97-AF65-F5344CB8AC3E}">
        <p14:creationId xmlns:p14="http://schemas.microsoft.com/office/powerpoint/2010/main" val="4475825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pic>
        <p:nvPicPr>
          <p:cNvPr id="4" name="Image 3"/>
          <p:cNvPicPr/>
          <p:nvPr userDrawn="1"/>
        </p:nvPicPr>
        <p:blipFill rotWithShape="1">
          <a:blip r:embed="rId2" cstate="print">
            <a:extLst>
              <a:ext uri="{28A0092B-C50C-407E-A947-70E740481C1C}">
                <a14:useLocalDpi xmlns:a14="http://schemas.microsoft.com/office/drawing/2010/main" val="0"/>
              </a:ext>
            </a:extLst>
          </a:blip>
          <a:srcRect t="12006"/>
          <a:stretch/>
        </p:blipFill>
        <p:spPr bwMode="auto">
          <a:xfrm>
            <a:off x="191344" y="260648"/>
            <a:ext cx="1220656" cy="115212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62638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BFBDD5-E6ED-4627-BFE1-1AAC2A2C947F}" type="datetimeFigureOut">
              <a:rPr lang="fr-FR" smtClean="0"/>
              <a:t>11/09/2024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906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BFBDD5-E6ED-4627-BFE1-1AAC2A2C947F}" type="datetimeFigureOut">
              <a:rPr lang="fr-FR" smtClean="0"/>
              <a:t>11/09/2024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268564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BFBDD5-E6ED-4627-BFE1-1AAC2A2C947F}" type="datetimeFigureOut">
              <a:rPr lang="fr-FR" smtClean="0"/>
              <a:t>11/09/2024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118737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5BFBDD5-E6ED-4627-BFE1-1AAC2A2C947F}" type="datetimeFigureOut">
              <a:rPr lang="fr-FR" smtClean="0"/>
              <a:t>11/09/2024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115521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5BFBDD5-E6ED-4627-BFE1-1AAC2A2C947F}" type="datetimeFigureOut">
              <a:rPr lang="fr-FR" smtClean="0"/>
              <a:t>11/09/2024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152209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5BFBDD5-E6ED-4627-BFE1-1AAC2A2C947F}" type="datetimeFigureOut">
              <a:rPr lang="fr-FR" smtClean="0"/>
              <a:t>11/09/2024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193905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5BFBDD5-E6ED-4627-BFE1-1AAC2A2C947F}" type="datetimeFigureOut">
              <a:rPr lang="fr-FR" smtClean="0"/>
              <a:t>11/09/2024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238724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BFBDD5-E6ED-4627-BFE1-1AAC2A2C947F}" type="datetimeFigureOut">
              <a:rPr lang="fr-FR" smtClean="0"/>
              <a:t>11/09/2024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2960774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5BFBDD5-E6ED-4627-BFE1-1AAC2A2C947F}" type="datetimeFigureOut">
              <a:rPr lang="fr-FR" smtClean="0"/>
              <a:t>11/09/2024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336815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5BFBDD5-E6ED-4627-BFE1-1AAC2A2C947F}" type="datetimeFigureOut">
              <a:rPr lang="fr-FR" smtClean="0"/>
              <a:t>11/09/2024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26913F-7910-4954-865E-15071F12792B}" type="slidenum">
              <a:rPr lang="fr-FR" smtClean="0"/>
              <a:t>‹N°›</a:t>
            </a:fld>
            <a:endParaRPr lang="fr-FR"/>
          </a:p>
        </p:txBody>
      </p:sp>
    </p:spTree>
    <p:extLst>
      <p:ext uri="{BB962C8B-B14F-4D97-AF65-F5344CB8AC3E}">
        <p14:creationId xmlns:p14="http://schemas.microsoft.com/office/powerpoint/2010/main" val="215065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dirty="0"/>
              <a:t>IA-IPR groupe STI</a:t>
            </a: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tx1"/>
                </a:solidFill>
              </a:defRPr>
            </a:lvl1pPr>
          </a:lstStyle>
          <a:p>
            <a:fld id="{2326913F-7910-4954-865E-15071F12792B}" type="slidenum">
              <a:rPr lang="fr-FR" smtClean="0"/>
              <a:pPr/>
              <a:t>‹N°›</a:t>
            </a:fld>
            <a:endParaRPr lang="fr-FR" dirty="0"/>
          </a:p>
        </p:txBody>
      </p:sp>
      <p:sp>
        <p:nvSpPr>
          <p:cNvPr id="7" name="ZoneTexte 6"/>
          <p:cNvSpPr txBox="1"/>
          <p:nvPr userDrawn="1"/>
        </p:nvSpPr>
        <p:spPr>
          <a:xfrm>
            <a:off x="5868144" y="6398345"/>
            <a:ext cx="2808312" cy="307777"/>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400" b="1" dirty="0">
                <a:solidFill>
                  <a:schemeClr val="bg1">
                    <a:lumMod val="50000"/>
                  </a:schemeClr>
                </a:solidFill>
              </a:rPr>
              <a:t>IA-IPR groupe STI</a:t>
            </a:r>
          </a:p>
        </p:txBody>
      </p:sp>
    </p:spTree>
    <p:extLst>
      <p:ext uri="{BB962C8B-B14F-4D97-AF65-F5344CB8AC3E}">
        <p14:creationId xmlns:p14="http://schemas.microsoft.com/office/powerpoint/2010/main" val="691467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57.xml"/><Relationship Id="rId7" Type="http://schemas.openxmlformats.org/officeDocument/2006/relationships/notesSlide" Target="../notesSlides/notesSlide9.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Layout" Target="../slideLayouts/slideLayout1.xml"/><Relationship Id="rId5" Type="http://schemas.openxmlformats.org/officeDocument/2006/relationships/tags" Target="../tags/tag59.xml"/><Relationship Id="rId4" Type="http://schemas.openxmlformats.org/officeDocument/2006/relationships/tags" Target="../tags/tag58.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62.xml"/><Relationship Id="rId7" Type="http://schemas.openxmlformats.org/officeDocument/2006/relationships/notesSlide" Target="../notesSlides/notesSlide10.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slideLayout" Target="../slideLayouts/slideLayout1.xml"/><Relationship Id="rId5" Type="http://schemas.openxmlformats.org/officeDocument/2006/relationships/tags" Target="../tags/tag64.xml"/><Relationship Id="rId10" Type="http://schemas.openxmlformats.org/officeDocument/2006/relationships/image" Target="../media/image7.png"/><Relationship Id="rId4" Type="http://schemas.openxmlformats.org/officeDocument/2006/relationships/tags" Target="../tags/tag63.xml"/><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65.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66.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67.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68.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69.xml"/><Relationship Id="rId5" Type="http://schemas.openxmlformats.org/officeDocument/2006/relationships/hyperlink" Target="https://idee.region-academique-hauts-de-france.fr/" TargetMode="Externa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hyperlink" Target="http://sti.ac-amiens.fr/458-les-olympiades-des-sciences-de-l-ingenieur-pour-les-eleves.html" TargetMode="External"/><Relationship Id="rId5" Type="http://schemas.openxmlformats.org/officeDocument/2006/relationships/hyperlink" Target="https://www.upsti.fr/nos-evenements/olympiades-de-si" TargetMode="Externa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notesSlide" Target="../notesSlides/notesSlide3.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slideLayout" Target="../slideLayouts/slideLayout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hyperlink" Target="https://www.gouvernement.fr/france-2030" TargetMode="External"/><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hyperlink" Target="https://www.education.gouv.fr/sites/default/files/ensel802_annexe.pdf"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22.xml"/><Relationship Id="rId7" Type="http://schemas.openxmlformats.org/officeDocument/2006/relationships/image" Target="../media/image2.pn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tags" Target="../tags/tag23.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video" Target="https://www.youtube.com/embed/h0p2tOZEw9k" TargetMode="External"/><Relationship Id="rId7" Type="http://schemas.openxmlformats.org/officeDocument/2006/relationships/image" Target="../media/image4.jpe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tags" Target="../tags/tag33.xml"/></Relationships>
</file>

<file path=ppt/slides/_rels/slide8.xml.rels><?xml version="1.0" encoding="UTF-8" standalone="yes"?>
<Relationships xmlns="http://schemas.openxmlformats.org/package/2006/relationships"><Relationship Id="rId8" Type="http://schemas.openxmlformats.org/officeDocument/2006/relationships/tags" Target="../tags/tag41.xml"/><Relationship Id="rId13" Type="http://schemas.openxmlformats.org/officeDocument/2006/relationships/notesSlide" Target="../notesSlides/notesSlide7.xml"/><Relationship Id="rId3" Type="http://schemas.openxmlformats.org/officeDocument/2006/relationships/tags" Target="../tags/tag36.xml"/><Relationship Id="rId7" Type="http://schemas.openxmlformats.org/officeDocument/2006/relationships/tags" Target="../tags/tag40.xml"/><Relationship Id="rId12"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tags" Target="../tags/tag44.xml"/><Relationship Id="rId5" Type="http://schemas.openxmlformats.org/officeDocument/2006/relationships/tags" Target="../tags/tag38.xml"/><Relationship Id="rId10" Type="http://schemas.openxmlformats.org/officeDocument/2006/relationships/tags" Target="../tags/tag43.xml"/><Relationship Id="rId4" Type="http://schemas.openxmlformats.org/officeDocument/2006/relationships/tags" Target="../tags/tag37.xml"/><Relationship Id="rId9" Type="http://schemas.openxmlformats.org/officeDocument/2006/relationships/tags" Target="../tags/tag42.xml"/><Relationship Id="rId14" Type="http://schemas.openxmlformats.org/officeDocument/2006/relationships/chart" Target="../charts/chart1.xml"/></Relationships>
</file>

<file path=ppt/slides/_rels/slide9.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chart" Target="../charts/chart2.xml"/><Relationship Id="rId3" Type="http://schemas.openxmlformats.org/officeDocument/2006/relationships/tags" Target="../tags/tag47.xml"/><Relationship Id="rId7" Type="http://schemas.openxmlformats.org/officeDocument/2006/relationships/tags" Target="../tags/tag51.xml"/><Relationship Id="rId12" Type="http://schemas.openxmlformats.org/officeDocument/2006/relationships/notesSlide" Target="../notesSlides/notesSlide8.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slideLayout" Target="../slideLayouts/slideLayout1.xml"/><Relationship Id="rId5" Type="http://schemas.openxmlformats.org/officeDocument/2006/relationships/tags" Target="../tags/tag49.xml"/><Relationship Id="rId10" Type="http://schemas.openxmlformats.org/officeDocument/2006/relationships/tags" Target="../tags/tag54.xml"/><Relationship Id="rId4" Type="http://schemas.openxmlformats.org/officeDocument/2006/relationships/tags" Target="../tags/tag48.xml"/><Relationship Id="rId9" Type="http://schemas.openxmlformats.org/officeDocument/2006/relationships/tags" Target="../tags/tag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611560" y="451520"/>
            <a:ext cx="8206680" cy="2664296"/>
          </a:xfrm>
        </p:spPr>
        <p:txBody>
          <a:bodyPr>
            <a:normAutofit/>
          </a:bodyPr>
          <a:lstStyle/>
          <a:p>
            <a:r>
              <a:rPr lang="fr-FR" b="0" dirty="0"/>
              <a:t>Les Olympiades</a:t>
            </a:r>
            <a:br>
              <a:rPr lang="fr-FR" b="0" dirty="0"/>
            </a:br>
            <a:r>
              <a:rPr lang="fr-FR" b="0" dirty="0"/>
              <a:t>de Sciences de l’Ingénieur</a:t>
            </a:r>
            <a:br>
              <a:rPr lang="fr-FR" b="0" dirty="0"/>
            </a:br>
            <a:r>
              <a:rPr lang="fr-FR" b="0" dirty="0"/>
              <a:t>« Collège » 2025</a:t>
            </a:r>
            <a:endParaRPr lang="fr-FR" dirty="0"/>
          </a:p>
        </p:txBody>
      </p:sp>
      <p:sp>
        <p:nvSpPr>
          <p:cNvPr id="3" name="Sous-titre 2"/>
          <p:cNvSpPr>
            <a:spLocks noGrp="1"/>
          </p:cNvSpPr>
          <p:nvPr>
            <p:ph type="subTitle" idx="1"/>
            <p:custDataLst>
              <p:tags r:id="rId2"/>
            </p:custDataLst>
          </p:nvPr>
        </p:nvSpPr>
        <p:spPr>
          <a:xfrm>
            <a:off x="1371600" y="3429000"/>
            <a:ext cx="6400800" cy="1126976"/>
          </a:xfrm>
        </p:spPr>
        <p:txBody>
          <a:bodyPr>
            <a:normAutofit fontScale="77500" lnSpcReduction="20000"/>
          </a:bodyPr>
          <a:lstStyle/>
          <a:p>
            <a:r>
              <a:rPr lang="fr-FR" dirty="0"/>
              <a:t>Webinaire</a:t>
            </a:r>
            <a:br>
              <a:rPr lang="fr-FR" dirty="0"/>
            </a:br>
            <a:r>
              <a:rPr lang="fr-FR" dirty="0"/>
              <a:t>Mercredi 11 septembre 2024</a:t>
            </a:r>
          </a:p>
          <a:p>
            <a:r>
              <a:rPr lang="fr-FR" b="0" i="0" noProof="1">
                <a:solidFill>
                  <a:schemeClr val="bg1">
                    <a:lumMod val="65000"/>
                  </a:schemeClr>
                </a:solidFill>
              </a:rPr>
              <a:t>16H00 à 17H00</a:t>
            </a:r>
          </a:p>
          <a:p>
            <a:endParaRPr lang="fr-FR" dirty="0"/>
          </a:p>
        </p:txBody>
      </p:sp>
      <p:sp>
        <p:nvSpPr>
          <p:cNvPr id="5" name="ZoneTexte 5"/>
          <p:cNvSpPr txBox="1"/>
          <p:nvPr>
            <p:custDataLst>
              <p:tags r:id="rId3"/>
            </p:custDataLst>
          </p:nvPr>
        </p:nvSpPr>
        <p:spPr>
          <a:xfrm>
            <a:off x="395536" y="4869160"/>
            <a:ext cx="5040560" cy="1200329"/>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br>
              <a:rPr lang="fr-FR" i="1" dirty="0"/>
            </a:br>
            <a:r>
              <a:rPr lang="fr-FR" b="1" i="1" dirty="0"/>
              <a:t>Guillaume COMTE</a:t>
            </a:r>
          </a:p>
          <a:p>
            <a:r>
              <a:rPr lang="fr-FR" dirty="0"/>
              <a:t>Inspecteur d’Académie </a:t>
            </a:r>
          </a:p>
          <a:p>
            <a:r>
              <a:rPr lang="fr-FR" dirty="0"/>
              <a:t>Inspecteur Pédagogique Régional STI</a:t>
            </a:r>
          </a:p>
        </p:txBody>
      </p:sp>
      <p:sp>
        <p:nvSpPr>
          <p:cNvPr id="6" name="ZoneTexte 5">
            <a:extLst>
              <a:ext uri="{FF2B5EF4-FFF2-40B4-BE49-F238E27FC236}">
                <a16:creationId xmlns:a16="http://schemas.microsoft.com/office/drawing/2014/main" id="{FC8CD440-C5DB-4D9F-903A-C3B64CD1FD17}"/>
              </a:ext>
            </a:extLst>
          </p:cNvPr>
          <p:cNvSpPr txBox="1"/>
          <p:nvPr>
            <p:custDataLst>
              <p:tags r:id="rId4"/>
            </p:custDataLst>
          </p:nvPr>
        </p:nvSpPr>
        <p:spPr>
          <a:xfrm>
            <a:off x="5004048" y="4869159"/>
            <a:ext cx="5040560" cy="1477328"/>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br>
              <a:rPr lang="fr-FR" i="1" dirty="0"/>
            </a:br>
            <a:r>
              <a:rPr lang="fr-FR" b="1" i="1" dirty="0"/>
              <a:t>Guillaume FANTOLI</a:t>
            </a:r>
          </a:p>
          <a:p>
            <a:r>
              <a:rPr lang="fr-FR" dirty="0"/>
              <a:t>Professeur de technologie</a:t>
            </a:r>
          </a:p>
          <a:p>
            <a:r>
              <a:rPr lang="fr-FR" dirty="0"/>
              <a:t>Formateur académique</a:t>
            </a:r>
          </a:p>
          <a:p>
            <a:r>
              <a:rPr lang="fr-FR" dirty="0"/>
              <a:t>Chargé de mission d’inspection SII </a:t>
            </a:r>
          </a:p>
        </p:txBody>
      </p:sp>
    </p:spTree>
    <p:extLst>
      <p:ext uri="{BB962C8B-B14F-4D97-AF65-F5344CB8AC3E}">
        <p14:creationId xmlns:p14="http://schemas.microsoft.com/office/powerpoint/2010/main" val="1005858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383924" y="1221475"/>
            <a:ext cx="8580563" cy="369332"/>
          </a:xfrm>
          <a:prstGeom prst="rect">
            <a:avLst/>
          </a:prstGeom>
          <a:noFill/>
        </p:spPr>
        <p:txBody>
          <a:bodyPr wrap="square" rtlCol="0">
            <a:spAutoFit/>
          </a:bodyPr>
          <a:lstStyle/>
          <a:p>
            <a:r>
              <a:rPr lang="fr-FR" dirty="0"/>
              <a:t>Analyse de l’évolution des effectifs de la voie générale spécialité SI en </a:t>
            </a:r>
            <a:r>
              <a:rPr lang="fr-FR" b="1" dirty="0">
                <a:solidFill>
                  <a:srgbClr val="0070C0"/>
                </a:solidFill>
              </a:rPr>
              <a:t>1</a:t>
            </a:r>
            <a:r>
              <a:rPr lang="fr-FR" b="1" baseline="30000" dirty="0">
                <a:solidFill>
                  <a:srgbClr val="0070C0"/>
                </a:solidFill>
              </a:rPr>
              <a:t>ère</a:t>
            </a:r>
            <a:r>
              <a:rPr lang="fr-FR" dirty="0"/>
              <a:t> et en </a:t>
            </a:r>
            <a:r>
              <a:rPr lang="fr-FR" b="1" dirty="0">
                <a:solidFill>
                  <a:schemeClr val="accent2">
                    <a:lumMod val="75000"/>
                  </a:schemeClr>
                </a:solidFill>
              </a:rPr>
              <a:t>terminale</a:t>
            </a:r>
          </a:p>
        </p:txBody>
      </p:sp>
      <p:sp>
        <p:nvSpPr>
          <p:cNvPr id="2" name="Flèche : haut 1">
            <a:extLst>
              <a:ext uri="{FF2B5EF4-FFF2-40B4-BE49-F238E27FC236}">
                <a16:creationId xmlns:a16="http://schemas.microsoft.com/office/drawing/2014/main" id="{CC89E420-114C-4A3E-8E23-600A092241C4}"/>
              </a:ext>
            </a:extLst>
          </p:cNvPr>
          <p:cNvSpPr/>
          <p:nvPr>
            <p:custDataLst>
              <p:tags r:id="rId2"/>
            </p:custDataLst>
          </p:nvPr>
        </p:nvSpPr>
        <p:spPr>
          <a:xfrm>
            <a:off x="5148064" y="4869160"/>
            <a:ext cx="180020"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F5DAFBE6-6EAD-4B60-A375-399F94150376}"/>
              </a:ext>
            </a:extLst>
          </p:cNvPr>
          <p:cNvSpPr txBox="1"/>
          <p:nvPr>
            <p:custDataLst>
              <p:tags r:id="rId3"/>
            </p:custDataLst>
          </p:nvPr>
        </p:nvSpPr>
        <p:spPr>
          <a:xfrm>
            <a:off x="4428666" y="5449768"/>
            <a:ext cx="1798836" cy="646331"/>
          </a:xfrm>
          <a:prstGeom prst="rect">
            <a:avLst/>
          </a:prstGeom>
          <a:noFill/>
        </p:spPr>
        <p:txBody>
          <a:bodyPr wrap="square" rtlCol="0">
            <a:spAutoFit/>
          </a:bodyPr>
          <a:lstStyle/>
          <a:p>
            <a:pPr algn="ctr"/>
            <a:r>
              <a:rPr lang="fr-FR" dirty="0"/>
              <a:t>Abandon d’une spé en terminale</a:t>
            </a:r>
          </a:p>
        </p:txBody>
      </p:sp>
      <p:graphicFrame>
        <p:nvGraphicFramePr>
          <p:cNvPr id="17" name="Graphique 16">
            <a:extLst>
              <a:ext uri="{FF2B5EF4-FFF2-40B4-BE49-F238E27FC236}">
                <a16:creationId xmlns:a16="http://schemas.microsoft.com/office/drawing/2014/main" id="{A4BC2F18-9D79-48FA-9B23-A2786B691CB3}"/>
              </a:ext>
            </a:extLst>
          </p:cNvPr>
          <p:cNvGraphicFramePr>
            <a:graphicFrameLocks/>
          </p:cNvGraphicFramePr>
          <p:nvPr>
            <p:custDataLst>
              <p:tags r:id="rId4"/>
            </p:custDataLst>
            <p:extLst>
              <p:ext uri="{D42A27DB-BD31-4B8C-83A1-F6EECF244321}">
                <p14:modId xmlns:p14="http://schemas.microsoft.com/office/powerpoint/2010/main" val="3637903365"/>
              </p:ext>
            </p:extLst>
          </p:nvPr>
        </p:nvGraphicFramePr>
        <p:xfrm>
          <a:off x="2376264" y="1721718"/>
          <a:ext cx="4572000" cy="3219450"/>
        </p:xfrm>
        <a:graphic>
          <a:graphicData uri="http://schemas.openxmlformats.org/drawingml/2006/chart">
            <c:chart xmlns:c="http://schemas.openxmlformats.org/drawingml/2006/chart" xmlns:r="http://schemas.openxmlformats.org/officeDocument/2006/relationships" r:id="rId8"/>
          </a:graphicData>
        </a:graphic>
      </p:graphicFrame>
      <p:sp>
        <p:nvSpPr>
          <p:cNvPr id="7" name="ZoneTexte 6">
            <a:extLst>
              <a:ext uri="{FF2B5EF4-FFF2-40B4-BE49-F238E27FC236}">
                <a16:creationId xmlns:a16="http://schemas.microsoft.com/office/drawing/2014/main" id="{462B65EF-A13D-4AC0-A4BD-31DF94B97E5D}"/>
              </a:ext>
            </a:extLst>
          </p:cNvPr>
          <p:cNvSpPr txBox="1"/>
          <p:nvPr>
            <p:custDataLst>
              <p:tags r:id="rId5"/>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693859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4517DC16-C8FD-4814-ADDF-6E896EDA66A5}"/>
              </a:ext>
            </a:extLst>
          </p:cNvPr>
          <p:cNvSpPr txBox="1"/>
          <p:nvPr>
            <p:custDataLst>
              <p:tags r:id="rId1"/>
            </p:custDataLst>
          </p:nvPr>
        </p:nvSpPr>
        <p:spPr>
          <a:xfrm>
            <a:off x="1567636" y="291718"/>
            <a:ext cx="6624736" cy="954107"/>
          </a:xfrm>
          <a:prstGeom prst="rect">
            <a:avLst/>
          </a:prstGeom>
          <a:noFill/>
        </p:spPr>
        <p:txBody>
          <a:bodyPr wrap="square" rtlCol="0">
            <a:spAutoFit/>
          </a:bodyPr>
          <a:lstStyle/>
          <a:p>
            <a:r>
              <a:rPr lang="fr-FR" sz="2800" b="1" dirty="0"/>
              <a:t>Pourquoi est-il important d’enseigner</a:t>
            </a:r>
          </a:p>
          <a:p>
            <a:r>
              <a:rPr lang="fr-FR" sz="2800" b="1" dirty="0"/>
              <a:t>la technologie au collège ?</a:t>
            </a:r>
          </a:p>
        </p:txBody>
      </p:sp>
      <p:pic>
        <p:nvPicPr>
          <p:cNvPr id="6" name="Image 5">
            <a:extLst>
              <a:ext uri="{FF2B5EF4-FFF2-40B4-BE49-F238E27FC236}">
                <a16:creationId xmlns:a16="http://schemas.microsoft.com/office/drawing/2014/main" id="{B0463512-74F9-443A-980B-BBBCC3EB74E5}"/>
              </a:ext>
            </a:extLst>
          </p:cNvPr>
          <p:cNvPicPr>
            <a:picLocks noChangeAspect="1"/>
          </p:cNvPicPr>
          <p:nvPr>
            <p:custDataLst>
              <p:tags r:id="rId2"/>
            </p:custDataLst>
          </p:nvPr>
        </p:nvPicPr>
        <p:blipFill>
          <a:blip r:embed="rId8"/>
          <a:stretch>
            <a:fillRect/>
          </a:stretch>
        </p:blipFill>
        <p:spPr>
          <a:xfrm>
            <a:off x="1187624" y="2497410"/>
            <a:ext cx="7134225" cy="4171950"/>
          </a:xfrm>
          <a:prstGeom prst="rect">
            <a:avLst/>
          </a:prstGeom>
        </p:spPr>
      </p:pic>
      <p:pic>
        <p:nvPicPr>
          <p:cNvPr id="7" name="Image 6">
            <a:extLst>
              <a:ext uri="{FF2B5EF4-FFF2-40B4-BE49-F238E27FC236}">
                <a16:creationId xmlns:a16="http://schemas.microsoft.com/office/drawing/2014/main" id="{F39E7FAC-663E-4B79-808F-1FAC41CC623C}"/>
              </a:ext>
            </a:extLst>
          </p:cNvPr>
          <p:cNvPicPr>
            <a:picLocks noChangeAspect="1"/>
          </p:cNvPicPr>
          <p:nvPr>
            <p:custDataLst>
              <p:tags r:id="rId3"/>
            </p:custDataLst>
          </p:nvPr>
        </p:nvPicPr>
        <p:blipFill>
          <a:blip r:embed="rId9"/>
          <a:stretch>
            <a:fillRect/>
          </a:stretch>
        </p:blipFill>
        <p:spPr>
          <a:xfrm>
            <a:off x="2915816" y="1764804"/>
            <a:ext cx="2981325" cy="800100"/>
          </a:xfrm>
          <a:prstGeom prst="rect">
            <a:avLst/>
          </a:prstGeom>
        </p:spPr>
      </p:pic>
      <p:sp>
        <p:nvSpPr>
          <p:cNvPr id="8" name="ZoneTexte 7">
            <a:extLst>
              <a:ext uri="{FF2B5EF4-FFF2-40B4-BE49-F238E27FC236}">
                <a16:creationId xmlns:a16="http://schemas.microsoft.com/office/drawing/2014/main" id="{21F28439-49B5-4B46-8BAD-DCAA7E7CCE7E}"/>
              </a:ext>
            </a:extLst>
          </p:cNvPr>
          <p:cNvSpPr txBox="1"/>
          <p:nvPr>
            <p:custDataLst>
              <p:tags r:id="rId4"/>
            </p:custDataLst>
          </p:nvPr>
        </p:nvSpPr>
        <p:spPr>
          <a:xfrm>
            <a:off x="1542484" y="1289816"/>
            <a:ext cx="3816424" cy="369332"/>
          </a:xfrm>
          <a:prstGeom prst="rect">
            <a:avLst/>
          </a:prstGeom>
          <a:noFill/>
        </p:spPr>
        <p:txBody>
          <a:bodyPr wrap="square" rtlCol="0">
            <a:spAutoFit/>
          </a:bodyPr>
          <a:lstStyle/>
          <a:p>
            <a:r>
              <a:rPr lang="fr-FR" b="1" dirty="0">
                <a:solidFill>
                  <a:srgbClr val="00B050"/>
                </a:solidFill>
              </a:rPr>
              <a:t>Tribune parue le 19 mars 2024</a:t>
            </a:r>
          </a:p>
        </p:txBody>
      </p:sp>
      <p:pic>
        <p:nvPicPr>
          <p:cNvPr id="9" name="Image 8">
            <a:extLst>
              <a:ext uri="{FF2B5EF4-FFF2-40B4-BE49-F238E27FC236}">
                <a16:creationId xmlns:a16="http://schemas.microsoft.com/office/drawing/2014/main" id="{422C00AB-D12A-4E76-8AF5-9697A008D270}"/>
              </a:ext>
            </a:extLst>
          </p:cNvPr>
          <p:cNvPicPr>
            <a:picLocks noChangeAspect="1"/>
          </p:cNvPicPr>
          <p:nvPr>
            <p:custDataLst>
              <p:tags r:id="rId5"/>
            </p:custDataLst>
          </p:nvPr>
        </p:nvPicPr>
        <p:blipFill>
          <a:blip r:embed="rId10"/>
          <a:stretch>
            <a:fillRect/>
          </a:stretch>
        </p:blipFill>
        <p:spPr>
          <a:xfrm>
            <a:off x="6553820" y="985010"/>
            <a:ext cx="2266652" cy="2273299"/>
          </a:xfrm>
          <a:prstGeom prst="rect">
            <a:avLst/>
          </a:prstGeom>
        </p:spPr>
      </p:pic>
    </p:spTree>
    <p:extLst>
      <p:ext uri="{BB962C8B-B14F-4D97-AF65-F5344CB8AC3E}">
        <p14:creationId xmlns:p14="http://schemas.microsoft.com/office/powerpoint/2010/main" val="822208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462B65EF-A13D-4AC0-A4BD-31DF94B97E5D}"/>
              </a:ext>
            </a:extLst>
          </p:cNvPr>
          <p:cNvSpPr txBox="1"/>
          <p:nvPr>
            <p:custDataLst>
              <p:tags r:id="rId1"/>
            </p:custDataLst>
          </p:nvPr>
        </p:nvSpPr>
        <p:spPr>
          <a:xfrm>
            <a:off x="1907704" y="188640"/>
            <a:ext cx="6336704" cy="523220"/>
          </a:xfrm>
          <a:prstGeom prst="rect">
            <a:avLst/>
          </a:prstGeom>
          <a:noFill/>
        </p:spPr>
        <p:txBody>
          <a:bodyPr wrap="square" rtlCol="0">
            <a:spAutoFit/>
          </a:bodyPr>
          <a:lstStyle/>
          <a:p>
            <a:r>
              <a:rPr lang="fr-FR" sz="2800" b="1" dirty="0"/>
              <a:t>Les OSI « collège » 2025, ça se passe où ?</a:t>
            </a:r>
          </a:p>
        </p:txBody>
      </p:sp>
      <p:sp>
        <p:nvSpPr>
          <p:cNvPr id="9" name="ZoneTexte 8">
            <a:extLst>
              <a:ext uri="{FF2B5EF4-FFF2-40B4-BE49-F238E27FC236}">
                <a16:creationId xmlns:a16="http://schemas.microsoft.com/office/drawing/2014/main" id="{06BBDE39-A8D2-48F7-B3BB-06681397A1F9}"/>
              </a:ext>
            </a:extLst>
          </p:cNvPr>
          <p:cNvSpPr txBox="1"/>
          <p:nvPr/>
        </p:nvSpPr>
        <p:spPr>
          <a:xfrm>
            <a:off x="407172" y="1471172"/>
            <a:ext cx="3672408" cy="2031325"/>
          </a:xfrm>
          <a:prstGeom prst="rect">
            <a:avLst/>
          </a:prstGeom>
          <a:noFill/>
        </p:spPr>
        <p:txBody>
          <a:bodyPr wrap="square" rtlCol="0">
            <a:spAutoFit/>
          </a:bodyPr>
          <a:lstStyle/>
          <a:p>
            <a:r>
              <a:rPr lang="fr-FR" u="sng" dirty="0"/>
              <a:t>Lycée support </a:t>
            </a:r>
            <a:r>
              <a:rPr lang="fr-FR" dirty="0"/>
              <a:t>:</a:t>
            </a:r>
          </a:p>
          <a:p>
            <a:r>
              <a:rPr lang="fr-FR" b="1" dirty="0">
                <a:solidFill>
                  <a:srgbClr val="FF0000"/>
                </a:solidFill>
              </a:rPr>
              <a:t>Lycée Léonard de VINCI à Soissons</a:t>
            </a:r>
          </a:p>
          <a:p>
            <a:endParaRPr lang="fr-FR" b="1" dirty="0">
              <a:solidFill>
                <a:srgbClr val="FF0000"/>
              </a:solidFill>
            </a:endParaRPr>
          </a:p>
          <a:p>
            <a:r>
              <a:rPr lang="fr-FR" u="sng" dirty="0"/>
              <a:t>Contact</a:t>
            </a:r>
            <a:r>
              <a:rPr lang="fr-FR" dirty="0"/>
              <a:t> :</a:t>
            </a:r>
          </a:p>
          <a:p>
            <a:r>
              <a:rPr lang="fr-FR" dirty="0">
                <a:solidFill>
                  <a:srgbClr val="0070C0"/>
                </a:solidFill>
              </a:rPr>
              <a:t>José LOPES – DDF</a:t>
            </a:r>
          </a:p>
          <a:p>
            <a:r>
              <a:rPr lang="fr-FR" dirty="0">
                <a:solidFill>
                  <a:srgbClr val="0070C0"/>
                </a:solidFill>
              </a:rPr>
              <a:t>Jose.lopes@ac-amiens.fr</a:t>
            </a:r>
            <a:endParaRPr lang="fr-FR" b="1" dirty="0">
              <a:solidFill>
                <a:srgbClr val="0070C0"/>
              </a:solidFill>
            </a:endParaRPr>
          </a:p>
          <a:p>
            <a:endParaRPr lang="fr-FR" b="1" dirty="0">
              <a:solidFill>
                <a:srgbClr val="FF0000"/>
              </a:solidFill>
            </a:endParaRPr>
          </a:p>
        </p:txBody>
      </p:sp>
      <p:pic>
        <p:nvPicPr>
          <p:cNvPr id="2" name="Image 1">
            <a:extLst>
              <a:ext uri="{FF2B5EF4-FFF2-40B4-BE49-F238E27FC236}">
                <a16:creationId xmlns:a16="http://schemas.microsoft.com/office/drawing/2014/main" id="{97561F6D-8D91-4099-A285-5DC85E616C04}"/>
              </a:ext>
            </a:extLst>
          </p:cNvPr>
          <p:cNvPicPr>
            <a:picLocks noChangeAspect="1"/>
          </p:cNvPicPr>
          <p:nvPr/>
        </p:nvPicPr>
        <p:blipFill>
          <a:blip r:embed="rId4"/>
          <a:stretch>
            <a:fillRect/>
          </a:stretch>
        </p:blipFill>
        <p:spPr>
          <a:xfrm>
            <a:off x="2875094" y="2309421"/>
            <a:ext cx="6046690" cy="3793265"/>
          </a:xfrm>
          <a:prstGeom prst="rect">
            <a:avLst/>
          </a:prstGeom>
        </p:spPr>
      </p:pic>
      <p:cxnSp>
        <p:nvCxnSpPr>
          <p:cNvPr id="11" name="Connecteur droit avec flèche 10">
            <a:extLst>
              <a:ext uri="{FF2B5EF4-FFF2-40B4-BE49-F238E27FC236}">
                <a16:creationId xmlns:a16="http://schemas.microsoft.com/office/drawing/2014/main" id="{E6547E48-2029-4526-9147-F9199B999D24}"/>
              </a:ext>
            </a:extLst>
          </p:cNvPr>
          <p:cNvCxnSpPr>
            <a:cxnSpLocks/>
          </p:cNvCxnSpPr>
          <p:nvPr/>
        </p:nvCxnSpPr>
        <p:spPr>
          <a:xfrm>
            <a:off x="2555776" y="2204864"/>
            <a:ext cx="2732954" cy="1510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25016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462B65EF-A13D-4AC0-A4BD-31DF94B97E5D}"/>
              </a:ext>
            </a:extLst>
          </p:cNvPr>
          <p:cNvSpPr txBox="1"/>
          <p:nvPr>
            <p:custDataLst>
              <p:tags r:id="rId1"/>
            </p:custDataLst>
          </p:nvPr>
        </p:nvSpPr>
        <p:spPr>
          <a:xfrm>
            <a:off x="1907704" y="188640"/>
            <a:ext cx="6336704" cy="523220"/>
          </a:xfrm>
          <a:prstGeom prst="rect">
            <a:avLst/>
          </a:prstGeom>
          <a:noFill/>
        </p:spPr>
        <p:txBody>
          <a:bodyPr wrap="square" rtlCol="0">
            <a:spAutoFit/>
          </a:bodyPr>
          <a:lstStyle/>
          <a:p>
            <a:r>
              <a:rPr lang="fr-FR" sz="2800" b="1" dirty="0"/>
              <a:t>Les OSI « collège » 2025, ça se passe où ?</a:t>
            </a:r>
          </a:p>
        </p:txBody>
      </p:sp>
      <p:sp>
        <p:nvSpPr>
          <p:cNvPr id="8" name="ZoneTexte 7">
            <a:extLst>
              <a:ext uri="{FF2B5EF4-FFF2-40B4-BE49-F238E27FC236}">
                <a16:creationId xmlns:a16="http://schemas.microsoft.com/office/drawing/2014/main" id="{FEFFB2DB-3803-4357-8732-73F8546C6CE5}"/>
              </a:ext>
            </a:extLst>
          </p:cNvPr>
          <p:cNvSpPr txBox="1"/>
          <p:nvPr/>
        </p:nvSpPr>
        <p:spPr>
          <a:xfrm>
            <a:off x="251520" y="2348880"/>
            <a:ext cx="3528392" cy="369332"/>
          </a:xfrm>
          <a:prstGeom prst="rect">
            <a:avLst/>
          </a:prstGeom>
          <a:solidFill>
            <a:schemeClr val="bg1"/>
          </a:solidFill>
        </p:spPr>
        <p:txBody>
          <a:bodyPr wrap="square" rtlCol="0">
            <a:spAutoFit/>
          </a:bodyPr>
          <a:lstStyle/>
          <a:p>
            <a:endParaRPr lang="fr-FR" dirty="0"/>
          </a:p>
        </p:txBody>
      </p:sp>
      <p:sp>
        <p:nvSpPr>
          <p:cNvPr id="9" name="ZoneTexte 8">
            <a:extLst>
              <a:ext uri="{FF2B5EF4-FFF2-40B4-BE49-F238E27FC236}">
                <a16:creationId xmlns:a16="http://schemas.microsoft.com/office/drawing/2014/main" id="{06BBDE39-A8D2-48F7-B3BB-06681397A1F9}"/>
              </a:ext>
            </a:extLst>
          </p:cNvPr>
          <p:cNvSpPr txBox="1"/>
          <p:nvPr/>
        </p:nvSpPr>
        <p:spPr>
          <a:xfrm>
            <a:off x="179512" y="1325667"/>
            <a:ext cx="3672408" cy="2031325"/>
          </a:xfrm>
          <a:prstGeom prst="rect">
            <a:avLst/>
          </a:prstGeom>
          <a:noFill/>
        </p:spPr>
        <p:txBody>
          <a:bodyPr wrap="square" rtlCol="0">
            <a:spAutoFit/>
          </a:bodyPr>
          <a:lstStyle/>
          <a:p>
            <a:r>
              <a:rPr lang="fr-FR" u="sng" dirty="0"/>
              <a:t>Lycée support </a:t>
            </a:r>
            <a:r>
              <a:rPr lang="fr-FR" dirty="0"/>
              <a:t>:</a:t>
            </a:r>
          </a:p>
          <a:p>
            <a:r>
              <a:rPr lang="fr-FR" b="1" dirty="0">
                <a:solidFill>
                  <a:srgbClr val="FF0000"/>
                </a:solidFill>
              </a:rPr>
              <a:t>Lycée Mireille GRENET à Compiègne</a:t>
            </a:r>
          </a:p>
          <a:p>
            <a:endParaRPr lang="fr-FR" b="1" dirty="0">
              <a:solidFill>
                <a:srgbClr val="FF0000"/>
              </a:solidFill>
            </a:endParaRPr>
          </a:p>
          <a:p>
            <a:r>
              <a:rPr lang="fr-FR" u="sng" dirty="0"/>
              <a:t>Contact</a:t>
            </a:r>
            <a:r>
              <a:rPr lang="fr-FR" dirty="0"/>
              <a:t> :</a:t>
            </a:r>
          </a:p>
          <a:p>
            <a:r>
              <a:rPr lang="fr-FR" dirty="0">
                <a:solidFill>
                  <a:srgbClr val="0070C0"/>
                </a:solidFill>
              </a:rPr>
              <a:t>Christophe BRASSET – DDF</a:t>
            </a:r>
          </a:p>
          <a:p>
            <a:r>
              <a:rPr lang="fr-FR" dirty="0">
                <a:solidFill>
                  <a:srgbClr val="0070C0"/>
                </a:solidFill>
              </a:rPr>
              <a:t>Christophe.brasset@ac-amiens.fr</a:t>
            </a:r>
            <a:endParaRPr lang="fr-FR" b="1" dirty="0">
              <a:solidFill>
                <a:srgbClr val="0070C0"/>
              </a:solidFill>
            </a:endParaRPr>
          </a:p>
          <a:p>
            <a:endParaRPr lang="fr-FR" b="1" dirty="0">
              <a:solidFill>
                <a:srgbClr val="FF0000"/>
              </a:solidFill>
            </a:endParaRPr>
          </a:p>
        </p:txBody>
      </p:sp>
      <p:pic>
        <p:nvPicPr>
          <p:cNvPr id="3" name="Image 2">
            <a:extLst>
              <a:ext uri="{FF2B5EF4-FFF2-40B4-BE49-F238E27FC236}">
                <a16:creationId xmlns:a16="http://schemas.microsoft.com/office/drawing/2014/main" id="{C97C2989-9C46-4800-9374-CCDFF107FEF3}"/>
              </a:ext>
            </a:extLst>
          </p:cNvPr>
          <p:cNvPicPr>
            <a:picLocks noChangeAspect="1"/>
          </p:cNvPicPr>
          <p:nvPr/>
        </p:nvPicPr>
        <p:blipFill>
          <a:blip r:embed="rId4"/>
          <a:stretch>
            <a:fillRect/>
          </a:stretch>
        </p:blipFill>
        <p:spPr>
          <a:xfrm>
            <a:off x="3419872" y="1967989"/>
            <a:ext cx="4940002" cy="4793927"/>
          </a:xfrm>
          <a:prstGeom prst="rect">
            <a:avLst/>
          </a:prstGeom>
        </p:spPr>
      </p:pic>
      <p:cxnSp>
        <p:nvCxnSpPr>
          <p:cNvPr id="11" name="Connecteur droit avec flèche 10">
            <a:extLst>
              <a:ext uri="{FF2B5EF4-FFF2-40B4-BE49-F238E27FC236}">
                <a16:creationId xmlns:a16="http://schemas.microsoft.com/office/drawing/2014/main" id="{E6547E48-2029-4526-9147-F9199B999D24}"/>
              </a:ext>
            </a:extLst>
          </p:cNvPr>
          <p:cNvCxnSpPr>
            <a:cxnSpLocks/>
          </p:cNvCxnSpPr>
          <p:nvPr/>
        </p:nvCxnSpPr>
        <p:spPr>
          <a:xfrm>
            <a:off x="2987824" y="1838257"/>
            <a:ext cx="2268252" cy="31969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5608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F306009-D118-4155-A09F-C40328D0A56D}"/>
              </a:ext>
            </a:extLst>
          </p:cNvPr>
          <p:cNvPicPr>
            <a:picLocks noChangeAspect="1"/>
          </p:cNvPicPr>
          <p:nvPr/>
        </p:nvPicPr>
        <p:blipFill>
          <a:blip r:embed="rId4"/>
          <a:stretch>
            <a:fillRect/>
          </a:stretch>
        </p:blipFill>
        <p:spPr>
          <a:xfrm>
            <a:off x="3044130" y="2612157"/>
            <a:ext cx="5848350" cy="3486150"/>
          </a:xfrm>
          <a:prstGeom prst="rect">
            <a:avLst/>
          </a:prstGeom>
        </p:spPr>
      </p:pic>
      <p:sp>
        <p:nvSpPr>
          <p:cNvPr id="7" name="ZoneTexte 6">
            <a:extLst>
              <a:ext uri="{FF2B5EF4-FFF2-40B4-BE49-F238E27FC236}">
                <a16:creationId xmlns:a16="http://schemas.microsoft.com/office/drawing/2014/main" id="{462B65EF-A13D-4AC0-A4BD-31DF94B97E5D}"/>
              </a:ext>
            </a:extLst>
          </p:cNvPr>
          <p:cNvSpPr txBox="1"/>
          <p:nvPr>
            <p:custDataLst>
              <p:tags r:id="rId1"/>
            </p:custDataLst>
          </p:nvPr>
        </p:nvSpPr>
        <p:spPr>
          <a:xfrm>
            <a:off x="1907704" y="188640"/>
            <a:ext cx="6336704" cy="523220"/>
          </a:xfrm>
          <a:prstGeom prst="rect">
            <a:avLst/>
          </a:prstGeom>
          <a:noFill/>
        </p:spPr>
        <p:txBody>
          <a:bodyPr wrap="square" rtlCol="0">
            <a:spAutoFit/>
          </a:bodyPr>
          <a:lstStyle/>
          <a:p>
            <a:r>
              <a:rPr lang="fr-FR" sz="2800" b="1" dirty="0"/>
              <a:t>Les OSI « collège » 2025, ça se passe où ?</a:t>
            </a:r>
          </a:p>
        </p:txBody>
      </p:sp>
      <p:sp>
        <p:nvSpPr>
          <p:cNvPr id="9" name="ZoneTexte 8">
            <a:extLst>
              <a:ext uri="{FF2B5EF4-FFF2-40B4-BE49-F238E27FC236}">
                <a16:creationId xmlns:a16="http://schemas.microsoft.com/office/drawing/2014/main" id="{06BBDE39-A8D2-48F7-B3BB-06681397A1F9}"/>
              </a:ext>
            </a:extLst>
          </p:cNvPr>
          <p:cNvSpPr txBox="1"/>
          <p:nvPr/>
        </p:nvSpPr>
        <p:spPr>
          <a:xfrm>
            <a:off x="251520" y="1628800"/>
            <a:ext cx="3744416" cy="1754326"/>
          </a:xfrm>
          <a:prstGeom prst="rect">
            <a:avLst/>
          </a:prstGeom>
          <a:noFill/>
        </p:spPr>
        <p:txBody>
          <a:bodyPr wrap="square" rtlCol="0">
            <a:spAutoFit/>
          </a:bodyPr>
          <a:lstStyle/>
          <a:p>
            <a:r>
              <a:rPr lang="fr-FR" u="sng" dirty="0"/>
              <a:t>Lycée support </a:t>
            </a:r>
            <a:r>
              <a:rPr lang="fr-FR" dirty="0"/>
              <a:t>:</a:t>
            </a:r>
          </a:p>
          <a:p>
            <a:r>
              <a:rPr lang="fr-FR" b="1" dirty="0">
                <a:solidFill>
                  <a:srgbClr val="FF0000"/>
                </a:solidFill>
              </a:rPr>
              <a:t>Lycée Edouard BRANLY à Amiens</a:t>
            </a:r>
          </a:p>
          <a:p>
            <a:endParaRPr lang="fr-FR" b="1" dirty="0">
              <a:solidFill>
                <a:srgbClr val="FF0000"/>
              </a:solidFill>
            </a:endParaRPr>
          </a:p>
          <a:p>
            <a:r>
              <a:rPr lang="fr-FR" u="sng" dirty="0"/>
              <a:t>Contact</a:t>
            </a:r>
            <a:r>
              <a:rPr lang="fr-FR" dirty="0"/>
              <a:t> :</a:t>
            </a:r>
          </a:p>
          <a:p>
            <a:r>
              <a:rPr lang="fr-FR" dirty="0">
                <a:solidFill>
                  <a:srgbClr val="0070C0"/>
                </a:solidFill>
              </a:rPr>
              <a:t>Wilfried LAPOSTOLLE – DDF</a:t>
            </a:r>
          </a:p>
          <a:p>
            <a:r>
              <a:rPr lang="fr-FR" dirty="0">
                <a:solidFill>
                  <a:srgbClr val="0070C0"/>
                </a:solidFill>
              </a:rPr>
              <a:t>wlapostolle@ac-amiens.fr</a:t>
            </a:r>
            <a:endParaRPr lang="fr-FR" b="1" dirty="0">
              <a:solidFill>
                <a:srgbClr val="0070C0"/>
              </a:solidFill>
            </a:endParaRPr>
          </a:p>
        </p:txBody>
      </p:sp>
      <p:sp>
        <p:nvSpPr>
          <p:cNvPr id="4" name="Rectangle 3">
            <a:extLst>
              <a:ext uri="{FF2B5EF4-FFF2-40B4-BE49-F238E27FC236}">
                <a16:creationId xmlns:a16="http://schemas.microsoft.com/office/drawing/2014/main" id="{A247B2AD-0C79-44EA-AA9C-C3064E88846A}"/>
              </a:ext>
            </a:extLst>
          </p:cNvPr>
          <p:cNvSpPr/>
          <p:nvPr/>
        </p:nvSpPr>
        <p:spPr>
          <a:xfrm>
            <a:off x="3203848" y="3059668"/>
            <a:ext cx="1656184" cy="369332"/>
          </a:xfrm>
          <a:prstGeom prst="rect">
            <a:avLst/>
          </a:prstGeom>
          <a:solidFill>
            <a:srgbClr val="469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a:extLst>
              <a:ext uri="{FF2B5EF4-FFF2-40B4-BE49-F238E27FC236}">
                <a16:creationId xmlns:a16="http://schemas.microsoft.com/office/drawing/2014/main" id="{E6547E48-2029-4526-9147-F9199B999D24}"/>
              </a:ext>
            </a:extLst>
          </p:cNvPr>
          <p:cNvCxnSpPr>
            <a:cxnSpLocks/>
          </p:cNvCxnSpPr>
          <p:nvPr/>
        </p:nvCxnSpPr>
        <p:spPr>
          <a:xfrm>
            <a:off x="3203848" y="2348880"/>
            <a:ext cx="3584698" cy="1800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D5E3DA09-C69A-424E-8388-D32EC01C3F6E}"/>
              </a:ext>
            </a:extLst>
          </p:cNvPr>
          <p:cNvSpPr/>
          <p:nvPr/>
        </p:nvSpPr>
        <p:spPr>
          <a:xfrm>
            <a:off x="8316416" y="3645024"/>
            <a:ext cx="462501" cy="369332"/>
          </a:xfrm>
          <a:prstGeom prst="rect">
            <a:avLst/>
          </a:prstGeom>
          <a:solidFill>
            <a:srgbClr val="76B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7B5BA449-5013-4224-89B7-491BA5154834}"/>
              </a:ext>
            </a:extLst>
          </p:cNvPr>
          <p:cNvSpPr/>
          <p:nvPr/>
        </p:nvSpPr>
        <p:spPr>
          <a:xfrm>
            <a:off x="8100392" y="5047223"/>
            <a:ext cx="621824" cy="369332"/>
          </a:xfrm>
          <a:prstGeom prst="rect">
            <a:avLst/>
          </a:prstGeom>
          <a:solidFill>
            <a:srgbClr val="76B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9556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462B65EF-A13D-4AC0-A4BD-31DF94B97E5D}"/>
              </a:ext>
            </a:extLst>
          </p:cNvPr>
          <p:cNvSpPr txBox="1"/>
          <p:nvPr>
            <p:custDataLst>
              <p:tags r:id="rId1"/>
            </p:custDataLst>
          </p:nvPr>
        </p:nvSpPr>
        <p:spPr>
          <a:xfrm>
            <a:off x="1907704" y="188640"/>
            <a:ext cx="6336704" cy="523220"/>
          </a:xfrm>
          <a:prstGeom prst="rect">
            <a:avLst/>
          </a:prstGeom>
          <a:noFill/>
        </p:spPr>
        <p:txBody>
          <a:bodyPr wrap="square" rtlCol="0">
            <a:spAutoFit/>
          </a:bodyPr>
          <a:lstStyle/>
          <a:p>
            <a:r>
              <a:rPr lang="fr-FR" sz="2800" b="1" dirty="0"/>
              <a:t>Les OSI « collège » 2025, ça se passe où ?</a:t>
            </a:r>
          </a:p>
        </p:txBody>
      </p:sp>
      <p:pic>
        <p:nvPicPr>
          <p:cNvPr id="6" name="Image 5">
            <a:extLst>
              <a:ext uri="{FF2B5EF4-FFF2-40B4-BE49-F238E27FC236}">
                <a16:creationId xmlns:a16="http://schemas.microsoft.com/office/drawing/2014/main" id="{32CF348F-712A-40A7-BB62-6E018C4FCBA5}"/>
              </a:ext>
            </a:extLst>
          </p:cNvPr>
          <p:cNvPicPr>
            <a:picLocks noChangeAspect="1"/>
          </p:cNvPicPr>
          <p:nvPr/>
        </p:nvPicPr>
        <p:blipFill>
          <a:blip r:embed="rId4"/>
          <a:stretch>
            <a:fillRect/>
          </a:stretch>
        </p:blipFill>
        <p:spPr>
          <a:xfrm>
            <a:off x="179512" y="1021035"/>
            <a:ext cx="7162800" cy="5648325"/>
          </a:xfrm>
          <a:prstGeom prst="rect">
            <a:avLst/>
          </a:prstGeom>
        </p:spPr>
      </p:pic>
      <p:sp>
        <p:nvSpPr>
          <p:cNvPr id="8" name="ZoneTexte 7">
            <a:extLst>
              <a:ext uri="{FF2B5EF4-FFF2-40B4-BE49-F238E27FC236}">
                <a16:creationId xmlns:a16="http://schemas.microsoft.com/office/drawing/2014/main" id="{FEFFB2DB-3803-4357-8732-73F8546C6CE5}"/>
              </a:ext>
            </a:extLst>
          </p:cNvPr>
          <p:cNvSpPr txBox="1"/>
          <p:nvPr/>
        </p:nvSpPr>
        <p:spPr>
          <a:xfrm>
            <a:off x="251520" y="2348880"/>
            <a:ext cx="3528392" cy="369332"/>
          </a:xfrm>
          <a:prstGeom prst="rect">
            <a:avLst/>
          </a:prstGeom>
          <a:solidFill>
            <a:schemeClr val="bg1"/>
          </a:solidFill>
        </p:spPr>
        <p:txBody>
          <a:bodyPr wrap="square" rtlCol="0">
            <a:spAutoFit/>
          </a:bodyPr>
          <a:lstStyle/>
          <a:p>
            <a:endParaRPr lang="fr-FR" dirty="0"/>
          </a:p>
        </p:txBody>
      </p:sp>
      <p:sp>
        <p:nvSpPr>
          <p:cNvPr id="9" name="ZoneTexte 8">
            <a:extLst>
              <a:ext uri="{FF2B5EF4-FFF2-40B4-BE49-F238E27FC236}">
                <a16:creationId xmlns:a16="http://schemas.microsoft.com/office/drawing/2014/main" id="{06BBDE39-A8D2-48F7-B3BB-06681397A1F9}"/>
              </a:ext>
            </a:extLst>
          </p:cNvPr>
          <p:cNvSpPr txBox="1"/>
          <p:nvPr/>
        </p:nvSpPr>
        <p:spPr>
          <a:xfrm>
            <a:off x="-36512" y="1628800"/>
            <a:ext cx="3744416" cy="2031325"/>
          </a:xfrm>
          <a:prstGeom prst="rect">
            <a:avLst/>
          </a:prstGeom>
          <a:noFill/>
        </p:spPr>
        <p:txBody>
          <a:bodyPr wrap="square" rtlCol="0">
            <a:spAutoFit/>
          </a:bodyPr>
          <a:lstStyle/>
          <a:p>
            <a:r>
              <a:rPr lang="fr-FR" u="sng" dirty="0"/>
              <a:t>Lycée support </a:t>
            </a:r>
            <a:r>
              <a:rPr lang="fr-FR" dirty="0"/>
              <a:t>:</a:t>
            </a:r>
          </a:p>
          <a:p>
            <a:r>
              <a:rPr lang="fr-FR" b="1" dirty="0">
                <a:solidFill>
                  <a:srgbClr val="FF0000"/>
                </a:solidFill>
              </a:rPr>
              <a:t>Lycée du Vimeu à </a:t>
            </a:r>
            <a:r>
              <a:rPr lang="fr-FR" b="1" dirty="0" err="1">
                <a:solidFill>
                  <a:srgbClr val="FF0000"/>
                </a:solidFill>
              </a:rPr>
              <a:t>Friville</a:t>
            </a:r>
            <a:r>
              <a:rPr lang="fr-FR" b="1" dirty="0">
                <a:solidFill>
                  <a:srgbClr val="FF0000"/>
                </a:solidFill>
              </a:rPr>
              <a:t> </a:t>
            </a:r>
            <a:r>
              <a:rPr lang="fr-FR" b="1" dirty="0" err="1">
                <a:solidFill>
                  <a:srgbClr val="FF0000"/>
                </a:solidFill>
              </a:rPr>
              <a:t>Escarbotin</a:t>
            </a:r>
            <a:endParaRPr lang="fr-FR" b="1" dirty="0">
              <a:solidFill>
                <a:srgbClr val="FF0000"/>
              </a:solidFill>
            </a:endParaRPr>
          </a:p>
          <a:p>
            <a:endParaRPr lang="fr-FR" b="1" dirty="0">
              <a:solidFill>
                <a:srgbClr val="FF0000"/>
              </a:solidFill>
            </a:endParaRPr>
          </a:p>
          <a:p>
            <a:r>
              <a:rPr lang="fr-FR" u="sng" dirty="0"/>
              <a:t>Contact</a:t>
            </a:r>
            <a:r>
              <a:rPr lang="fr-FR" dirty="0"/>
              <a:t> :</a:t>
            </a:r>
          </a:p>
          <a:p>
            <a:r>
              <a:rPr lang="fr-FR" dirty="0">
                <a:solidFill>
                  <a:srgbClr val="0070C0"/>
                </a:solidFill>
              </a:rPr>
              <a:t>Fabrice JORE – DDF</a:t>
            </a:r>
          </a:p>
          <a:p>
            <a:r>
              <a:rPr lang="fr-FR" dirty="0">
                <a:solidFill>
                  <a:srgbClr val="0070C0"/>
                </a:solidFill>
              </a:rPr>
              <a:t>fabrice.jore@ac-amiens.fr</a:t>
            </a:r>
          </a:p>
          <a:p>
            <a:endParaRPr lang="fr-FR" b="1" dirty="0">
              <a:solidFill>
                <a:srgbClr val="FF0000"/>
              </a:solidFill>
            </a:endParaRPr>
          </a:p>
        </p:txBody>
      </p:sp>
      <p:cxnSp>
        <p:nvCxnSpPr>
          <p:cNvPr id="11" name="Connecteur droit avec flèche 10">
            <a:extLst>
              <a:ext uri="{FF2B5EF4-FFF2-40B4-BE49-F238E27FC236}">
                <a16:creationId xmlns:a16="http://schemas.microsoft.com/office/drawing/2014/main" id="{E6547E48-2029-4526-9147-F9199B999D24}"/>
              </a:ext>
            </a:extLst>
          </p:cNvPr>
          <p:cNvCxnSpPr/>
          <p:nvPr/>
        </p:nvCxnSpPr>
        <p:spPr>
          <a:xfrm>
            <a:off x="2771800" y="2348880"/>
            <a:ext cx="864096" cy="16971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04010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462B65EF-A13D-4AC0-A4BD-31DF94B97E5D}"/>
              </a:ext>
            </a:extLst>
          </p:cNvPr>
          <p:cNvSpPr txBox="1"/>
          <p:nvPr>
            <p:custDataLst>
              <p:tags r:id="rId1"/>
            </p:custDataLst>
          </p:nvPr>
        </p:nvSpPr>
        <p:spPr>
          <a:xfrm>
            <a:off x="1907704" y="188640"/>
            <a:ext cx="6912768" cy="523220"/>
          </a:xfrm>
          <a:prstGeom prst="rect">
            <a:avLst/>
          </a:prstGeom>
          <a:noFill/>
          <a:ln>
            <a:noFill/>
          </a:ln>
        </p:spPr>
        <p:txBody>
          <a:bodyPr wrap="square" rtlCol="0">
            <a:spAutoFit/>
          </a:bodyPr>
          <a:lstStyle/>
          <a:p>
            <a:r>
              <a:rPr lang="fr-FR" sz="2800" b="1" dirty="0"/>
              <a:t>Les OSI « Collège » sont labellisées IDEE</a:t>
            </a:r>
          </a:p>
        </p:txBody>
      </p:sp>
      <p:pic>
        <p:nvPicPr>
          <p:cNvPr id="1026" name="Picture 2" descr="https://idee.region-academique-hauts-de-france.fr/wp-content/uploads/2019/08/idee-logo-sans-slogan-copie.png">
            <a:extLst>
              <a:ext uri="{FF2B5EF4-FFF2-40B4-BE49-F238E27FC236}">
                <a16:creationId xmlns:a16="http://schemas.microsoft.com/office/drawing/2014/main" id="{AA27E57C-CA48-459F-9D78-D1492E40188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43808" y="631608"/>
            <a:ext cx="4104456" cy="2327997"/>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9B64AB90-5ABB-4949-AD06-6C539798175D}"/>
              </a:ext>
            </a:extLst>
          </p:cNvPr>
          <p:cNvSpPr txBox="1"/>
          <p:nvPr/>
        </p:nvSpPr>
        <p:spPr>
          <a:xfrm>
            <a:off x="2123728" y="2928427"/>
            <a:ext cx="5544616" cy="646331"/>
          </a:xfrm>
          <a:prstGeom prst="rect">
            <a:avLst/>
          </a:prstGeom>
          <a:noFill/>
        </p:spPr>
        <p:txBody>
          <a:bodyPr wrap="square" rtlCol="0">
            <a:spAutoFit/>
          </a:bodyPr>
          <a:lstStyle/>
          <a:p>
            <a:r>
              <a:rPr lang="fr-FR" dirty="0">
                <a:hlinkClick r:id="rId5"/>
              </a:rPr>
              <a:t>https://idee.region-academique-hauts-de-france.fr/</a:t>
            </a:r>
            <a:endParaRPr lang="fr-FR" dirty="0"/>
          </a:p>
          <a:p>
            <a:endParaRPr lang="fr-FR" dirty="0"/>
          </a:p>
        </p:txBody>
      </p:sp>
      <p:sp>
        <p:nvSpPr>
          <p:cNvPr id="3" name="ZoneTexte 2">
            <a:extLst>
              <a:ext uri="{FF2B5EF4-FFF2-40B4-BE49-F238E27FC236}">
                <a16:creationId xmlns:a16="http://schemas.microsoft.com/office/drawing/2014/main" id="{1CF7FABA-8A33-4C6E-91F1-78676695CDDB}"/>
              </a:ext>
            </a:extLst>
          </p:cNvPr>
          <p:cNvSpPr txBox="1"/>
          <p:nvPr/>
        </p:nvSpPr>
        <p:spPr>
          <a:xfrm>
            <a:off x="683568" y="3501008"/>
            <a:ext cx="7992888" cy="2862322"/>
          </a:xfrm>
          <a:prstGeom prst="rect">
            <a:avLst/>
          </a:prstGeom>
          <a:noFill/>
        </p:spPr>
        <p:txBody>
          <a:bodyPr wrap="square" rtlCol="0">
            <a:spAutoFit/>
          </a:bodyPr>
          <a:lstStyle/>
          <a:p>
            <a:r>
              <a:rPr lang="fr-FR" dirty="0"/>
              <a:t>Contact : </a:t>
            </a:r>
            <a:r>
              <a:rPr lang="fr-FR" dirty="0">
                <a:solidFill>
                  <a:srgbClr val="0070C0"/>
                </a:solidFill>
              </a:rPr>
              <a:t>Pascal LEFEVRE – Pascal.Lefevre1@region-academique-hauts-de-france.fr</a:t>
            </a:r>
          </a:p>
          <a:p>
            <a:endParaRPr lang="fr-FR" dirty="0"/>
          </a:p>
          <a:p>
            <a:r>
              <a:rPr lang="fr-FR" dirty="0"/>
              <a:t>Le dispositif IDEE organise et finance le transport des élèves, des collèges vers les lycées, pour les finales. Si l’investissement est trop conséquent pour le prototypage, il peut accompagner financièrement des projets</a:t>
            </a:r>
            <a:r>
              <a:rPr lang="fr-FR" u="sng" dirty="0"/>
              <a:t> innovants </a:t>
            </a:r>
            <a:r>
              <a:rPr lang="fr-FR" dirty="0"/>
              <a:t>afin de valoriser l’implication des jeunes et concrétiser leurs conceptions.</a:t>
            </a:r>
          </a:p>
          <a:p>
            <a:endParaRPr lang="fr-FR" dirty="0"/>
          </a:p>
          <a:p>
            <a:r>
              <a:rPr lang="fr-FR" dirty="0"/>
              <a:t>Sur demande, Pascal LEFEVRE, accompagne les enseignants au lancement du projet, notamment pour la phase d’idéation.</a:t>
            </a:r>
          </a:p>
          <a:p>
            <a:endParaRPr lang="fr-FR" dirty="0"/>
          </a:p>
        </p:txBody>
      </p:sp>
    </p:spTree>
    <p:extLst>
      <p:ext uri="{BB962C8B-B14F-4D97-AF65-F5344CB8AC3E}">
        <p14:creationId xmlns:p14="http://schemas.microsoft.com/office/powerpoint/2010/main" val="173644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251520" y="1556792"/>
            <a:ext cx="8892480" cy="2492990"/>
          </a:xfrm>
          <a:prstGeom prst="rect">
            <a:avLst/>
          </a:prstGeom>
          <a:noFill/>
        </p:spPr>
        <p:txBody>
          <a:bodyPr wrap="square" rtlCol="0">
            <a:spAutoFit/>
          </a:bodyPr>
          <a:lstStyle/>
          <a:p>
            <a:r>
              <a:rPr lang="fr-FR" sz="2000" b="1" dirty="0"/>
              <a:t>Sciences de l’ingénieur </a:t>
            </a:r>
            <a:r>
              <a:rPr lang="fr-FR" sz="2000" dirty="0"/>
              <a:t>&gt; Spécialité scientifique et  technologique du bac général</a:t>
            </a:r>
            <a:endParaRPr lang="fr-FR" sz="2000" b="1" dirty="0"/>
          </a:p>
          <a:p>
            <a:endParaRPr lang="fr-FR" sz="2000" b="1" dirty="0"/>
          </a:p>
          <a:p>
            <a:r>
              <a:rPr lang="fr-FR" sz="2000" b="1" dirty="0"/>
              <a:t>Les OSI &gt; </a:t>
            </a:r>
            <a:r>
              <a:rPr lang="fr-FR" sz="2000" dirty="0"/>
              <a:t>Concours national proposé par l’UPSTI aux lycéens de 1ère et de terminale. </a:t>
            </a:r>
            <a:r>
              <a:rPr lang="fr-FR" sz="2000" dirty="0">
                <a:hlinkClick r:id="rId5"/>
              </a:rPr>
              <a:t>https://www.upsti.fr/nos-evenements/olympiades-de-si</a:t>
            </a:r>
            <a:endParaRPr lang="fr-FR" sz="2000" dirty="0"/>
          </a:p>
          <a:p>
            <a:endParaRPr lang="fr-FR" sz="2000" dirty="0"/>
          </a:p>
          <a:p>
            <a:r>
              <a:rPr lang="fr-FR" sz="2000" b="1" dirty="0"/>
              <a:t>Les OSI « collège » </a:t>
            </a:r>
            <a:r>
              <a:rPr lang="fr-FR" sz="2000" dirty="0"/>
              <a:t>&gt; Concours proposé aux élèves de 3</a:t>
            </a:r>
            <a:r>
              <a:rPr lang="fr-FR" sz="2000" baseline="30000" dirty="0"/>
              <a:t>ème</a:t>
            </a:r>
            <a:r>
              <a:rPr lang="fr-FR" sz="2000" dirty="0"/>
              <a:t> qui s’inspire des OSI lycée</a:t>
            </a:r>
          </a:p>
          <a:p>
            <a:r>
              <a:rPr lang="fr-FR" dirty="0">
                <a:hlinkClick r:id="rId6"/>
              </a:rPr>
              <a:t>http://sti.ac-amiens.fr/458-les-olympiades-des-sciences-de-l-ingenieur-pour-les-eleves.html</a:t>
            </a:r>
            <a:endParaRPr lang="fr-FR" dirty="0"/>
          </a:p>
          <a:p>
            <a:endParaRPr lang="fr-FR" dirty="0"/>
          </a:p>
        </p:txBody>
      </p:sp>
      <p:sp>
        <p:nvSpPr>
          <p:cNvPr id="4" name="ZoneTexte 3">
            <a:extLst>
              <a:ext uri="{FF2B5EF4-FFF2-40B4-BE49-F238E27FC236}">
                <a16:creationId xmlns:a16="http://schemas.microsoft.com/office/drawing/2014/main" id="{7AB92822-125D-4C82-AD69-182FAE40AB24}"/>
              </a:ext>
            </a:extLst>
          </p:cNvPr>
          <p:cNvSpPr txBox="1"/>
          <p:nvPr>
            <p:custDataLst>
              <p:tags r:id="rId2"/>
            </p:custDataLst>
          </p:nvPr>
        </p:nvSpPr>
        <p:spPr>
          <a:xfrm>
            <a:off x="1735560" y="188640"/>
            <a:ext cx="7416824" cy="954107"/>
          </a:xfrm>
          <a:prstGeom prst="rect">
            <a:avLst/>
          </a:prstGeom>
          <a:noFill/>
        </p:spPr>
        <p:txBody>
          <a:bodyPr wrap="square" rtlCol="0">
            <a:spAutoFit/>
          </a:bodyPr>
          <a:lstStyle/>
          <a:p>
            <a:r>
              <a:rPr lang="fr-FR" sz="2800" b="1" dirty="0"/>
              <a:t>Les Olympiades de Sciences de l’Ingénieur (OSI), qu’est-ce que c’est ?</a:t>
            </a:r>
          </a:p>
        </p:txBody>
      </p:sp>
      <p:sp>
        <p:nvSpPr>
          <p:cNvPr id="2" name="ZoneTexte 1">
            <a:extLst>
              <a:ext uri="{FF2B5EF4-FFF2-40B4-BE49-F238E27FC236}">
                <a16:creationId xmlns:a16="http://schemas.microsoft.com/office/drawing/2014/main" id="{15FC342B-3F06-408D-B0F1-52598182229D}"/>
              </a:ext>
            </a:extLst>
          </p:cNvPr>
          <p:cNvSpPr txBox="1"/>
          <p:nvPr/>
        </p:nvSpPr>
        <p:spPr>
          <a:xfrm>
            <a:off x="1716520" y="3789040"/>
            <a:ext cx="6660232" cy="2585323"/>
          </a:xfrm>
          <a:prstGeom prst="rect">
            <a:avLst/>
          </a:prstGeom>
          <a:noFill/>
        </p:spPr>
        <p:txBody>
          <a:bodyPr wrap="square" rtlCol="0">
            <a:spAutoFit/>
          </a:bodyPr>
          <a:lstStyle/>
          <a:p>
            <a:pPr algn="just"/>
            <a:r>
              <a:rPr lang="fr-FR" dirty="0"/>
              <a:t>Ce concours est une initiative académique. Il a été pensé pour s’intégrer entièrement aux cours de technologie du niveau 3ème. </a:t>
            </a:r>
            <a:r>
              <a:rPr lang="fr-FR" b="1" dirty="0"/>
              <a:t>Les collégiens </a:t>
            </a:r>
            <a:r>
              <a:rPr lang="fr-FR" dirty="0"/>
              <a:t>sont amenés par </a:t>
            </a:r>
            <a:r>
              <a:rPr lang="fr-FR" b="1" dirty="0"/>
              <a:t>équipe de 2 à 5 élèves </a:t>
            </a:r>
            <a:r>
              <a:rPr lang="fr-FR" dirty="0"/>
              <a:t>à s’impliquer, sur plusieurs mois, dans </a:t>
            </a:r>
            <a:r>
              <a:rPr lang="fr-FR" b="1" dirty="0"/>
              <a:t>un projet de conception technologique</a:t>
            </a:r>
            <a:r>
              <a:rPr lang="fr-FR" dirty="0"/>
              <a:t> en réponse à une </a:t>
            </a:r>
            <a:r>
              <a:rPr lang="fr-FR" b="1" dirty="0"/>
              <a:t>problématique</a:t>
            </a:r>
            <a:r>
              <a:rPr lang="fr-FR" dirty="0"/>
              <a:t> obligatoirement liée à l’un des </a:t>
            </a:r>
            <a:r>
              <a:rPr lang="fr-FR" b="1" dirty="0"/>
              <a:t>4 parcours Avenir, Santé, citoyen ou Artistique et culturel.</a:t>
            </a:r>
            <a:r>
              <a:rPr lang="fr-FR" dirty="0"/>
              <a:t> Ce qui leur offre la possibilité d’utiliser ce projet pour </a:t>
            </a:r>
            <a:r>
              <a:rPr lang="fr-FR" b="1" dirty="0"/>
              <a:t>l’oral du DNB.</a:t>
            </a:r>
          </a:p>
          <a:p>
            <a:pPr algn="just"/>
            <a:r>
              <a:rPr lang="fr-FR" dirty="0"/>
              <a:t>Les élèves présentent leurs projets lors des finales organisées dans les lycées supports courant mai-juin.</a:t>
            </a:r>
          </a:p>
        </p:txBody>
      </p:sp>
    </p:spTree>
    <p:extLst>
      <p:ext uri="{BB962C8B-B14F-4D97-AF65-F5344CB8AC3E}">
        <p14:creationId xmlns:p14="http://schemas.microsoft.com/office/powerpoint/2010/main" val="233791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971600" y="1556792"/>
            <a:ext cx="7704856" cy="4031873"/>
          </a:xfrm>
          <a:prstGeom prst="rect">
            <a:avLst/>
          </a:prstGeom>
          <a:noFill/>
        </p:spPr>
        <p:txBody>
          <a:bodyPr wrap="square" rtlCol="0">
            <a:spAutoFit/>
          </a:bodyPr>
          <a:lstStyle/>
          <a:p>
            <a:endParaRPr lang="fr-FR" dirty="0"/>
          </a:p>
          <a:p>
            <a:r>
              <a:rPr lang="fr-FR" sz="2000" dirty="0">
                <a:solidFill>
                  <a:srgbClr val="00B050"/>
                </a:solidFill>
              </a:rPr>
              <a:t>Pour répondre à cette question, il convient de :</a:t>
            </a:r>
          </a:p>
          <a:p>
            <a:endParaRPr lang="fr-FR" sz="2000" dirty="0"/>
          </a:p>
          <a:p>
            <a:pPr algn="just"/>
            <a:r>
              <a:rPr lang="fr-FR" sz="2000" b="1" dirty="0"/>
              <a:t>- Faire ressortir les enjeux de l’enseignement de technologie au collège et les projeter sur les objectifs de la France pour rattraper son retard industriel ;</a:t>
            </a:r>
          </a:p>
          <a:p>
            <a:pPr algn="just"/>
            <a:endParaRPr lang="fr-FR" sz="2000" b="1" dirty="0"/>
          </a:p>
          <a:p>
            <a:pPr algn="just"/>
            <a:r>
              <a:rPr lang="fr-FR" sz="2000" b="1" dirty="0"/>
              <a:t>- Identifier des leviers actionnés par l’état pour atteindre ces objectifs ;</a:t>
            </a:r>
          </a:p>
          <a:p>
            <a:pPr algn="just"/>
            <a:endParaRPr lang="fr-FR" sz="2000" b="1" dirty="0"/>
          </a:p>
          <a:p>
            <a:pPr algn="just"/>
            <a:r>
              <a:rPr lang="fr-FR" sz="2000" b="1" dirty="0"/>
              <a:t>- Analyser l’évolution des effectifs dans les formations technologiques au lycée.</a:t>
            </a:r>
          </a:p>
          <a:p>
            <a:pPr algn="just"/>
            <a:endParaRPr lang="fr-FR" sz="2000" dirty="0"/>
          </a:p>
          <a:p>
            <a:endParaRPr lang="fr-FR" dirty="0"/>
          </a:p>
        </p:txBody>
      </p:sp>
      <p:sp>
        <p:nvSpPr>
          <p:cNvPr id="4" name="ZoneTexte 3">
            <a:extLst>
              <a:ext uri="{FF2B5EF4-FFF2-40B4-BE49-F238E27FC236}">
                <a16:creationId xmlns:a16="http://schemas.microsoft.com/office/drawing/2014/main" id="{7AB92822-125D-4C82-AD69-182FAE40AB24}"/>
              </a:ext>
            </a:extLst>
          </p:cNvPr>
          <p:cNvSpPr txBox="1"/>
          <p:nvPr>
            <p:custDataLst>
              <p:tags r:id="rId2"/>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78669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313784" y="1484784"/>
            <a:ext cx="8580563" cy="923330"/>
          </a:xfrm>
          <a:prstGeom prst="rect">
            <a:avLst/>
          </a:prstGeom>
          <a:noFill/>
        </p:spPr>
        <p:txBody>
          <a:bodyPr wrap="square" rtlCol="0">
            <a:spAutoFit/>
          </a:bodyPr>
          <a:lstStyle/>
          <a:p>
            <a:pPr algn="ctr"/>
            <a:r>
              <a:rPr lang="fr-FR" dirty="0">
                <a:solidFill>
                  <a:srgbClr val="00B050"/>
                </a:solidFill>
              </a:rPr>
              <a:t>Enjeux de l’enseignement de technologie au collège</a:t>
            </a:r>
          </a:p>
          <a:p>
            <a:pPr algn="ctr"/>
            <a:r>
              <a:rPr lang="fr-FR" dirty="0">
                <a:solidFill>
                  <a:srgbClr val="00B050"/>
                </a:solidFill>
              </a:rPr>
              <a:t>VS</a:t>
            </a:r>
          </a:p>
          <a:p>
            <a:pPr algn="ctr"/>
            <a:r>
              <a:rPr lang="fr-FR" dirty="0">
                <a:solidFill>
                  <a:srgbClr val="00B050"/>
                </a:solidFill>
              </a:rPr>
              <a:t>Objectifs de la France pour rattraper son retard industriel</a:t>
            </a:r>
          </a:p>
        </p:txBody>
      </p:sp>
      <p:cxnSp>
        <p:nvCxnSpPr>
          <p:cNvPr id="7" name="Connecteur droit 6">
            <a:extLst>
              <a:ext uri="{FF2B5EF4-FFF2-40B4-BE49-F238E27FC236}">
                <a16:creationId xmlns:a16="http://schemas.microsoft.com/office/drawing/2014/main" id="{D23523F0-5F51-47FB-A28A-B30AD61AA2C1}"/>
              </a:ext>
            </a:extLst>
          </p:cNvPr>
          <p:cNvCxnSpPr>
            <a:cxnSpLocks/>
          </p:cNvCxnSpPr>
          <p:nvPr>
            <p:custDataLst>
              <p:tags r:id="rId2"/>
            </p:custDataLst>
          </p:nvPr>
        </p:nvCxnSpPr>
        <p:spPr>
          <a:xfrm>
            <a:off x="4427984" y="2723353"/>
            <a:ext cx="0" cy="3801991"/>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566D3FCF-9056-47C8-B22A-05EDE00F4761}"/>
              </a:ext>
            </a:extLst>
          </p:cNvPr>
          <p:cNvSpPr txBox="1"/>
          <p:nvPr>
            <p:custDataLst>
              <p:tags r:id="rId3"/>
            </p:custDataLst>
          </p:nvPr>
        </p:nvSpPr>
        <p:spPr>
          <a:xfrm>
            <a:off x="715632" y="2723353"/>
            <a:ext cx="3384376" cy="461665"/>
          </a:xfrm>
          <a:prstGeom prst="rect">
            <a:avLst/>
          </a:prstGeom>
          <a:noFill/>
        </p:spPr>
        <p:txBody>
          <a:bodyPr wrap="square" rtlCol="0">
            <a:spAutoFit/>
          </a:bodyPr>
          <a:lstStyle/>
          <a:p>
            <a:r>
              <a:rPr lang="fr-FR" sz="2400" b="1" dirty="0">
                <a:solidFill>
                  <a:srgbClr val="0070C0"/>
                </a:solidFill>
              </a:rPr>
              <a:t>Technologie au collège</a:t>
            </a:r>
          </a:p>
        </p:txBody>
      </p:sp>
      <p:sp>
        <p:nvSpPr>
          <p:cNvPr id="10" name="ZoneTexte 9">
            <a:extLst>
              <a:ext uri="{FF2B5EF4-FFF2-40B4-BE49-F238E27FC236}">
                <a16:creationId xmlns:a16="http://schemas.microsoft.com/office/drawing/2014/main" id="{5F3A36E0-DC5D-430A-80A9-89C1F91847AF}"/>
              </a:ext>
            </a:extLst>
          </p:cNvPr>
          <p:cNvSpPr txBox="1"/>
          <p:nvPr>
            <p:custDataLst>
              <p:tags r:id="rId4"/>
            </p:custDataLst>
          </p:nvPr>
        </p:nvSpPr>
        <p:spPr>
          <a:xfrm>
            <a:off x="35514" y="3651122"/>
            <a:ext cx="4464487" cy="923330"/>
          </a:xfrm>
          <a:prstGeom prst="rect">
            <a:avLst/>
          </a:prstGeom>
          <a:noFill/>
        </p:spPr>
        <p:txBody>
          <a:bodyPr wrap="square" rtlCol="0">
            <a:spAutoFit/>
          </a:bodyPr>
          <a:lstStyle/>
          <a:p>
            <a:pPr algn="just"/>
            <a:r>
              <a:rPr lang="fr-FR" b="1" dirty="0"/>
              <a:t>Un enseignement qui prépare les élèves à relever les </a:t>
            </a:r>
            <a:r>
              <a:rPr lang="fr-FR" b="1" dirty="0">
                <a:solidFill>
                  <a:srgbClr val="FF0000"/>
                </a:solidFill>
              </a:rPr>
              <a:t>défis technologiques </a:t>
            </a:r>
            <a:r>
              <a:rPr lang="fr-FR" b="1" dirty="0"/>
              <a:t>liés aux enjeux de société.</a:t>
            </a:r>
          </a:p>
        </p:txBody>
      </p:sp>
      <p:sp>
        <p:nvSpPr>
          <p:cNvPr id="11" name="Flèche : droite 10">
            <a:extLst>
              <a:ext uri="{FF2B5EF4-FFF2-40B4-BE49-F238E27FC236}">
                <a16:creationId xmlns:a16="http://schemas.microsoft.com/office/drawing/2014/main" id="{F9D8B58B-982C-4CD1-89C5-38F32A4354CD}"/>
              </a:ext>
            </a:extLst>
          </p:cNvPr>
          <p:cNvSpPr/>
          <p:nvPr>
            <p:custDataLst>
              <p:tags r:id="rId5"/>
            </p:custDataLst>
          </p:nvPr>
        </p:nvSpPr>
        <p:spPr>
          <a:xfrm>
            <a:off x="313784" y="5648473"/>
            <a:ext cx="473849" cy="30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a:extLst>
              <a:ext uri="{FF2B5EF4-FFF2-40B4-BE49-F238E27FC236}">
                <a16:creationId xmlns:a16="http://schemas.microsoft.com/office/drawing/2014/main" id="{28C70B0B-452E-4161-A25D-524907D56D4C}"/>
              </a:ext>
            </a:extLst>
          </p:cNvPr>
          <p:cNvSpPr txBox="1"/>
          <p:nvPr>
            <p:custDataLst>
              <p:tags r:id="rId6"/>
            </p:custDataLst>
          </p:nvPr>
        </p:nvSpPr>
        <p:spPr>
          <a:xfrm>
            <a:off x="822344" y="5579948"/>
            <a:ext cx="3205647" cy="369332"/>
          </a:xfrm>
          <a:prstGeom prst="rect">
            <a:avLst/>
          </a:prstGeom>
          <a:noFill/>
        </p:spPr>
        <p:txBody>
          <a:bodyPr wrap="square" rtlCol="0">
            <a:spAutoFit/>
          </a:bodyPr>
          <a:lstStyle/>
          <a:p>
            <a:r>
              <a:rPr lang="fr-FR" dirty="0">
                <a:hlinkClick r:id="rId14"/>
              </a:rPr>
              <a:t>Le programme du cycle 4</a:t>
            </a:r>
            <a:endParaRPr lang="fr-FR" dirty="0"/>
          </a:p>
        </p:txBody>
      </p:sp>
      <p:sp>
        <p:nvSpPr>
          <p:cNvPr id="16" name="ZoneTexte 15">
            <a:extLst>
              <a:ext uri="{FF2B5EF4-FFF2-40B4-BE49-F238E27FC236}">
                <a16:creationId xmlns:a16="http://schemas.microsoft.com/office/drawing/2014/main" id="{904CB05E-088B-4DD3-B969-895F1AEEB498}"/>
              </a:ext>
            </a:extLst>
          </p:cNvPr>
          <p:cNvSpPr txBox="1"/>
          <p:nvPr>
            <p:custDataLst>
              <p:tags r:id="rId7"/>
            </p:custDataLst>
          </p:nvPr>
        </p:nvSpPr>
        <p:spPr>
          <a:xfrm>
            <a:off x="5210593" y="2723353"/>
            <a:ext cx="3384376" cy="461665"/>
          </a:xfrm>
          <a:prstGeom prst="rect">
            <a:avLst/>
          </a:prstGeom>
          <a:noFill/>
        </p:spPr>
        <p:txBody>
          <a:bodyPr wrap="square" rtlCol="0">
            <a:spAutoFit/>
          </a:bodyPr>
          <a:lstStyle/>
          <a:p>
            <a:r>
              <a:rPr lang="fr-FR" sz="2400" b="1" dirty="0">
                <a:solidFill>
                  <a:srgbClr val="0070C0"/>
                </a:solidFill>
              </a:rPr>
              <a:t>Objectifs de la France </a:t>
            </a:r>
          </a:p>
        </p:txBody>
      </p:sp>
      <p:sp>
        <p:nvSpPr>
          <p:cNvPr id="20" name="Flèche : droite 19">
            <a:extLst>
              <a:ext uri="{FF2B5EF4-FFF2-40B4-BE49-F238E27FC236}">
                <a16:creationId xmlns:a16="http://schemas.microsoft.com/office/drawing/2014/main" id="{05235A02-101D-43FB-884F-F8D466F0B0E3}"/>
              </a:ext>
            </a:extLst>
          </p:cNvPr>
          <p:cNvSpPr/>
          <p:nvPr>
            <p:custDataLst>
              <p:tags r:id="rId8"/>
            </p:custDataLst>
          </p:nvPr>
        </p:nvSpPr>
        <p:spPr>
          <a:xfrm>
            <a:off x="4643080" y="5648473"/>
            <a:ext cx="473849" cy="30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a:extLst>
              <a:ext uri="{FF2B5EF4-FFF2-40B4-BE49-F238E27FC236}">
                <a16:creationId xmlns:a16="http://schemas.microsoft.com/office/drawing/2014/main" id="{5B22C538-919B-4427-9021-24D5A2A04395}"/>
              </a:ext>
            </a:extLst>
          </p:cNvPr>
          <p:cNvSpPr txBox="1"/>
          <p:nvPr>
            <p:custDataLst>
              <p:tags r:id="rId9"/>
            </p:custDataLst>
          </p:nvPr>
        </p:nvSpPr>
        <p:spPr>
          <a:xfrm>
            <a:off x="5299958" y="5579948"/>
            <a:ext cx="3205647" cy="369332"/>
          </a:xfrm>
          <a:prstGeom prst="rect">
            <a:avLst/>
          </a:prstGeom>
          <a:noFill/>
        </p:spPr>
        <p:txBody>
          <a:bodyPr wrap="square" rtlCol="0">
            <a:spAutoFit/>
          </a:bodyPr>
          <a:lstStyle/>
          <a:p>
            <a:r>
              <a:rPr lang="fr-FR" dirty="0">
                <a:hlinkClick r:id="rId15"/>
              </a:rPr>
              <a:t>Plan France 2030</a:t>
            </a:r>
            <a:endParaRPr lang="fr-FR" dirty="0"/>
          </a:p>
        </p:txBody>
      </p:sp>
      <p:sp>
        <p:nvSpPr>
          <p:cNvPr id="22" name="ZoneTexte 21">
            <a:extLst>
              <a:ext uri="{FF2B5EF4-FFF2-40B4-BE49-F238E27FC236}">
                <a16:creationId xmlns:a16="http://schemas.microsoft.com/office/drawing/2014/main" id="{C812DA70-3B07-4DCA-9569-6D8E8228F1F9}"/>
              </a:ext>
            </a:extLst>
          </p:cNvPr>
          <p:cNvSpPr txBox="1"/>
          <p:nvPr>
            <p:custDataLst>
              <p:tags r:id="rId10"/>
            </p:custDataLst>
          </p:nvPr>
        </p:nvSpPr>
        <p:spPr>
          <a:xfrm>
            <a:off x="4500001" y="3283821"/>
            <a:ext cx="4464487" cy="1754326"/>
          </a:xfrm>
          <a:prstGeom prst="rect">
            <a:avLst/>
          </a:prstGeom>
          <a:noFill/>
        </p:spPr>
        <p:txBody>
          <a:bodyPr wrap="square" rtlCol="0">
            <a:spAutoFit/>
          </a:bodyPr>
          <a:lstStyle/>
          <a:p>
            <a:pPr algn="just"/>
            <a:r>
              <a:rPr lang="fr-FR" b="1" dirty="0"/>
              <a:t>Répondre aux</a:t>
            </a:r>
            <a:r>
              <a:rPr lang="fr-FR" dirty="0"/>
              <a:t> </a:t>
            </a:r>
            <a:r>
              <a:rPr lang="fr-FR" b="1" dirty="0"/>
              <a:t>grands </a:t>
            </a:r>
            <a:r>
              <a:rPr lang="fr-FR" b="1" dirty="0">
                <a:solidFill>
                  <a:srgbClr val="FF0000"/>
                </a:solidFill>
              </a:rPr>
              <a:t>défis</a:t>
            </a:r>
            <a:r>
              <a:rPr lang="fr-FR" b="1" dirty="0"/>
              <a:t> de notre temps</a:t>
            </a:r>
            <a:r>
              <a:rPr lang="fr-FR" dirty="0"/>
              <a:t> </a:t>
            </a:r>
            <a:r>
              <a:rPr lang="fr-FR" b="1" dirty="0"/>
              <a:t>qu’ils soient écologiques, démographiques, économiques, </a:t>
            </a:r>
            <a:r>
              <a:rPr lang="fr-FR" b="1" dirty="0">
                <a:solidFill>
                  <a:srgbClr val="FF0000"/>
                </a:solidFill>
              </a:rPr>
              <a:t>technologiques</a:t>
            </a:r>
            <a:r>
              <a:rPr lang="fr-FR" b="1" dirty="0"/>
              <a:t>, industriels ou sociaux. Au cœur de cet ambitieux plan se trouve l’innovation.</a:t>
            </a:r>
          </a:p>
        </p:txBody>
      </p:sp>
      <p:sp>
        <p:nvSpPr>
          <p:cNvPr id="14" name="ZoneTexte 13">
            <a:extLst>
              <a:ext uri="{FF2B5EF4-FFF2-40B4-BE49-F238E27FC236}">
                <a16:creationId xmlns:a16="http://schemas.microsoft.com/office/drawing/2014/main" id="{2EA21E9A-70EB-43A1-A9EB-9FFD5EA1D0B4}"/>
              </a:ext>
            </a:extLst>
          </p:cNvPr>
          <p:cNvSpPr txBox="1"/>
          <p:nvPr>
            <p:custDataLst>
              <p:tags r:id="rId11"/>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2928110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39EBF95-BF69-41CE-848A-E5233A3264E4}"/>
              </a:ext>
            </a:extLst>
          </p:cNvPr>
          <p:cNvPicPr>
            <a:picLocks noChangeAspect="1"/>
          </p:cNvPicPr>
          <p:nvPr>
            <p:custDataLst>
              <p:tags r:id="rId1"/>
            </p:custDataLst>
          </p:nvPr>
        </p:nvPicPr>
        <p:blipFill>
          <a:blip r:embed="rId7"/>
          <a:stretch>
            <a:fillRect/>
          </a:stretch>
        </p:blipFill>
        <p:spPr>
          <a:xfrm>
            <a:off x="323528" y="1469707"/>
            <a:ext cx="3362325" cy="2047875"/>
          </a:xfrm>
          <a:prstGeom prst="rect">
            <a:avLst/>
          </a:prstGeom>
        </p:spPr>
      </p:pic>
      <p:pic>
        <p:nvPicPr>
          <p:cNvPr id="3" name="Image 2">
            <a:extLst>
              <a:ext uri="{FF2B5EF4-FFF2-40B4-BE49-F238E27FC236}">
                <a16:creationId xmlns:a16="http://schemas.microsoft.com/office/drawing/2014/main" id="{256CA960-1EE6-458E-B298-86928F6C1212}"/>
              </a:ext>
            </a:extLst>
          </p:cNvPr>
          <p:cNvPicPr>
            <a:picLocks noChangeAspect="1"/>
          </p:cNvPicPr>
          <p:nvPr>
            <p:custDataLst>
              <p:tags r:id="rId2"/>
            </p:custDataLst>
          </p:nvPr>
        </p:nvPicPr>
        <p:blipFill rotWithShape="1">
          <a:blip r:embed="rId8"/>
          <a:srcRect t="16979"/>
          <a:stretch/>
        </p:blipFill>
        <p:spPr>
          <a:xfrm>
            <a:off x="1" y="3676545"/>
            <a:ext cx="9900592" cy="2824818"/>
          </a:xfrm>
          <a:prstGeom prst="rect">
            <a:avLst/>
          </a:prstGeom>
        </p:spPr>
      </p:pic>
      <p:sp>
        <p:nvSpPr>
          <p:cNvPr id="8" name="ZoneTexte 7">
            <a:extLst>
              <a:ext uri="{FF2B5EF4-FFF2-40B4-BE49-F238E27FC236}">
                <a16:creationId xmlns:a16="http://schemas.microsoft.com/office/drawing/2014/main" id="{B7090FA0-4772-4457-9411-1F1073D2AD06}"/>
              </a:ext>
            </a:extLst>
          </p:cNvPr>
          <p:cNvSpPr txBox="1"/>
          <p:nvPr>
            <p:custDataLst>
              <p:tags r:id="rId3"/>
            </p:custDataLst>
          </p:nvPr>
        </p:nvSpPr>
        <p:spPr>
          <a:xfrm>
            <a:off x="3779912" y="1469707"/>
            <a:ext cx="5616624" cy="1477328"/>
          </a:xfrm>
          <a:prstGeom prst="rect">
            <a:avLst/>
          </a:prstGeom>
          <a:noFill/>
        </p:spPr>
        <p:txBody>
          <a:bodyPr wrap="square" rtlCol="0">
            <a:spAutoFit/>
          </a:bodyPr>
          <a:lstStyle/>
          <a:p>
            <a:r>
              <a:rPr lang="fr-FR" dirty="0"/>
              <a:t>Plan de </a:t>
            </a:r>
            <a:r>
              <a:rPr lang="fr-FR" b="1" dirty="0">
                <a:solidFill>
                  <a:srgbClr val="00B050"/>
                </a:solidFill>
              </a:rPr>
              <a:t>54 Milliards d’euros </a:t>
            </a:r>
            <a:r>
              <a:rPr lang="fr-FR" dirty="0"/>
              <a:t>pour atteindre </a:t>
            </a:r>
            <a:r>
              <a:rPr lang="fr-FR" b="1" dirty="0">
                <a:solidFill>
                  <a:srgbClr val="00B050"/>
                </a:solidFill>
              </a:rPr>
              <a:t>10 objectifs </a:t>
            </a:r>
            <a:r>
              <a:rPr lang="fr-FR" dirty="0"/>
              <a:t>autour de 3 enjeux :</a:t>
            </a:r>
          </a:p>
          <a:p>
            <a:pPr marL="285750" indent="-285750">
              <a:buFontTx/>
              <a:buChar char="-"/>
            </a:pPr>
            <a:r>
              <a:rPr lang="fr-FR" dirty="0"/>
              <a:t>Mieux produire</a:t>
            </a:r>
          </a:p>
          <a:p>
            <a:pPr marL="285750" indent="-285750">
              <a:buFontTx/>
              <a:buChar char="-"/>
            </a:pPr>
            <a:r>
              <a:rPr lang="fr-FR" dirty="0"/>
              <a:t>Mieux vivre</a:t>
            </a:r>
          </a:p>
          <a:p>
            <a:pPr marL="285750" indent="-285750">
              <a:buFontTx/>
              <a:buChar char="-"/>
            </a:pPr>
            <a:r>
              <a:rPr lang="fr-FR" dirty="0"/>
              <a:t>Mieux comprendre notre monde </a:t>
            </a:r>
          </a:p>
        </p:txBody>
      </p:sp>
      <p:sp>
        <p:nvSpPr>
          <p:cNvPr id="6" name="ZoneTexte 5">
            <a:extLst>
              <a:ext uri="{FF2B5EF4-FFF2-40B4-BE49-F238E27FC236}">
                <a16:creationId xmlns:a16="http://schemas.microsoft.com/office/drawing/2014/main" id="{708EB1B3-1B05-40D3-9F92-EC0C264B0346}"/>
              </a:ext>
            </a:extLst>
          </p:cNvPr>
          <p:cNvSpPr txBox="1"/>
          <p:nvPr>
            <p:custDataLst>
              <p:tags r:id="rId4"/>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183109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BD3F80B-2781-49A8-B045-F9D87DE7258D}"/>
              </a:ext>
            </a:extLst>
          </p:cNvPr>
          <p:cNvSpPr txBox="1"/>
          <p:nvPr>
            <p:custDataLst>
              <p:tags r:id="rId1"/>
            </p:custDataLst>
          </p:nvPr>
        </p:nvSpPr>
        <p:spPr>
          <a:xfrm>
            <a:off x="2483768" y="1259468"/>
            <a:ext cx="5184576" cy="369332"/>
          </a:xfrm>
          <a:prstGeom prst="rect">
            <a:avLst/>
          </a:prstGeom>
          <a:noFill/>
        </p:spPr>
        <p:txBody>
          <a:bodyPr wrap="square" rtlCol="0">
            <a:spAutoFit/>
          </a:bodyPr>
          <a:lstStyle/>
          <a:p>
            <a:r>
              <a:rPr lang="fr-FR" b="1" dirty="0">
                <a:solidFill>
                  <a:srgbClr val="00B050"/>
                </a:solidFill>
              </a:rPr>
              <a:t>Conditions pour atteindre les objectifs France 2030</a:t>
            </a:r>
          </a:p>
        </p:txBody>
      </p:sp>
      <p:sp>
        <p:nvSpPr>
          <p:cNvPr id="5" name="ZoneTexte 4">
            <a:extLst>
              <a:ext uri="{FF2B5EF4-FFF2-40B4-BE49-F238E27FC236}">
                <a16:creationId xmlns:a16="http://schemas.microsoft.com/office/drawing/2014/main" id="{C718764B-81A6-4A41-AA27-00DD92F482AC}"/>
              </a:ext>
            </a:extLst>
          </p:cNvPr>
          <p:cNvSpPr txBox="1"/>
          <p:nvPr>
            <p:custDataLst>
              <p:tags r:id="rId2"/>
            </p:custDataLst>
          </p:nvPr>
        </p:nvSpPr>
        <p:spPr>
          <a:xfrm>
            <a:off x="539552" y="1772816"/>
            <a:ext cx="8136904" cy="646331"/>
          </a:xfrm>
          <a:prstGeom prst="rect">
            <a:avLst/>
          </a:prstGeom>
          <a:noFill/>
        </p:spPr>
        <p:txBody>
          <a:bodyPr wrap="square" rtlCol="0">
            <a:spAutoFit/>
          </a:bodyPr>
          <a:lstStyle/>
          <a:p>
            <a:r>
              <a:rPr lang="fr-FR" b="1" dirty="0">
                <a:solidFill>
                  <a:srgbClr val="00B050"/>
                </a:solidFill>
              </a:rPr>
              <a:t>Condition 1 : </a:t>
            </a:r>
            <a:r>
              <a:rPr lang="fr-FR" b="1" dirty="0"/>
              <a:t>dans le champ des matières premières, sécuriser, autant que possible, l’accès à nos matériaux.</a:t>
            </a:r>
            <a:endParaRPr lang="fr-FR" dirty="0"/>
          </a:p>
        </p:txBody>
      </p:sp>
      <p:sp>
        <p:nvSpPr>
          <p:cNvPr id="8" name="ZoneTexte 7">
            <a:extLst>
              <a:ext uri="{FF2B5EF4-FFF2-40B4-BE49-F238E27FC236}">
                <a16:creationId xmlns:a16="http://schemas.microsoft.com/office/drawing/2014/main" id="{633CD47D-FE10-456A-8EF9-5593EAC92E95}"/>
              </a:ext>
            </a:extLst>
          </p:cNvPr>
          <p:cNvSpPr txBox="1"/>
          <p:nvPr>
            <p:custDataLst>
              <p:tags r:id="rId3"/>
            </p:custDataLst>
          </p:nvPr>
        </p:nvSpPr>
        <p:spPr>
          <a:xfrm>
            <a:off x="539552" y="2577678"/>
            <a:ext cx="8352928" cy="923330"/>
          </a:xfrm>
          <a:prstGeom prst="rect">
            <a:avLst/>
          </a:prstGeom>
          <a:noFill/>
        </p:spPr>
        <p:txBody>
          <a:bodyPr wrap="square" rtlCol="0">
            <a:spAutoFit/>
          </a:bodyPr>
          <a:lstStyle/>
          <a:p>
            <a:r>
              <a:rPr lang="fr-FR" b="1" dirty="0">
                <a:solidFill>
                  <a:srgbClr val="00B050"/>
                </a:solidFill>
              </a:rPr>
              <a:t>Condition 2 : </a:t>
            </a:r>
            <a:r>
              <a:rPr lang="fr-FR" b="1" dirty="0"/>
              <a:t>sécuriser les composants, notamment dans l’électronique et la robotique, qui sont indispensables à l’industrie de demain, et où nous avons un retard à rattraper.</a:t>
            </a:r>
            <a:endParaRPr lang="fr-FR" dirty="0"/>
          </a:p>
        </p:txBody>
      </p:sp>
      <p:sp>
        <p:nvSpPr>
          <p:cNvPr id="9" name="ZoneTexte 8">
            <a:extLst>
              <a:ext uri="{FF2B5EF4-FFF2-40B4-BE49-F238E27FC236}">
                <a16:creationId xmlns:a16="http://schemas.microsoft.com/office/drawing/2014/main" id="{69D3C3A0-5B90-4E03-9410-544FBEB48043}"/>
              </a:ext>
            </a:extLst>
          </p:cNvPr>
          <p:cNvSpPr txBox="1"/>
          <p:nvPr>
            <p:custDataLst>
              <p:tags r:id="rId4"/>
            </p:custDataLst>
          </p:nvPr>
        </p:nvSpPr>
        <p:spPr>
          <a:xfrm>
            <a:off x="515576" y="3707740"/>
            <a:ext cx="8016864" cy="369332"/>
          </a:xfrm>
          <a:prstGeom prst="rect">
            <a:avLst/>
          </a:prstGeom>
          <a:noFill/>
        </p:spPr>
        <p:txBody>
          <a:bodyPr wrap="square" rtlCol="0">
            <a:spAutoFit/>
          </a:bodyPr>
          <a:lstStyle/>
          <a:p>
            <a:r>
              <a:rPr lang="fr-FR" b="1" dirty="0">
                <a:solidFill>
                  <a:srgbClr val="00B050"/>
                </a:solidFill>
              </a:rPr>
              <a:t>Condition 3 : </a:t>
            </a:r>
            <a:r>
              <a:rPr lang="fr-FR" b="1" dirty="0"/>
              <a:t>maîtriser les technologies numériques souveraines et sûres</a:t>
            </a:r>
            <a:endParaRPr lang="fr-FR" dirty="0"/>
          </a:p>
        </p:txBody>
      </p:sp>
      <p:sp>
        <p:nvSpPr>
          <p:cNvPr id="10" name="ZoneTexte 9">
            <a:extLst>
              <a:ext uri="{FF2B5EF4-FFF2-40B4-BE49-F238E27FC236}">
                <a16:creationId xmlns:a16="http://schemas.microsoft.com/office/drawing/2014/main" id="{BEA37E71-C7BD-416D-9A55-7F1EE35FD6D2}"/>
              </a:ext>
            </a:extLst>
          </p:cNvPr>
          <p:cNvSpPr txBox="1"/>
          <p:nvPr>
            <p:custDataLst>
              <p:tags r:id="rId5"/>
            </p:custDataLst>
          </p:nvPr>
        </p:nvSpPr>
        <p:spPr>
          <a:xfrm>
            <a:off x="539552" y="4438853"/>
            <a:ext cx="8604448" cy="646331"/>
          </a:xfrm>
          <a:prstGeom prst="rect">
            <a:avLst/>
          </a:prstGeom>
          <a:noFill/>
        </p:spPr>
        <p:txBody>
          <a:bodyPr wrap="square" rtlCol="0">
            <a:spAutoFit/>
          </a:bodyPr>
          <a:lstStyle/>
          <a:p>
            <a:r>
              <a:rPr lang="fr-FR" b="1" dirty="0">
                <a:solidFill>
                  <a:srgbClr val="00B050"/>
                </a:solidFill>
              </a:rPr>
              <a:t>Condition 4 : </a:t>
            </a:r>
            <a:r>
              <a:rPr lang="fr-FR" b="1" dirty="0"/>
              <a:t>soutenir l’émergence de talents et accélérer l’adaptation des formations aux besoins de compétences des nouvelles filières et des métiers d’avenir.</a:t>
            </a:r>
            <a:endParaRPr lang="fr-FR" dirty="0"/>
          </a:p>
        </p:txBody>
      </p:sp>
      <p:sp>
        <p:nvSpPr>
          <p:cNvPr id="11" name="ZoneTexte 10">
            <a:extLst>
              <a:ext uri="{FF2B5EF4-FFF2-40B4-BE49-F238E27FC236}">
                <a16:creationId xmlns:a16="http://schemas.microsoft.com/office/drawing/2014/main" id="{32EF7A57-4F57-4998-AEF4-ECF0B70E4111}"/>
              </a:ext>
            </a:extLst>
          </p:cNvPr>
          <p:cNvSpPr txBox="1"/>
          <p:nvPr>
            <p:custDataLst>
              <p:tags r:id="rId6"/>
            </p:custDataLst>
          </p:nvPr>
        </p:nvSpPr>
        <p:spPr>
          <a:xfrm>
            <a:off x="527564" y="5374957"/>
            <a:ext cx="8364916" cy="646331"/>
          </a:xfrm>
          <a:prstGeom prst="rect">
            <a:avLst/>
          </a:prstGeom>
          <a:noFill/>
        </p:spPr>
        <p:txBody>
          <a:bodyPr wrap="square" rtlCol="0">
            <a:spAutoFit/>
          </a:bodyPr>
          <a:lstStyle/>
          <a:p>
            <a:r>
              <a:rPr lang="fr-FR" b="1" dirty="0">
                <a:solidFill>
                  <a:srgbClr val="00B050"/>
                </a:solidFill>
              </a:rPr>
              <a:t>Condition 5 : </a:t>
            </a:r>
            <a:r>
              <a:rPr lang="fr-FR" b="1" dirty="0"/>
              <a:t>soutenir de manière transversale l’émergence et l’industrialisation de start-ups, décisives pour le déploiement de l’innovation.</a:t>
            </a:r>
            <a:endParaRPr lang="fr-FR" dirty="0"/>
          </a:p>
        </p:txBody>
      </p:sp>
      <p:sp>
        <p:nvSpPr>
          <p:cNvPr id="13" name="ZoneTexte 12">
            <a:extLst>
              <a:ext uri="{FF2B5EF4-FFF2-40B4-BE49-F238E27FC236}">
                <a16:creationId xmlns:a16="http://schemas.microsoft.com/office/drawing/2014/main" id="{1FF47021-F3D6-4061-B4F5-667ACC80B05C}"/>
              </a:ext>
            </a:extLst>
          </p:cNvPr>
          <p:cNvSpPr txBox="1"/>
          <p:nvPr>
            <p:custDataLst>
              <p:tags r:id="rId7"/>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285407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BD3F80B-2781-49A8-B045-F9D87DE7258D}"/>
              </a:ext>
            </a:extLst>
          </p:cNvPr>
          <p:cNvSpPr txBox="1"/>
          <p:nvPr>
            <p:custDataLst>
              <p:tags r:id="rId1"/>
            </p:custDataLst>
          </p:nvPr>
        </p:nvSpPr>
        <p:spPr>
          <a:xfrm>
            <a:off x="1413128" y="908720"/>
            <a:ext cx="6840760" cy="369332"/>
          </a:xfrm>
          <a:prstGeom prst="rect">
            <a:avLst/>
          </a:prstGeom>
          <a:noFill/>
        </p:spPr>
        <p:txBody>
          <a:bodyPr wrap="square" rtlCol="0">
            <a:spAutoFit/>
          </a:bodyPr>
          <a:lstStyle/>
          <a:p>
            <a:r>
              <a:rPr lang="fr-FR" dirty="0"/>
              <a:t>France 2030 : L’avenir se construit en mettant vos projets en lumière. </a:t>
            </a:r>
          </a:p>
        </p:txBody>
      </p:sp>
      <p:sp>
        <p:nvSpPr>
          <p:cNvPr id="10" name="ZoneTexte 9">
            <a:extLst>
              <a:ext uri="{FF2B5EF4-FFF2-40B4-BE49-F238E27FC236}">
                <a16:creationId xmlns:a16="http://schemas.microsoft.com/office/drawing/2014/main" id="{76F218E3-9F51-4FC3-B7DE-A4589A07E6A3}"/>
              </a:ext>
            </a:extLst>
          </p:cNvPr>
          <p:cNvSpPr txBox="1"/>
          <p:nvPr>
            <p:custDataLst>
              <p:tags r:id="rId2"/>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pic>
        <p:nvPicPr>
          <p:cNvPr id="6" name="Média en ligne 5" title="L’avenir se construit en mettant vos projets en lumière">
            <a:hlinkClick r:id="" action="ppaction://media"/>
            <a:extLst>
              <a:ext uri="{FF2B5EF4-FFF2-40B4-BE49-F238E27FC236}">
                <a16:creationId xmlns:a16="http://schemas.microsoft.com/office/drawing/2014/main" id="{6E75A44E-A887-4CF4-9D16-061D1C6E59EB}"/>
              </a:ext>
            </a:extLst>
          </p:cNvPr>
          <p:cNvPicPr>
            <a:picLocks noRot="1" noChangeAspect="1"/>
          </p:cNvPicPr>
          <p:nvPr>
            <a:videoFile r:link="rId3"/>
            <p:custDataLst>
              <p:tags r:id="rId4"/>
            </p:custDataLst>
          </p:nvPr>
        </p:nvPicPr>
        <p:blipFill>
          <a:blip r:embed="rId7"/>
          <a:stretch>
            <a:fillRect/>
          </a:stretch>
        </p:blipFill>
        <p:spPr>
          <a:xfrm>
            <a:off x="1561884" y="1772816"/>
            <a:ext cx="6543248" cy="3680578"/>
          </a:xfrm>
          <a:prstGeom prst="rect">
            <a:avLst/>
          </a:prstGeom>
        </p:spPr>
      </p:pic>
    </p:spTree>
    <p:extLst>
      <p:ext uri="{BB962C8B-B14F-4D97-AF65-F5344CB8AC3E}">
        <p14:creationId xmlns:p14="http://schemas.microsoft.com/office/powerpoint/2010/main" val="689924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1223628" y="1403484"/>
            <a:ext cx="7704856" cy="369332"/>
          </a:xfrm>
          <a:prstGeom prst="rect">
            <a:avLst/>
          </a:prstGeom>
          <a:noFill/>
        </p:spPr>
        <p:txBody>
          <a:bodyPr wrap="square" rtlCol="0">
            <a:spAutoFit/>
          </a:bodyPr>
          <a:lstStyle/>
          <a:p>
            <a:r>
              <a:rPr lang="fr-FR" dirty="0"/>
              <a:t>Analyse de l’évolution des effectifs dans  enseignement </a:t>
            </a:r>
            <a:r>
              <a:rPr lang="fr-FR" b="1" dirty="0">
                <a:solidFill>
                  <a:srgbClr val="0070C0"/>
                </a:solidFill>
              </a:rPr>
              <a:t>CIT</a:t>
            </a:r>
            <a:r>
              <a:rPr lang="fr-FR" dirty="0"/>
              <a:t> et </a:t>
            </a:r>
            <a:r>
              <a:rPr lang="fr-FR" b="1" dirty="0">
                <a:solidFill>
                  <a:schemeClr val="accent2">
                    <a:lumMod val="75000"/>
                  </a:schemeClr>
                </a:solidFill>
              </a:rPr>
              <a:t>SI</a:t>
            </a:r>
            <a:r>
              <a:rPr lang="fr-FR" dirty="0"/>
              <a:t> en 2GT</a:t>
            </a:r>
          </a:p>
        </p:txBody>
      </p:sp>
      <p:graphicFrame>
        <p:nvGraphicFramePr>
          <p:cNvPr id="4" name="Graphique 3">
            <a:extLst>
              <a:ext uri="{FF2B5EF4-FFF2-40B4-BE49-F238E27FC236}">
                <a16:creationId xmlns:a16="http://schemas.microsoft.com/office/drawing/2014/main" id="{BA15651E-638B-4E45-B9A2-69AAF3B2AE65}"/>
              </a:ext>
            </a:extLst>
          </p:cNvPr>
          <p:cNvGraphicFramePr>
            <a:graphicFrameLocks/>
          </p:cNvGraphicFramePr>
          <p:nvPr>
            <p:custDataLst>
              <p:tags r:id="rId2"/>
            </p:custDataLst>
            <p:extLst>
              <p:ext uri="{D42A27DB-BD31-4B8C-83A1-F6EECF244321}">
                <p14:modId xmlns:p14="http://schemas.microsoft.com/office/powerpoint/2010/main" val="2600115728"/>
              </p:ext>
            </p:extLst>
          </p:nvPr>
        </p:nvGraphicFramePr>
        <p:xfrm>
          <a:off x="1872208" y="2129760"/>
          <a:ext cx="4752975" cy="2739400"/>
        </p:xfrm>
        <a:graphic>
          <a:graphicData uri="http://schemas.openxmlformats.org/drawingml/2006/chart">
            <c:chart xmlns:c="http://schemas.openxmlformats.org/drawingml/2006/chart" xmlns:r="http://schemas.openxmlformats.org/officeDocument/2006/relationships" r:id="rId14"/>
          </a:graphicData>
        </a:graphic>
      </p:graphicFrame>
      <p:sp>
        <p:nvSpPr>
          <p:cNvPr id="2" name="Flèche : haut 1">
            <a:extLst>
              <a:ext uri="{FF2B5EF4-FFF2-40B4-BE49-F238E27FC236}">
                <a16:creationId xmlns:a16="http://schemas.microsoft.com/office/drawing/2014/main" id="{CC89E420-114C-4A3E-8E23-600A092241C4}"/>
              </a:ext>
            </a:extLst>
          </p:cNvPr>
          <p:cNvSpPr/>
          <p:nvPr>
            <p:custDataLst>
              <p:tags r:id="rId3"/>
            </p:custDataLst>
          </p:nvPr>
        </p:nvSpPr>
        <p:spPr>
          <a:xfrm>
            <a:off x="2915816" y="4869160"/>
            <a:ext cx="180020"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F5DAFBE6-6EAD-4B60-A375-399F94150376}"/>
              </a:ext>
            </a:extLst>
          </p:cNvPr>
          <p:cNvSpPr txBox="1"/>
          <p:nvPr>
            <p:custDataLst>
              <p:tags r:id="rId4"/>
            </p:custDataLst>
          </p:nvPr>
        </p:nvSpPr>
        <p:spPr>
          <a:xfrm>
            <a:off x="2328116" y="5445224"/>
            <a:ext cx="1512168" cy="646331"/>
          </a:xfrm>
          <a:prstGeom prst="rect">
            <a:avLst/>
          </a:prstGeom>
          <a:noFill/>
        </p:spPr>
        <p:txBody>
          <a:bodyPr wrap="square" rtlCol="0">
            <a:spAutoFit/>
          </a:bodyPr>
          <a:lstStyle/>
          <a:p>
            <a:pPr algn="ctr"/>
            <a:r>
              <a:rPr lang="fr-FR" dirty="0"/>
              <a:t>16-17</a:t>
            </a:r>
          </a:p>
          <a:p>
            <a:pPr algn="ctr"/>
            <a:r>
              <a:rPr lang="fr-FR" dirty="0"/>
              <a:t>Fin des 2GT3</a:t>
            </a:r>
          </a:p>
        </p:txBody>
      </p:sp>
      <p:cxnSp>
        <p:nvCxnSpPr>
          <p:cNvPr id="11" name="Connecteur droit avec flèche 10">
            <a:extLst>
              <a:ext uri="{FF2B5EF4-FFF2-40B4-BE49-F238E27FC236}">
                <a16:creationId xmlns:a16="http://schemas.microsoft.com/office/drawing/2014/main" id="{0FF7DC55-F4BB-4B44-91DF-C5EFB130E409}"/>
              </a:ext>
            </a:extLst>
          </p:cNvPr>
          <p:cNvCxnSpPr>
            <a:cxnSpLocks/>
          </p:cNvCxnSpPr>
          <p:nvPr>
            <p:custDataLst>
              <p:tags r:id="rId5"/>
            </p:custDataLst>
          </p:nvPr>
        </p:nvCxnSpPr>
        <p:spPr>
          <a:xfrm>
            <a:off x="2195736" y="4581128"/>
            <a:ext cx="20529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95298766-E45C-471E-8E5F-A4DF19C278F0}"/>
              </a:ext>
            </a:extLst>
          </p:cNvPr>
          <p:cNvCxnSpPr>
            <a:cxnSpLocks/>
          </p:cNvCxnSpPr>
          <p:nvPr>
            <p:custDataLst>
              <p:tags r:id="rId6"/>
            </p:custDataLst>
          </p:nvPr>
        </p:nvCxnSpPr>
        <p:spPr>
          <a:xfrm>
            <a:off x="4248695" y="4581128"/>
            <a:ext cx="21955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D9A200B1-7846-4E93-8282-A5F2248A4B64}"/>
              </a:ext>
            </a:extLst>
          </p:cNvPr>
          <p:cNvSpPr txBox="1"/>
          <p:nvPr>
            <p:custDataLst>
              <p:tags r:id="rId7"/>
            </p:custDataLst>
          </p:nvPr>
        </p:nvSpPr>
        <p:spPr>
          <a:xfrm>
            <a:off x="2627784" y="6089863"/>
            <a:ext cx="4752528" cy="369332"/>
          </a:xfrm>
          <a:prstGeom prst="rect">
            <a:avLst/>
          </a:prstGeom>
          <a:noFill/>
        </p:spPr>
        <p:txBody>
          <a:bodyPr wrap="square" rtlCol="0">
            <a:spAutoFit/>
          </a:bodyPr>
          <a:lstStyle/>
          <a:p>
            <a:r>
              <a:rPr lang="fr-FR" b="1" dirty="0">
                <a:solidFill>
                  <a:srgbClr val="0070C0"/>
                </a:solidFill>
              </a:rPr>
              <a:t>CIT : Création et Innovation Technologique</a:t>
            </a:r>
          </a:p>
        </p:txBody>
      </p:sp>
      <p:sp>
        <p:nvSpPr>
          <p:cNvPr id="15" name="ZoneTexte 14">
            <a:extLst>
              <a:ext uri="{FF2B5EF4-FFF2-40B4-BE49-F238E27FC236}">
                <a16:creationId xmlns:a16="http://schemas.microsoft.com/office/drawing/2014/main" id="{DD40E19B-4563-4D6F-8851-BC4055DBA360}"/>
              </a:ext>
            </a:extLst>
          </p:cNvPr>
          <p:cNvSpPr txBox="1"/>
          <p:nvPr>
            <p:custDataLst>
              <p:tags r:id="rId8"/>
            </p:custDataLst>
          </p:nvPr>
        </p:nvSpPr>
        <p:spPr>
          <a:xfrm>
            <a:off x="2005020" y="4561383"/>
            <a:ext cx="2710996" cy="307777"/>
          </a:xfrm>
          <a:prstGeom prst="rect">
            <a:avLst/>
          </a:prstGeom>
          <a:noFill/>
        </p:spPr>
        <p:txBody>
          <a:bodyPr wrap="square" rtlCol="0">
            <a:spAutoFit/>
          </a:bodyPr>
          <a:lstStyle/>
          <a:p>
            <a:r>
              <a:rPr lang="fr-FR" sz="1400" dirty="0"/>
              <a:t>Enseignements d’exploration</a:t>
            </a:r>
          </a:p>
        </p:txBody>
      </p:sp>
      <p:sp>
        <p:nvSpPr>
          <p:cNvPr id="16" name="ZoneTexte 15">
            <a:extLst>
              <a:ext uri="{FF2B5EF4-FFF2-40B4-BE49-F238E27FC236}">
                <a16:creationId xmlns:a16="http://schemas.microsoft.com/office/drawing/2014/main" id="{24B2B50E-153F-435C-8494-CD16DF5853DD}"/>
              </a:ext>
            </a:extLst>
          </p:cNvPr>
          <p:cNvSpPr txBox="1"/>
          <p:nvPr>
            <p:custDataLst>
              <p:tags r:id="rId9"/>
            </p:custDataLst>
          </p:nvPr>
        </p:nvSpPr>
        <p:spPr>
          <a:xfrm>
            <a:off x="4266222" y="4561383"/>
            <a:ext cx="2195513" cy="307777"/>
          </a:xfrm>
          <a:prstGeom prst="rect">
            <a:avLst/>
          </a:prstGeom>
          <a:noFill/>
        </p:spPr>
        <p:txBody>
          <a:bodyPr wrap="square" rtlCol="0">
            <a:spAutoFit/>
          </a:bodyPr>
          <a:lstStyle/>
          <a:p>
            <a:r>
              <a:rPr lang="fr-FR" sz="1400" dirty="0"/>
              <a:t>Enseignements optionnels</a:t>
            </a:r>
          </a:p>
        </p:txBody>
      </p:sp>
      <p:sp>
        <p:nvSpPr>
          <p:cNvPr id="17" name="ZoneTexte 16">
            <a:extLst>
              <a:ext uri="{FF2B5EF4-FFF2-40B4-BE49-F238E27FC236}">
                <a16:creationId xmlns:a16="http://schemas.microsoft.com/office/drawing/2014/main" id="{FF8A062F-DFE6-453B-9483-AFC2DFF5E46F}"/>
              </a:ext>
            </a:extLst>
          </p:cNvPr>
          <p:cNvSpPr txBox="1"/>
          <p:nvPr>
            <p:custDataLst>
              <p:tags r:id="rId10"/>
            </p:custDataLst>
          </p:nvPr>
        </p:nvSpPr>
        <p:spPr>
          <a:xfrm>
            <a:off x="2627784" y="6337210"/>
            <a:ext cx="4752528" cy="369332"/>
          </a:xfrm>
          <a:prstGeom prst="rect">
            <a:avLst/>
          </a:prstGeom>
          <a:noFill/>
        </p:spPr>
        <p:txBody>
          <a:bodyPr wrap="square" rtlCol="0">
            <a:spAutoFit/>
          </a:bodyPr>
          <a:lstStyle/>
          <a:p>
            <a:r>
              <a:rPr lang="fr-FR" b="1" dirty="0">
                <a:solidFill>
                  <a:schemeClr val="accent2">
                    <a:lumMod val="75000"/>
                  </a:schemeClr>
                </a:solidFill>
              </a:rPr>
              <a:t>SI : Sciences de l’Ingénieur</a:t>
            </a:r>
          </a:p>
        </p:txBody>
      </p:sp>
      <p:sp>
        <p:nvSpPr>
          <p:cNvPr id="13" name="ZoneTexte 12">
            <a:extLst>
              <a:ext uri="{FF2B5EF4-FFF2-40B4-BE49-F238E27FC236}">
                <a16:creationId xmlns:a16="http://schemas.microsoft.com/office/drawing/2014/main" id="{0546CDF3-FC51-4E00-A11F-D8162251EC81}"/>
              </a:ext>
            </a:extLst>
          </p:cNvPr>
          <p:cNvSpPr txBox="1"/>
          <p:nvPr>
            <p:custDataLst>
              <p:tags r:id="rId11"/>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192612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562C533-2218-4EB9-8D49-55A56A7DA769}"/>
              </a:ext>
            </a:extLst>
          </p:cNvPr>
          <p:cNvSpPr txBox="1"/>
          <p:nvPr>
            <p:custDataLst>
              <p:tags r:id="rId1"/>
            </p:custDataLst>
          </p:nvPr>
        </p:nvSpPr>
        <p:spPr>
          <a:xfrm>
            <a:off x="2168573" y="1221475"/>
            <a:ext cx="4932548" cy="369332"/>
          </a:xfrm>
          <a:prstGeom prst="rect">
            <a:avLst/>
          </a:prstGeom>
          <a:noFill/>
        </p:spPr>
        <p:txBody>
          <a:bodyPr wrap="square" rtlCol="0">
            <a:spAutoFit/>
          </a:bodyPr>
          <a:lstStyle/>
          <a:p>
            <a:r>
              <a:rPr lang="fr-FR" dirty="0"/>
              <a:t>Analyse de l’évolution des effectifs en 1</a:t>
            </a:r>
            <a:r>
              <a:rPr lang="fr-FR" baseline="30000" dirty="0"/>
              <a:t>ère</a:t>
            </a:r>
            <a:r>
              <a:rPr lang="fr-FR" dirty="0"/>
              <a:t> STI2D</a:t>
            </a:r>
          </a:p>
        </p:txBody>
      </p:sp>
      <p:sp>
        <p:nvSpPr>
          <p:cNvPr id="2" name="Flèche : haut 1">
            <a:extLst>
              <a:ext uri="{FF2B5EF4-FFF2-40B4-BE49-F238E27FC236}">
                <a16:creationId xmlns:a16="http://schemas.microsoft.com/office/drawing/2014/main" id="{CC89E420-114C-4A3E-8E23-600A092241C4}"/>
              </a:ext>
            </a:extLst>
          </p:cNvPr>
          <p:cNvSpPr/>
          <p:nvPr>
            <p:custDataLst>
              <p:tags r:id="rId2"/>
            </p:custDataLst>
          </p:nvPr>
        </p:nvSpPr>
        <p:spPr>
          <a:xfrm>
            <a:off x="4501831" y="4869160"/>
            <a:ext cx="180020"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F5DAFBE6-6EAD-4B60-A375-399F94150376}"/>
              </a:ext>
            </a:extLst>
          </p:cNvPr>
          <p:cNvSpPr txBox="1"/>
          <p:nvPr>
            <p:custDataLst>
              <p:tags r:id="rId3"/>
            </p:custDataLst>
          </p:nvPr>
        </p:nvSpPr>
        <p:spPr>
          <a:xfrm>
            <a:off x="3692423" y="5406571"/>
            <a:ext cx="1798836" cy="646331"/>
          </a:xfrm>
          <a:prstGeom prst="rect">
            <a:avLst/>
          </a:prstGeom>
          <a:noFill/>
        </p:spPr>
        <p:txBody>
          <a:bodyPr wrap="square" rtlCol="0">
            <a:spAutoFit/>
          </a:bodyPr>
          <a:lstStyle/>
          <a:p>
            <a:pPr algn="ctr"/>
            <a:r>
              <a:rPr lang="fr-FR" dirty="0"/>
              <a:t>19-20</a:t>
            </a:r>
          </a:p>
          <a:p>
            <a:pPr algn="ctr"/>
            <a:r>
              <a:rPr lang="fr-FR" dirty="0"/>
              <a:t>Réforme bac 21</a:t>
            </a:r>
          </a:p>
        </p:txBody>
      </p:sp>
      <p:cxnSp>
        <p:nvCxnSpPr>
          <p:cNvPr id="11" name="Connecteur droit avec flèche 10">
            <a:extLst>
              <a:ext uri="{FF2B5EF4-FFF2-40B4-BE49-F238E27FC236}">
                <a16:creationId xmlns:a16="http://schemas.microsoft.com/office/drawing/2014/main" id="{0FF7DC55-F4BB-4B44-91DF-C5EFB130E409}"/>
              </a:ext>
            </a:extLst>
          </p:cNvPr>
          <p:cNvCxnSpPr>
            <a:cxnSpLocks/>
          </p:cNvCxnSpPr>
          <p:nvPr>
            <p:custDataLst>
              <p:tags r:id="rId4"/>
            </p:custDataLst>
          </p:nvPr>
        </p:nvCxnSpPr>
        <p:spPr>
          <a:xfrm>
            <a:off x="2466241" y="4581128"/>
            <a:ext cx="20529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95298766-E45C-471E-8E5F-A4DF19C278F0}"/>
              </a:ext>
            </a:extLst>
          </p:cNvPr>
          <p:cNvCxnSpPr>
            <a:cxnSpLocks/>
          </p:cNvCxnSpPr>
          <p:nvPr>
            <p:custDataLst>
              <p:tags r:id="rId5"/>
            </p:custDataLst>
          </p:nvPr>
        </p:nvCxnSpPr>
        <p:spPr>
          <a:xfrm>
            <a:off x="4519200" y="4581128"/>
            <a:ext cx="21955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D9A200B1-7846-4E93-8282-A5F2248A4B64}"/>
              </a:ext>
            </a:extLst>
          </p:cNvPr>
          <p:cNvSpPr txBox="1"/>
          <p:nvPr>
            <p:custDataLst>
              <p:tags r:id="rId6"/>
            </p:custDataLst>
          </p:nvPr>
        </p:nvSpPr>
        <p:spPr>
          <a:xfrm>
            <a:off x="383924" y="6119683"/>
            <a:ext cx="7955929" cy="369332"/>
          </a:xfrm>
          <a:prstGeom prst="rect">
            <a:avLst/>
          </a:prstGeom>
          <a:noFill/>
        </p:spPr>
        <p:txBody>
          <a:bodyPr wrap="square" rtlCol="0">
            <a:spAutoFit/>
          </a:bodyPr>
          <a:lstStyle/>
          <a:p>
            <a:r>
              <a:rPr lang="fr-FR" b="1" dirty="0">
                <a:solidFill>
                  <a:srgbClr val="0070C0"/>
                </a:solidFill>
              </a:rPr>
              <a:t>STI2D : Sciences et Technologies de L’Industrie et du Développement Durable</a:t>
            </a:r>
          </a:p>
        </p:txBody>
      </p:sp>
      <p:sp>
        <p:nvSpPr>
          <p:cNvPr id="15" name="ZoneTexte 14">
            <a:extLst>
              <a:ext uri="{FF2B5EF4-FFF2-40B4-BE49-F238E27FC236}">
                <a16:creationId xmlns:a16="http://schemas.microsoft.com/office/drawing/2014/main" id="{DD40E19B-4563-4D6F-8851-BC4055DBA360}"/>
              </a:ext>
            </a:extLst>
          </p:cNvPr>
          <p:cNvSpPr txBox="1"/>
          <p:nvPr>
            <p:custDataLst>
              <p:tags r:id="rId7"/>
            </p:custDataLst>
          </p:nvPr>
        </p:nvSpPr>
        <p:spPr>
          <a:xfrm>
            <a:off x="2843584" y="4561384"/>
            <a:ext cx="1512168" cy="307776"/>
          </a:xfrm>
          <a:prstGeom prst="rect">
            <a:avLst/>
          </a:prstGeom>
          <a:noFill/>
        </p:spPr>
        <p:txBody>
          <a:bodyPr wrap="square" rtlCol="0">
            <a:spAutoFit/>
          </a:bodyPr>
          <a:lstStyle/>
          <a:p>
            <a:r>
              <a:rPr lang="fr-FR" sz="1400" dirty="0"/>
              <a:t>Programmes 2012</a:t>
            </a:r>
          </a:p>
        </p:txBody>
      </p:sp>
      <p:sp>
        <p:nvSpPr>
          <p:cNvPr id="16" name="ZoneTexte 15">
            <a:extLst>
              <a:ext uri="{FF2B5EF4-FFF2-40B4-BE49-F238E27FC236}">
                <a16:creationId xmlns:a16="http://schemas.microsoft.com/office/drawing/2014/main" id="{24B2B50E-153F-435C-8494-CD16DF5853DD}"/>
              </a:ext>
            </a:extLst>
          </p:cNvPr>
          <p:cNvSpPr txBox="1"/>
          <p:nvPr>
            <p:custDataLst>
              <p:tags r:id="rId8"/>
            </p:custDataLst>
          </p:nvPr>
        </p:nvSpPr>
        <p:spPr>
          <a:xfrm>
            <a:off x="4966129" y="4561384"/>
            <a:ext cx="1532335" cy="307777"/>
          </a:xfrm>
          <a:prstGeom prst="rect">
            <a:avLst/>
          </a:prstGeom>
          <a:noFill/>
        </p:spPr>
        <p:txBody>
          <a:bodyPr wrap="square" rtlCol="0">
            <a:spAutoFit/>
          </a:bodyPr>
          <a:lstStyle/>
          <a:p>
            <a:r>
              <a:rPr lang="fr-FR" sz="1400" dirty="0"/>
              <a:t>Programmes 2019</a:t>
            </a:r>
          </a:p>
        </p:txBody>
      </p:sp>
      <p:graphicFrame>
        <p:nvGraphicFramePr>
          <p:cNvPr id="20" name="Graphique 19">
            <a:extLst>
              <a:ext uri="{FF2B5EF4-FFF2-40B4-BE49-F238E27FC236}">
                <a16:creationId xmlns:a16="http://schemas.microsoft.com/office/drawing/2014/main" id="{E995A587-2889-4E76-AD03-6000E9DFB385}"/>
              </a:ext>
            </a:extLst>
          </p:cNvPr>
          <p:cNvGraphicFramePr>
            <a:graphicFrameLocks/>
          </p:cNvGraphicFramePr>
          <p:nvPr>
            <p:custDataLst>
              <p:tags r:id="rId9"/>
            </p:custDataLst>
            <p:extLst>
              <p:ext uri="{D42A27DB-BD31-4B8C-83A1-F6EECF244321}">
                <p14:modId xmlns:p14="http://schemas.microsoft.com/office/powerpoint/2010/main" val="1966330476"/>
              </p:ext>
            </p:extLst>
          </p:nvPr>
        </p:nvGraphicFramePr>
        <p:xfrm>
          <a:off x="2160240" y="1805605"/>
          <a:ext cx="4572000" cy="2842305"/>
        </p:xfrm>
        <a:graphic>
          <a:graphicData uri="http://schemas.openxmlformats.org/drawingml/2006/chart">
            <c:chart xmlns:c="http://schemas.openxmlformats.org/drawingml/2006/chart" xmlns:r="http://schemas.openxmlformats.org/officeDocument/2006/relationships" r:id="rId13"/>
          </a:graphicData>
        </a:graphic>
      </p:graphicFrame>
      <p:sp>
        <p:nvSpPr>
          <p:cNvPr id="13" name="ZoneTexte 12">
            <a:extLst>
              <a:ext uri="{FF2B5EF4-FFF2-40B4-BE49-F238E27FC236}">
                <a16:creationId xmlns:a16="http://schemas.microsoft.com/office/drawing/2014/main" id="{52E314BA-4102-4AB2-A921-F0F00DBC2708}"/>
              </a:ext>
            </a:extLst>
          </p:cNvPr>
          <p:cNvSpPr txBox="1"/>
          <p:nvPr>
            <p:custDataLst>
              <p:tags r:id="rId10"/>
            </p:custDataLst>
          </p:nvPr>
        </p:nvSpPr>
        <p:spPr>
          <a:xfrm>
            <a:off x="1907704" y="188640"/>
            <a:ext cx="6336704" cy="523220"/>
          </a:xfrm>
          <a:prstGeom prst="rect">
            <a:avLst/>
          </a:prstGeom>
          <a:noFill/>
        </p:spPr>
        <p:txBody>
          <a:bodyPr wrap="square" rtlCol="0">
            <a:spAutoFit/>
          </a:bodyPr>
          <a:lstStyle/>
          <a:p>
            <a:r>
              <a:rPr lang="fr-FR" sz="2800" b="1" dirty="0"/>
              <a:t>Pourquoi impulser les OSI au collège ?</a:t>
            </a:r>
          </a:p>
        </p:txBody>
      </p:sp>
    </p:spTree>
    <p:extLst>
      <p:ext uri="{BB962C8B-B14F-4D97-AF65-F5344CB8AC3E}">
        <p14:creationId xmlns:p14="http://schemas.microsoft.com/office/powerpoint/2010/main" val="422061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5.xml><?xml version="1.0" encoding="utf-8"?>
<p:tagLst xmlns:a="http://schemas.openxmlformats.org/drawingml/2006/main" xmlns:r="http://schemas.openxmlformats.org/officeDocument/2006/relationships" xmlns:p="http://schemas.openxmlformats.org/presentationml/2006/main">
  <p:tag name="NUM" val="7"/>
</p:tagLst>
</file>

<file path=ppt/tags/tag16.xml><?xml version="1.0" encoding="utf-8"?>
<p:tagLst xmlns:a="http://schemas.openxmlformats.org/drawingml/2006/main" xmlns:r="http://schemas.openxmlformats.org/officeDocument/2006/relationships" xmlns:p="http://schemas.openxmlformats.org/presentationml/2006/main">
  <p:tag name="NUM" val="8"/>
</p:tagLst>
</file>

<file path=ppt/tags/tag17.xml><?xml version="1.0" encoding="utf-8"?>
<p:tagLst xmlns:a="http://schemas.openxmlformats.org/drawingml/2006/main" xmlns:r="http://schemas.openxmlformats.org/officeDocument/2006/relationships" xmlns:p="http://schemas.openxmlformats.org/presentationml/2006/main">
  <p:tag name="NUM" val="9"/>
</p:tagLst>
</file>

<file path=ppt/tags/tag18.xml><?xml version="1.0" encoding="utf-8"?>
<p:tagLst xmlns:a="http://schemas.openxmlformats.org/drawingml/2006/main" xmlns:r="http://schemas.openxmlformats.org/officeDocument/2006/relationships" xmlns:p="http://schemas.openxmlformats.org/presentationml/2006/main">
  <p:tag name="NUM" val="10"/>
</p:tagLst>
</file>

<file path=ppt/tags/tag19.xml><?xml version="1.0" encoding="utf-8"?>
<p:tagLst xmlns:a="http://schemas.openxmlformats.org/drawingml/2006/main" xmlns:r="http://schemas.openxmlformats.org/officeDocument/2006/relationships" xmlns:p="http://schemas.openxmlformats.org/presentationml/2006/main">
  <p:tag name="NUM" val="1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7"/>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4"/>
</p:tagLst>
</file>

<file path=ppt/tags/tag38.xml><?xml version="1.0" encoding="utf-8"?>
<p:tagLst xmlns:a="http://schemas.openxmlformats.org/drawingml/2006/main" xmlns:r="http://schemas.openxmlformats.org/officeDocument/2006/relationships" xmlns:p="http://schemas.openxmlformats.org/presentationml/2006/main">
  <p:tag name="NUM" val="5"/>
</p:tagLst>
</file>

<file path=ppt/tags/tag39.xml><?xml version="1.0" encoding="utf-8"?>
<p:tagLst xmlns:a="http://schemas.openxmlformats.org/drawingml/2006/main" xmlns:r="http://schemas.openxmlformats.org/officeDocument/2006/relationships" xmlns:p="http://schemas.openxmlformats.org/presentationml/2006/main">
  <p:tag name="NUM" val="6"/>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7"/>
</p:tagLst>
</file>

<file path=ppt/tags/tag41.xml><?xml version="1.0" encoding="utf-8"?>
<p:tagLst xmlns:a="http://schemas.openxmlformats.org/drawingml/2006/main" xmlns:r="http://schemas.openxmlformats.org/officeDocument/2006/relationships" xmlns:p="http://schemas.openxmlformats.org/presentationml/2006/main">
  <p:tag name="NUM" val="8"/>
</p:tagLst>
</file>

<file path=ppt/tags/tag42.xml><?xml version="1.0" encoding="utf-8"?>
<p:tagLst xmlns:a="http://schemas.openxmlformats.org/drawingml/2006/main" xmlns:r="http://schemas.openxmlformats.org/officeDocument/2006/relationships" xmlns:p="http://schemas.openxmlformats.org/presentationml/2006/main">
  <p:tag name="NUM" val="9"/>
</p:tagLst>
</file>

<file path=ppt/tags/tag43.xml><?xml version="1.0" encoding="utf-8"?>
<p:tagLst xmlns:a="http://schemas.openxmlformats.org/drawingml/2006/main" xmlns:r="http://schemas.openxmlformats.org/officeDocument/2006/relationships" xmlns:p="http://schemas.openxmlformats.org/presentationml/2006/main">
  <p:tag name="NUM" val="10"/>
</p:tagLst>
</file>

<file path=ppt/tags/tag44.xml><?xml version="1.0" encoding="utf-8"?>
<p:tagLst xmlns:a="http://schemas.openxmlformats.org/drawingml/2006/main" xmlns:r="http://schemas.openxmlformats.org/officeDocument/2006/relationships" xmlns:p="http://schemas.openxmlformats.org/presentationml/2006/main">
  <p:tag name="NUM" val="11"/>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6"/>
</p:tagLst>
</file>

<file path=ppt/tags/tag51.xml><?xml version="1.0" encoding="utf-8"?>
<p:tagLst xmlns:a="http://schemas.openxmlformats.org/drawingml/2006/main" xmlns:r="http://schemas.openxmlformats.org/officeDocument/2006/relationships" xmlns:p="http://schemas.openxmlformats.org/presentationml/2006/main">
  <p:tag name="NUM" val="7"/>
</p:tagLst>
</file>

<file path=ppt/tags/tag52.xml><?xml version="1.0" encoding="utf-8"?>
<p:tagLst xmlns:a="http://schemas.openxmlformats.org/drawingml/2006/main" xmlns:r="http://schemas.openxmlformats.org/officeDocument/2006/relationships" xmlns:p="http://schemas.openxmlformats.org/presentationml/2006/main">
  <p:tag name="NUM" val="8"/>
</p:tagLst>
</file>

<file path=ppt/tags/tag53.xml><?xml version="1.0" encoding="utf-8"?>
<p:tagLst xmlns:a="http://schemas.openxmlformats.org/drawingml/2006/main" xmlns:r="http://schemas.openxmlformats.org/officeDocument/2006/relationships" xmlns:p="http://schemas.openxmlformats.org/presentationml/2006/main">
  <p:tag name="NUM" val="9"/>
</p:tagLst>
</file>

<file path=ppt/tags/tag54.xml><?xml version="1.0" encoding="utf-8"?>
<p:tagLst xmlns:a="http://schemas.openxmlformats.org/drawingml/2006/main" xmlns:r="http://schemas.openxmlformats.org/officeDocument/2006/relationships" xmlns:p="http://schemas.openxmlformats.org/presentationml/2006/main">
  <p:tag name="NUM" val="10"/>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4"/>
</p:tagLst>
</file>

<file path=ppt/tags/tag64.xml><?xml version="1.0" encoding="utf-8"?>
<p:tagLst xmlns:a="http://schemas.openxmlformats.org/drawingml/2006/main" xmlns:r="http://schemas.openxmlformats.org/officeDocument/2006/relationships" xmlns:p="http://schemas.openxmlformats.org/presentationml/2006/main">
  <p:tag name="NUM" val="5"/>
</p:tagLst>
</file>

<file path=ppt/tags/tag65.xml><?xml version="1.0" encoding="utf-8"?>
<p:tagLst xmlns:a="http://schemas.openxmlformats.org/drawingml/2006/main" xmlns:r="http://schemas.openxmlformats.org/officeDocument/2006/relationships" xmlns:p="http://schemas.openxmlformats.org/presentationml/2006/main">
  <p:tag name="NUM" val="5"/>
</p:tagLst>
</file>

<file path=ppt/tags/tag66.xml><?xml version="1.0" encoding="utf-8"?>
<p:tagLst xmlns:a="http://schemas.openxmlformats.org/drawingml/2006/main" xmlns:r="http://schemas.openxmlformats.org/officeDocument/2006/relationships" xmlns:p="http://schemas.openxmlformats.org/presentationml/2006/main">
  <p:tag name="NUM" val="5"/>
</p:tagLst>
</file>

<file path=ppt/tags/tag67.xml><?xml version="1.0" encoding="utf-8"?>
<p:tagLst xmlns:a="http://schemas.openxmlformats.org/drawingml/2006/main" xmlns:r="http://schemas.openxmlformats.org/officeDocument/2006/relationships" xmlns:p="http://schemas.openxmlformats.org/presentationml/2006/main">
  <p:tag name="NUM" val="5"/>
</p:tagLst>
</file>

<file path=ppt/tags/tag68.xml><?xml version="1.0" encoding="utf-8"?>
<p:tagLst xmlns:a="http://schemas.openxmlformats.org/drawingml/2006/main" xmlns:r="http://schemas.openxmlformats.org/officeDocument/2006/relationships" xmlns:p="http://schemas.openxmlformats.org/presentationml/2006/main">
  <p:tag name="NUM" val="5"/>
</p:tagLst>
</file>

<file path=ppt/tags/tag69.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65981</TotalTime>
  <Words>923</Words>
  <Application>Microsoft Office PowerPoint</Application>
  <PresentationFormat>Affichage à l'écran (4:3)</PresentationFormat>
  <Paragraphs>126</Paragraphs>
  <Slides>16</Slides>
  <Notes>15</Notes>
  <HiddenSlides>0</HiddenSlides>
  <MMClips>1</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Calibri</vt:lpstr>
      <vt:lpstr>Thème Office</vt:lpstr>
      <vt:lpstr>Les Olympiades de Sciences de l’Ingénieur « Collège » 2025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 des tuteurs de professeurs stagiaires</dc:title>
  <dc:creator>TICE</dc:creator>
  <cp:lastModifiedBy>Utilisateur</cp:lastModifiedBy>
  <cp:revision>241</cp:revision>
  <dcterms:created xsi:type="dcterms:W3CDTF">2017-08-09T09:12:49Z</dcterms:created>
  <dcterms:modified xsi:type="dcterms:W3CDTF">2024-09-11T20:13:33Z</dcterms:modified>
</cp:coreProperties>
</file>