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6"/>
  </p:notesMasterIdLst>
  <p:handoutMasterIdLst>
    <p:handoutMasterId r:id="rId87"/>
  </p:handoutMasterIdLst>
  <p:sldIdLst>
    <p:sldId id="326" r:id="rId2"/>
    <p:sldId id="328" r:id="rId3"/>
    <p:sldId id="329" r:id="rId4"/>
    <p:sldId id="380" r:id="rId5"/>
    <p:sldId id="381" r:id="rId6"/>
    <p:sldId id="382" r:id="rId7"/>
    <p:sldId id="327" r:id="rId8"/>
    <p:sldId id="364" r:id="rId9"/>
    <p:sldId id="368" r:id="rId10"/>
    <p:sldId id="363" r:id="rId11"/>
    <p:sldId id="366" r:id="rId12"/>
    <p:sldId id="369" r:id="rId13"/>
    <p:sldId id="367" r:id="rId14"/>
    <p:sldId id="365" r:id="rId15"/>
    <p:sldId id="370" r:id="rId16"/>
    <p:sldId id="371" r:id="rId17"/>
    <p:sldId id="372" r:id="rId18"/>
    <p:sldId id="373" r:id="rId19"/>
    <p:sldId id="374" r:id="rId20"/>
    <p:sldId id="375" r:id="rId21"/>
    <p:sldId id="376" r:id="rId22"/>
    <p:sldId id="357" r:id="rId23"/>
    <p:sldId id="330" r:id="rId24"/>
    <p:sldId id="335" r:id="rId25"/>
    <p:sldId id="336" r:id="rId26"/>
    <p:sldId id="337" r:id="rId27"/>
    <p:sldId id="334" r:id="rId28"/>
    <p:sldId id="333" r:id="rId29"/>
    <p:sldId id="377" r:id="rId30"/>
    <p:sldId id="332" r:id="rId31"/>
    <p:sldId id="338" r:id="rId32"/>
    <p:sldId id="339" r:id="rId33"/>
    <p:sldId id="342" r:id="rId34"/>
    <p:sldId id="343" r:id="rId35"/>
    <p:sldId id="344" r:id="rId36"/>
    <p:sldId id="419" r:id="rId37"/>
    <p:sldId id="418" r:id="rId38"/>
    <p:sldId id="348" r:id="rId39"/>
    <p:sldId id="345" r:id="rId40"/>
    <p:sldId id="347" r:id="rId41"/>
    <p:sldId id="346" r:id="rId42"/>
    <p:sldId id="352" r:id="rId43"/>
    <p:sldId id="355" r:id="rId44"/>
    <p:sldId id="421" r:id="rId45"/>
    <p:sldId id="420" r:id="rId46"/>
    <p:sldId id="422" r:id="rId47"/>
    <p:sldId id="423" r:id="rId48"/>
    <p:sldId id="354" r:id="rId49"/>
    <p:sldId id="424" r:id="rId50"/>
    <p:sldId id="353" r:id="rId51"/>
    <p:sldId id="360" r:id="rId52"/>
    <p:sldId id="362" r:id="rId53"/>
    <p:sldId id="384" r:id="rId54"/>
    <p:sldId id="383" r:id="rId55"/>
    <p:sldId id="378" r:id="rId56"/>
    <p:sldId id="410" r:id="rId57"/>
    <p:sldId id="411" r:id="rId58"/>
    <p:sldId id="412" r:id="rId59"/>
    <p:sldId id="413" r:id="rId60"/>
    <p:sldId id="416" r:id="rId61"/>
    <p:sldId id="417" r:id="rId62"/>
    <p:sldId id="414" r:id="rId63"/>
    <p:sldId id="409" r:id="rId64"/>
    <p:sldId id="361" r:id="rId65"/>
    <p:sldId id="387" r:id="rId66"/>
    <p:sldId id="386" r:id="rId67"/>
    <p:sldId id="379" r:id="rId68"/>
    <p:sldId id="385" r:id="rId69"/>
    <p:sldId id="388" r:id="rId70"/>
    <p:sldId id="389" r:id="rId71"/>
    <p:sldId id="392" r:id="rId72"/>
    <p:sldId id="391" r:id="rId73"/>
    <p:sldId id="397" r:id="rId74"/>
    <p:sldId id="390" r:id="rId75"/>
    <p:sldId id="396" r:id="rId76"/>
    <p:sldId id="395" r:id="rId77"/>
    <p:sldId id="394" r:id="rId78"/>
    <p:sldId id="393" r:id="rId79"/>
    <p:sldId id="331" r:id="rId80"/>
    <p:sldId id="406" r:id="rId81"/>
    <p:sldId id="408" r:id="rId82"/>
    <p:sldId id="407" r:id="rId83"/>
    <p:sldId id="405" r:id="rId84"/>
    <p:sldId id="398" r:id="rId85"/>
  </p:sldIdLst>
  <p:sldSz cx="9144000" cy="6858000" type="screen4x3"/>
  <p:notesSz cx="6799263" cy="9929813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05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07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ivier Fort" initials="OF" lastIdx="6" clrIdx="0">
    <p:extLst/>
  </p:cmAuthor>
  <p:cmAuthor id="2" name="Frédéric TARAUD" initials="FT" lastIdx="1" clrIdx="1">
    <p:extLst/>
  </p:cmAuthor>
  <p:cmAuthor id="3" name="Samuel VIOLLIN" initials="SV" lastIdx="1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FF"/>
    <a:srgbClr val="0000FF"/>
    <a:srgbClr val="FEF4EC"/>
    <a:srgbClr val="9E004F"/>
    <a:srgbClr val="CC0066"/>
    <a:srgbClr val="A2127F"/>
    <a:srgbClr val="EB9998"/>
    <a:srgbClr val="93CDDD"/>
    <a:srgbClr val="31859C"/>
    <a:srgbClr val="00B05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9265" autoAdjust="0"/>
    <p:restoredTop sz="95217" autoAdjust="0"/>
  </p:normalViewPr>
  <p:slideViewPr>
    <p:cSldViewPr snapToGrid="0" snapToObjects="1">
      <p:cViewPr>
        <p:scale>
          <a:sx n="90" d="100"/>
          <a:sy n="90" d="100"/>
        </p:scale>
        <p:origin x="-1272" y="-36"/>
      </p:cViewPr>
      <p:guideLst>
        <p:guide orient="horz" pos="2205"/>
        <p:guide pos="290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9" d="100"/>
          <a:sy n="49" d="100"/>
        </p:scale>
        <p:origin x="-2976" y="-102"/>
      </p:cViewPr>
      <p:guideLst>
        <p:guide orient="horz" pos="3128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6935" cy="496891"/>
          </a:xfrm>
          <a:prstGeom prst="rect">
            <a:avLst/>
          </a:prstGeom>
        </p:spPr>
        <p:txBody>
          <a:bodyPr vert="horz" lIns="92114" tIns="46058" rIns="92114" bIns="4605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726" y="1"/>
            <a:ext cx="2946934" cy="496891"/>
          </a:xfrm>
          <a:prstGeom prst="rect">
            <a:avLst/>
          </a:prstGeom>
        </p:spPr>
        <p:txBody>
          <a:bodyPr vert="horz" lIns="92114" tIns="46058" rIns="92114" bIns="46058" rtlCol="0"/>
          <a:lstStyle>
            <a:lvl1pPr algn="r">
              <a:defRPr sz="1300"/>
            </a:lvl1pPr>
          </a:lstStyle>
          <a:p>
            <a:fld id="{0ACF27E7-3AA0-4496-B0E7-11DCD26846FB}" type="datetimeFigureOut">
              <a:rPr lang="fr-FR" smtClean="0"/>
              <a:pPr/>
              <a:t>22/11/2019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2" y="9431325"/>
            <a:ext cx="2946935" cy="496890"/>
          </a:xfrm>
          <a:prstGeom prst="rect">
            <a:avLst/>
          </a:prstGeom>
        </p:spPr>
        <p:txBody>
          <a:bodyPr vert="horz" lIns="92114" tIns="46058" rIns="92114" bIns="4605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726" y="9431325"/>
            <a:ext cx="2946934" cy="496890"/>
          </a:xfrm>
          <a:prstGeom prst="rect">
            <a:avLst/>
          </a:prstGeom>
        </p:spPr>
        <p:txBody>
          <a:bodyPr vert="horz" lIns="92114" tIns="46058" rIns="92114" bIns="46058" rtlCol="0" anchor="b"/>
          <a:lstStyle>
            <a:lvl1pPr algn="r">
              <a:defRPr sz="1300"/>
            </a:lvl1pPr>
          </a:lstStyle>
          <a:p>
            <a:fld id="{FBCED816-696A-4EE5-9023-9270B150057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821913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47" cy="496491"/>
          </a:xfrm>
          <a:prstGeom prst="rect">
            <a:avLst/>
          </a:prstGeom>
        </p:spPr>
        <p:txBody>
          <a:bodyPr vert="horz" lIns="92114" tIns="46058" rIns="92114" bIns="4605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3" y="1"/>
            <a:ext cx="2946347" cy="496491"/>
          </a:xfrm>
          <a:prstGeom prst="rect">
            <a:avLst/>
          </a:prstGeom>
        </p:spPr>
        <p:txBody>
          <a:bodyPr vert="horz" lIns="92114" tIns="46058" rIns="92114" bIns="46058" rtlCol="0"/>
          <a:lstStyle>
            <a:lvl1pPr algn="r">
              <a:defRPr sz="1300"/>
            </a:lvl1pPr>
          </a:lstStyle>
          <a:p>
            <a:fld id="{B4371BCA-5831-A345-804C-67FF2F83CA62}" type="datetimeFigureOut">
              <a:rPr lang="fr-FR" smtClean="0"/>
              <a:pPr/>
              <a:t>22/11/2019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14" tIns="46058" rIns="92114" bIns="46058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2"/>
            <a:ext cx="5439410" cy="4468416"/>
          </a:xfrm>
          <a:prstGeom prst="rect">
            <a:avLst/>
          </a:prstGeom>
        </p:spPr>
        <p:txBody>
          <a:bodyPr vert="horz" lIns="92114" tIns="46058" rIns="92114" bIns="4605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2114" tIns="46058" rIns="92114" bIns="4605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3" y="9431599"/>
            <a:ext cx="2946347" cy="496491"/>
          </a:xfrm>
          <a:prstGeom prst="rect">
            <a:avLst/>
          </a:prstGeom>
        </p:spPr>
        <p:txBody>
          <a:bodyPr vert="horz" lIns="92114" tIns="46058" rIns="92114" bIns="46058" rtlCol="0" anchor="b"/>
          <a:lstStyle>
            <a:lvl1pPr algn="r">
              <a:defRPr sz="1300"/>
            </a:lvl1pPr>
          </a:lstStyle>
          <a:p>
            <a:fld id="{6DE501F2-2B48-A14B-AFC4-1D617FACCF2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245116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L’ingénieur lors de sa conception a besoin de vérifier que la performance réalisée soit conforme au besoin spécifié. Au stade de l’étude , deux approches pour évaluer les performances du système.</a:t>
            </a:r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501F2-2B48-A14B-AFC4-1D617FACCF21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31430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501F2-2B48-A14B-AFC4-1D617FACCF21}" type="slidenum">
              <a:rPr lang="fr-FR" smtClean="0"/>
              <a:pPr/>
              <a:t>84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26709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Première étape modéliser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501F2-2B48-A14B-AFC4-1D617FACCF21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612606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Puis simuler le système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501F2-2B48-A14B-AFC4-1D617FACCF21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599814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Deuxième étape , implémenter la solution sur un</a:t>
            </a:r>
            <a:r>
              <a:rPr lang="fr-FR" baseline="0" dirty="0" smtClean="0"/>
              <a:t> prototype du produit reproduisant au mieux les conditions d’utilisation du produit pour s’assurer qu’il répond bien au cahier des charges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501F2-2B48-A14B-AFC4-1D617FACCF21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367587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501F2-2B48-A14B-AFC4-1D617FACCF21}" type="slidenum">
              <a:rPr lang="fr-FR" smtClean="0"/>
              <a:pPr/>
              <a:t>79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26709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501F2-2B48-A14B-AFC4-1D617FACCF21}" type="slidenum">
              <a:rPr lang="fr-FR" smtClean="0"/>
              <a:pPr/>
              <a:t>80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26709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501F2-2B48-A14B-AFC4-1D617FACCF21}" type="slidenum">
              <a:rPr lang="fr-FR" smtClean="0"/>
              <a:pPr/>
              <a:t>81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26709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501F2-2B48-A14B-AFC4-1D617FACCF21}" type="slidenum">
              <a:rPr lang="fr-FR" smtClean="0"/>
              <a:pPr/>
              <a:t>82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26709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501F2-2B48-A14B-AFC4-1D617FACCF21}" type="slidenum">
              <a:rPr lang="fr-FR" smtClean="0"/>
              <a:pPr/>
              <a:t>83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26709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présentation ou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90609" y="976320"/>
            <a:ext cx="7894637" cy="243389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90609" y="3472208"/>
            <a:ext cx="759619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8308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391275"/>
            <a:ext cx="4032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25D69-87D1-4307-8200-9A2186EB31D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25739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de fin -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486" y="3283200"/>
            <a:ext cx="5897726" cy="210816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500" baseline="0"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391275"/>
            <a:ext cx="4032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5DE83-D1DE-46E2-9633-FFF43506BA7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976146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391275"/>
            <a:ext cx="4032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45AE6-A55F-4B90-A25D-9D1068A8396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004630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96963" y="915988"/>
            <a:ext cx="7983537" cy="3797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3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391275"/>
            <a:ext cx="4032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0B6AD-CCC7-4EBE-96B7-1DB90E50087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962354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963" y="915988"/>
            <a:ext cx="7983537" cy="25495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6963" y="3465513"/>
            <a:ext cx="7589837" cy="1247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391275"/>
            <a:ext cx="4032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6FEBB-7C17-4965-AB13-A17A7FEBE786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837187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alphaModFix amt="2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108895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5000" kern="1200">
          <a:solidFill>
            <a:srgbClr val="40404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5000">
          <a:solidFill>
            <a:srgbClr val="404040"/>
          </a:solidFill>
          <a:latin typeface="Calibri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5000">
          <a:solidFill>
            <a:srgbClr val="404040"/>
          </a:solidFill>
          <a:latin typeface="Calibri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5000">
          <a:solidFill>
            <a:srgbClr val="404040"/>
          </a:solidFill>
          <a:latin typeface="Calibri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5000">
          <a:solidFill>
            <a:srgbClr val="404040"/>
          </a:solidFill>
          <a:latin typeface="Calibri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5000">
          <a:solidFill>
            <a:srgbClr val="404040"/>
          </a:solidFill>
          <a:latin typeface="Calibri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5000">
          <a:solidFill>
            <a:srgbClr val="404040"/>
          </a:solidFill>
          <a:latin typeface="Calibri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5000">
          <a:solidFill>
            <a:srgbClr val="404040"/>
          </a:solidFill>
          <a:latin typeface="Calibri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5000">
          <a:solidFill>
            <a:srgbClr val="404040"/>
          </a:solidFill>
          <a:latin typeface="Calibri" pitchFamily="34" charset="0"/>
        </a:defRPr>
      </a:lvl9pPr>
    </p:titleStyle>
    <p:bodyStyle>
      <a:lvl1pPr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1800" kern="1200" baseline="0">
          <a:solidFill>
            <a:srgbClr val="68308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duscol.education.fr/cid143817/sciences-ingenieur-bac-2021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fr.mathworks.com/videos/teaching-model-based-design-with-matlabsimulink-and-arduino-89140.html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ache.media.eduscol.education.fr/file/SI/71/7/RA19_Lycee_G_SPE_1_Reco_epreuve_cahier_charge_1160717.pdf" TargetMode="External"/><Relationship Id="rId2" Type="http://schemas.openxmlformats.org/officeDocument/2006/relationships/hyperlink" Target="https://cache.media.education.gouv.fr/file/SP1-MEN-22-1-2019/43/6/spe640_annexe_1063436.pdf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ache.media.eduscol.education.fr/file/SI/71/4/Grille_sujet_E3C-SI-Evaluation_candidat_1155714.xlsm" TargetMode="External"/><Relationship Id="rId4" Type="http://schemas.openxmlformats.org/officeDocument/2006/relationships/hyperlink" Target="https://cache.media.eduscol.education.fr/file/SI/71/2/Grille_sujet_0-0_1155712.xlsm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fr.mathworks.com/videos/communicate-with-an-arduino-board-from-matlab-107654.html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cache.media.eduscol.education.fr/file/projet_digi_controle/61/1/RA19_Lycee_G_1re_SI_Presentation_projet_digi-controle_1180611.pdf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eduscol.education.fr/sti/ressources_techniques/plugin-isen-magicdraw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ache.media.eduscol.education.fr/file/SI/71/2/RA19_Lycee_G_SPE_1_Miniprojet_robot_telechirurgie_1160712.pdf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hyperlink" Target="https://cache.media.eduscol.education.fr/file/SI/71/4/RA19_Lycee_G_SPE_1_Organisation_projet_instrument_1160714.pdf" TargetMode="Externa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47" name="CustomShape 2"/>
          <p:cNvSpPr/>
          <p:nvPr/>
        </p:nvSpPr>
        <p:spPr>
          <a:xfrm>
            <a:off x="1035000" y="2636883"/>
            <a:ext cx="7386840" cy="19469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Nouveautés </a:t>
            </a:r>
            <a:r>
              <a:rPr lang="fr-FR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 programme de SI en lien avec les ressources </a:t>
            </a:r>
            <a:r>
              <a:rPr lang="fr-FR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nationales</a:t>
            </a:r>
            <a:endParaRPr lang="fr-FR" sz="3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6840" y="3935044"/>
            <a:ext cx="19050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626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7127" y="1330399"/>
            <a:ext cx="2203487" cy="122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626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6840" y="1330399"/>
            <a:ext cx="952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626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5001" y="4583875"/>
            <a:ext cx="1173870" cy="114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012934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047750"/>
            <a:ext cx="8763000" cy="476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Ellipse 3"/>
          <p:cNvSpPr/>
          <p:nvPr/>
        </p:nvSpPr>
        <p:spPr>
          <a:xfrm>
            <a:off x="3326524" y="2881423"/>
            <a:ext cx="1844566" cy="14067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5050220" y="2881423"/>
            <a:ext cx="1844566" cy="14067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6894786" y="2881423"/>
            <a:ext cx="1844566" cy="14120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0236124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028700"/>
            <a:ext cx="88201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557489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71575"/>
            <a:ext cx="88392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260432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066800"/>
            <a:ext cx="88296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970851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143000"/>
            <a:ext cx="90106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1534506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4413"/>
            <a:ext cx="915352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914145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985838"/>
            <a:ext cx="9124950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700747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909638"/>
            <a:ext cx="903922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8826778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909638"/>
            <a:ext cx="91059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226469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085850"/>
            <a:ext cx="896302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92108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8" y="1005840"/>
            <a:ext cx="8010560" cy="480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5638" y="4001984"/>
            <a:ext cx="8312726" cy="103315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939803" y="4333895"/>
            <a:ext cx="74167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hlinkClick r:id="rId3"/>
              </a:rPr>
              <a:t>https://eduscol.education.fr/cid143817/sciences-ingenieur-bac-2021.html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726445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233488"/>
            <a:ext cx="881062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7619484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65139" y="3025503"/>
            <a:ext cx="7386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LA DEMARCHE D’INGENIEUR AVEC MATLAB /SIMULINK ET ARDUINO</a:t>
            </a:r>
            <a:endParaRPr lang="fr-FR" sz="4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5" y="584944"/>
            <a:ext cx="22574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4538992"/>
            <a:ext cx="34004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" descr="Résultat de recherche d'images pour &quot;logo arduin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7" descr="Résultat de recherche d'images pour &quot;logo arduino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007" y="1005840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665042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555"/>
          <a:stretch/>
        </p:blipFill>
        <p:spPr bwMode="auto">
          <a:xfrm>
            <a:off x="610209" y="1292771"/>
            <a:ext cx="8367536" cy="4490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1837" y="2756508"/>
            <a:ext cx="8312726" cy="12794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939803" y="3151145"/>
            <a:ext cx="741679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hlinkClick r:id="rId3"/>
              </a:rPr>
              <a:t>https://fr.mathworks.com/videos/teaching-model-based-design-with-matlabsimulink-and-arduino-89140.html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411275730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86888" y="1377538"/>
            <a:ext cx="8407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Démarche de l’ingénieur avec Matlab/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simulink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arduino</a:t>
            </a: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 démarche de l’ingénieur consiste à proposer des solutions innovantes pour répondre à un besoin spécifié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hevron 4"/>
          <p:cNvSpPr/>
          <p:nvPr/>
        </p:nvSpPr>
        <p:spPr>
          <a:xfrm>
            <a:off x="662152" y="3184634"/>
            <a:ext cx="2349062" cy="993228"/>
          </a:xfrm>
          <a:prstGeom prst="chevron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Concevoir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35553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86888" y="1377538"/>
            <a:ext cx="8407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Démarche de l’ingénieur avec Matlab/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simulink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arduino</a:t>
            </a: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 démarche de l’ingénieur consiste à proposer des solutions innovantes pour répondre à un besoin spécifié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hevron 4"/>
          <p:cNvSpPr/>
          <p:nvPr/>
        </p:nvSpPr>
        <p:spPr>
          <a:xfrm>
            <a:off x="662152" y="3184634"/>
            <a:ext cx="2349062" cy="993228"/>
          </a:xfrm>
          <a:prstGeom prst="chevron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Concevoir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hevron 5"/>
          <p:cNvSpPr/>
          <p:nvPr/>
        </p:nvSpPr>
        <p:spPr>
          <a:xfrm>
            <a:off x="2638136" y="3184634"/>
            <a:ext cx="1954924" cy="993228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Modéliser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8726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86888" y="1377538"/>
            <a:ext cx="8407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Démarche de l’ingénieur avec Matlab/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simulink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arduino</a:t>
            </a: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 démarche de l’ingénieur consiste à proposer des solutions innovantes pour répondre à un besoin spécifié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hevron 4"/>
          <p:cNvSpPr/>
          <p:nvPr/>
        </p:nvSpPr>
        <p:spPr>
          <a:xfrm>
            <a:off x="662152" y="3184634"/>
            <a:ext cx="2349062" cy="993228"/>
          </a:xfrm>
          <a:prstGeom prst="chevron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Concevoir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hevron 5"/>
          <p:cNvSpPr/>
          <p:nvPr/>
        </p:nvSpPr>
        <p:spPr>
          <a:xfrm>
            <a:off x="2638136" y="3184634"/>
            <a:ext cx="1954924" cy="993228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Modéliser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hevron 6"/>
          <p:cNvSpPr/>
          <p:nvPr/>
        </p:nvSpPr>
        <p:spPr>
          <a:xfrm>
            <a:off x="4219904" y="3184634"/>
            <a:ext cx="1954924" cy="993228"/>
          </a:xfrm>
          <a:prstGeom prst="chevron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Simuler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865267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86888" y="1377538"/>
            <a:ext cx="8407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Démarche de l’ingénieur avec Matlab/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simulink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arduino</a:t>
            </a: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 démarche de l’ingénieur consiste à proposer des solutions innovantes pour répondre à un besoin spécifié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evron 3"/>
          <p:cNvSpPr/>
          <p:nvPr/>
        </p:nvSpPr>
        <p:spPr>
          <a:xfrm>
            <a:off x="662152" y="3184634"/>
            <a:ext cx="2349062" cy="993228"/>
          </a:xfrm>
          <a:prstGeom prst="chevron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Concevoir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hevron 7"/>
          <p:cNvSpPr/>
          <p:nvPr/>
        </p:nvSpPr>
        <p:spPr>
          <a:xfrm>
            <a:off x="2638136" y="3184634"/>
            <a:ext cx="1954924" cy="993228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Modéliser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hevron 8"/>
          <p:cNvSpPr/>
          <p:nvPr/>
        </p:nvSpPr>
        <p:spPr>
          <a:xfrm>
            <a:off x="4219904" y="3184634"/>
            <a:ext cx="1954924" cy="993228"/>
          </a:xfrm>
          <a:prstGeom prst="chevron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Simuler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5859516" y="3184634"/>
            <a:ext cx="2426963" cy="993228"/>
          </a:xfrm>
          <a:prstGeom prst="chevron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Implémenter</a:t>
            </a:r>
            <a:endParaRPr lang="fr-F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213787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282" y="982776"/>
            <a:ext cx="6916256" cy="447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3194681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99640" y="1198179"/>
            <a:ext cx="758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Matlab/</a:t>
            </a:r>
            <a:r>
              <a:rPr lang="fr-FR" dirty="0" err="1" smtClean="0"/>
              <a:t>simulink</a:t>
            </a:r>
            <a:r>
              <a:rPr lang="fr-FR" dirty="0" smtClean="0"/>
              <a:t> permet une connectivité avec le matériel  pédagogique :</a:t>
            </a:r>
          </a:p>
          <a:p>
            <a:r>
              <a:rPr lang="fr-FR" dirty="0" smtClean="0"/>
              <a:t>Dans notre cas avec les cartes </a:t>
            </a:r>
            <a:r>
              <a:rPr lang="fr-FR" dirty="0" err="1" smtClean="0"/>
              <a:t>arduino</a:t>
            </a: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03331"/>
            <a:ext cx="20955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920"/>
          <a:stretch>
            <a:fillRect/>
          </a:stretch>
        </p:blipFill>
        <p:spPr bwMode="auto">
          <a:xfrm>
            <a:off x="1724190" y="1844510"/>
            <a:ext cx="1425430" cy="268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576201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065139" y="2694427"/>
            <a:ext cx="7386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/>
              <a:t>Exemple sur la commande d’un ventilateur</a:t>
            </a:r>
            <a:endParaRPr lang="fr-FR" sz="40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355" y="3539852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8775915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sp>
        <p:nvSpPr>
          <p:cNvPr id="4" name="CustomShape 2"/>
          <p:cNvSpPr/>
          <p:nvPr/>
        </p:nvSpPr>
        <p:spPr>
          <a:xfrm>
            <a:off x="954780" y="1223721"/>
            <a:ext cx="7386840" cy="676332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Contenus</a:t>
            </a:r>
            <a:endParaRPr lang="fr-FR" sz="3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54780" y="2220686"/>
            <a:ext cx="73317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Programmes en vigueur</a:t>
            </a:r>
          </a:p>
          <a:p>
            <a:endParaRPr lang="fr-FR" dirty="0" smtClean="0">
              <a:hlinkClick r:id="rId2"/>
            </a:endParaRPr>
          </a:p>
          <a:p>
            <a:pPr algn="ctr"/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Spécialité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de sciences de l'ingénieur de première et terminale de la voie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générale</a:t>
            </a: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  <a:p>
            <a:pPr algn="ctr"/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Ressources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d'accompagnement</a:t>
            </a:r>
          </a:p>
          <a:p>
            <a:pPr algn="ctr"/>
            <a:endParaRPr lang="fr-FR" b="1" dirty="0"/>
          </a:p>
          <a:p>
            <a:pPr algn="ctr"/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Enseignement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de spécialité Sciences de </a:t>
            </a:r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l'ingénieur</a:t>
            </a:r>
          </a:p>
          <a:p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hlinkClick r:id="rId3" tooltip="recommandations cahier des charges epreuve (PDF-158.25 Ko-Nouvelle fenêtre)"/>
              </a:rPr>
              <a:t>Cahier des charges pour l'écriture des sujets d'épreuves E3C de sciences de l'ingénieur</a:t>
            </a:r>
            <a:b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hlinkClick r:id="rId3" tooltip="recommandations cahier des charges epreuve (PDF-158.25 Ko-Nouvelle fenêtre)"/>
              </a:rPr>
            </a:b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  <a:hlinkClick r:id="rId4" tooltip="Grille sujet 0 (XLSM-548.62 Ko-Nouvelle fenêtre)"/>
              </a:rPr>
              <a:t>Grille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hlinkClick r:id="rId4" tooltip="Grille sujet 0 (XLSM-548.62 Ko-Nouvelle fenêtre)"/>
              </a:rPr>
              <a:t>de correction sujet E3C 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hlinkClick r:id="rId5" tooltip="grille evaluation candidat (XLSM-544.94 Ko-Nouvelle fenêtre)"/>
              </a:rPr>
              <a:t>Grille de correction sujet E3C - Candidat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71907300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40" y="2046141"/>
            <a:ext cx="7604740" cy="286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87" y="1043814"/>
            <a:ext cx="8797158" cy="95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74001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5" y="1179741"/>
            <a:ext cx="8491210" cy="494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9928999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84" y="1229710"/>
            <a:ext cx="8433725" cy="412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398934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89" y="1165171"/>
            <a:ext cx="8403021" cy="98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481891"/>
            <a:ext cx="1909763" cy="202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6689" y="383421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u="sng" dirty="0" smtClean="0"/>
              <a:t>Point clé </a:t>
            </a:r>
            <a:r>
              <a:rPr lang="fr-FR" u="sng" dirty="0" smtClean="0"/>
              <a:t>de l’évolution du programme  de SI </a:t>
            </a:r>
            <a:r>
              <a:rPr lang="fr-FR" u="sng" dirty="0" smtClean="0"/>
              <a:t>traité </a:t>
            </a:r>
            <a:r>
              <a:rPr lang="fr-FR" dirty="0" smtClean="0"/>
              <a:t>:</a:t>
            </a:r>
          </a:p>
          <a:p>
            <a:r>
              <a:rPr lang="fr-FR" i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fr-FR" i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outils de description des systèmes à évènements discrets (GRAFCET) évoluent vers les graphes d’états, compatibles avec un environnement numérique.</a:t>
            </a:r>
            <a:endParaRPr lang="fr-FR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10200" y="4734451"/>
            <a:ext cx="1488300" cy="9896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1087505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2740"/>
            <a:ext cx="8953666" cy="390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07305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5058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2000"/>
          <a:stretch>
            <a:fillRect/>
          </a:stretch>
        </p:blipFill>
        <p:spPr bwMode="auto">
          <a:xfrm>
            <a:off x="1807535" y="626789"/>
            <a:ext cx="5433237" cy="623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1696768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882"/>
          <a:stretch>
            <a:fillRect/>
          </a:stretch>
        </p:blipFill>
        <p:spPr bwMode="auto">
          <a:xfrm>
            <a:off x="899640" y="1005839"/>
            <a:ext cx="7294729" cy="511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1696768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2500313"/>
            <a:ext cx="31908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1696768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86" y="1434661"/>
            <a:ext cx="8152748" cy="3259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3280261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63" y="3069842"/>
            <a:ext cx="717232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/>
          <p:cNvSpPr/>
          <p:nvPr/>
        </p:nvSpPr>
        <p:spPr>
          <a:xfrm>
            <a:off x="2937415" y="2132943"/>
            <a:ext cx="2727434" cy="447740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840601" y="2700501"/>
            <a:ext cx="2222938" cy="326346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5917097" y="2416722"/>
            <a:ext cx="2900856" cy="386255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45" y="1836354"/>
            <a:ext cx="13144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00" y="1749972"/>
            <a:ext cx="13144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026" y="2004906"/>
            <a:ext cx="938212" cy="99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87" y="1005840"/>
            <a:ext cx="76866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078202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08" y="1765737"/>
            <a:ext cx="8999383" cy="3504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33400" y="1219200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Correction des deux exercices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7473" y="3653853"/>
            <a:ext cx="57150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3601428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14" y="1243652"/>
            <a:ext cx="8354692" cy="446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113725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481138"/>
            <a:ext cx="84772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746829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3" y="1497725"/>
            <a:ext cx="9032245" cy="98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213945" y="2813745"/>
            <a:ext cx="66688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Valider en simulation sur  la carte </a:t>
            </a:r>
            <a:r>
              <a:rPr lang="fr-F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arduino</a:t>
            </a: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èche droite 3"/>
          <p:cNvSpPr/>
          <p:nvPr/>
        </p:nvSpPr>
        <p:spPr>
          <a:xfrm>
            <a:off x="1450428" y="4603531"/>
            <a:ext cx="2081048" cy="69368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303"/>
          <a:stretch/>
        </p:blipFill>
        <p:spPr bwMode="auto">
          <a:xfrm>
            <a:off x="4317124" y="4253948"/>
            <a:ext cx="2095500" cy="145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1553908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99640" y="2202873"/>
            <a:ext cx="7386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latin typeface="Arial" pitchFamily="34" charset="0"/>
                <a:cs typeface="Arial" pitchFamily="34" charset="0"/>
              </a:rPr>
              <a:t>Installation des packages </a:t>
            </a:r>
            <a:r>
              <a:rPr lang="fr-FR" sz="4000" dirty="0" err="1" smtClean="0">
                <a:latin typeface="Arial" pitchFamily="34" charset="0"/>
                <a:cs typeface="Arial" pitchFamily="34" charset="0"/>
              </a:rPr>
              <a:t>matlab</a:t>
            </a:r>
            <a:r>
              <a:rPr lang="fr-FR" sz="40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fr-FR" sz="4000" dirty="0" err="1" smtClean="0">
                <a:latin typeface="Arial" pitchFamily="34" charset="0"/>
                <a:cs typeface="Arial" pitchFamily="34" charset="0"/>
              </a:rPr>
              <a:t>simulink</a:t>
            </a:r>
            <a:r>
              <a:rPr lang="fr-FR" sz="4000" dirty="0" smtClean="0">
                <a:latin typeface="Arial" pitchFamily="34" charset="0"/>
                <a:cs typeface="Arial" pitchFamily="34" charset="0"/>
              </a:rPr>
              <a:t> pour </a:t>
            </a:r>
            <a:r>
              <a:rPr lang="fr-FR" sz="4000" dirty="0" err="1" smtClean="0">
                <a:latin typeface="Arial" pitchFamily="34" charset="0"/>
                <a:cs typeface="Arial" pitchFamily="34" charset="0"/>
              </a:rPr>
              <a:t>arduino</a:t>
            </a:r>
            <a:endParaRPr lang="fr-FR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821794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534" y="1456660"/>
            <a:ext cx="8623919" cy="3299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Ellipse 4"/>
          <p:cNvSpPr/>
          <p:nvPr/>
        </p:nvSpPr>
        <p:spPr>
          <a:xfrm>
            <a:off x="5901070" y="1254642"/>
            <a:ext cx="2385410" cy="25624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droite à entaille 6"/>
          <p:cNvSpPr/>
          <p:nvPr/>
        </p:nvSpPr>
        <p:spPr>
          <a:xfrm>
            <a:off x="5507665" y="3104707"/>
            <a:ext cx="744279" cy="106326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05821794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786" y="1005840"/>
            <a:ext cx="8320973" cy="4794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05821794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655" y="979837"/>
            <a:ext cx="8286480" cy="5143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8974" y="185868"/>
            <a:ext cx="3689699" cy="5937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Ellipse 6"/>
          <p:cNvSpPr/>
          <p:nvPr/>
        </p:nvSpPr>
        <p:spPr>
          <a:xfrm>
            <a:off x="1244009" y="1212112"/>
            <a:ext cx="648586" cy="9144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/>
          <p:cNvCxnSpPr>
            <a:stCxn id="7" idx="5"/>
          </p:cNvCxnSpPr>
          <p:nvPr/>
        </p:nvCxnSpPr>
        <p:spPr>
          <a:xfrm rot="16200000" flipH="1">
            <a:off x="1554864" y="2235348"/>
            <a:ext cx="3238618" cy="27531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llipse 9"/>
          <p:cNvSpPr/>
          <p:nvPr/>
        </p:nvSpPr>
        <p:spPr>
          <a:xfrm>
            <a:off x="4368974" y="5077050"/>
            <a:ext cx="3254570" cy="4572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084520" y="5727893"/>
            <a:ext cx="736112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 support package pour 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arduino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permet  d’obtenir  une extension  de « 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simulink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library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 » pour 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arduino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821794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754" y="1158949"/>
            <a:ext cx="8486418" cy="4547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05821794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1" y="1185680"/>
            <a:ext cx="8807889" cy="451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1837" y="2756508"/>
            <a:ext cx="8312726" cy="12794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939803" y="3151145"/>
            <a:ext cx="741679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hlinkClick r:id="rId3"/>
              </a:rPr>
              <a:t>https://fr.mathworks.com/videos/communicate-with-an-arduino-board-from-matlab-107654.html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1607755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834" y="1446028"/>
            <a:ext cx="6645347" cy="338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 4" descr="20191115_15275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959" y="3625702"/>
            <a:ext cx="3495785" cy="19663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607755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954780" y="6582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20" y="329610"/>
            <a:ext cx="8200582" cy="645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533400" y="555148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Fiche d’évaluation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685127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647825"/>
            <a:ext cx="816292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94155" y="1005840"/>
            <a:ext cx="7908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Connection des entrées et sorties de la carte 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arduino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au modèle 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stateflow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33848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14" y="1638172"/>
            <a:ext cx="8434372" cy="437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94155" y="1005840"/>
            <a:ext cx="7908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Déploiement et exécution du modèle dans la carte 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arduino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20037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957388"/>
            <a:ext cx="70485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4891439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14826" y="1005840"/>
            <a:ext cx="79564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MINI-PROJET </a:t>
            </a:r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DIGI-CONTROLE</a:t>
            </a:r>
          </a:p>
          <a:p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Fiche présentation du projet</a:t>
            </a: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94155" y="2168060"/>
            <a:ext cx="7908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Ce projet utilise pour l’une de ses activités le plugin ISEN 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magicdraw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pour l’écriture de cahier des charges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0825" y="3037165"/>
            <a:ext cx="35623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583876" y="3865840"/>
            <a:ext cx="79874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Points clés de l’évolution du programme  de SI traités </a:t>
            </a:r>
            <a:r>
              <a:rPr lang="fr-FR" dirty="0" smtClean="0"/>
              <a:t>:</a:t>
            </a:r>
          </a:p>
          <a:p>
            <a:r>
              <a:rPr lang="fr-FR" i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approches d’analyse SADT sont remplacées par un outil d’ingénierie système plus généraliste et compatible avec un environnement numérique </a:t>
            </a:r>
            <a:r>
              <a:rPr lang="fr-FR" i="1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SysML</a:t>
            </a:r>
            <a:r>
              <a:rPr lang="fr-FR" i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(Système </a:t>
            </a:r>
            <a:r>
              <a:rPr lang="fr-FR" i="1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Modeling</a:t>
            </a:r>
            <a:r>
              <a:rPr lang="fr-FR" i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Langage).</a:t>
            </a:r>
          </a:p>
          <a:p>
            <a:endParaRPr lang="fr-FR" i="1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692889" y="4960306"/>
            <a:ext cx="1989419" cy="11634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00509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0640" y="1209675"/>
            <a:ext cx="6706073" cy="4189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Connecteur droit 7"/>
          <p:cNvCxnSpPr/>
          <p:nvPr/>
        </p:nvCxnSpPr>
        <p:spPr>
          <a:xfrm rot="10800000">
            <a:off x="3705226" y="4086225"/>
            <a:ext cx="1304925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rot="10800000">
            <a:off x="5172076" y="4087814"/>
            <a:ext cx="1266825" cy="15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rot="10800000">
            <a:off x="1581150" y="4343400"/>
            <a:ext cx="2438400" cy="15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4171950" y="4343400"/>
            <a:ext cx="2266951" cy="158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2609850" y="4600575"/>
            <a:ext cx="1895475" cy="158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rot="10800000" flipV="1">
            <a:off x="4752976" y="4600575"/>
            <a:ext cx="2295525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rot="10800000">
            <a:off x="2066925" y="4829175"/>
            <a:ext cx="163830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224105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4" y="1005840"/>
            <a:ext cx="6015212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817656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725" y="2152650"/>
            <a:ext cx="821055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817656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3100" y="1005840"/>
            <a:ext cx="4838700" cy="4749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Ellipse 4"/>
          <p:cNvSpPr/>
          <p:nvPr/>
        </p:nvSpPr>
        <p:spPr>
          <a:xfrm>
            <a:off x="2266950" y="4191000"/>
            <a:ext cx="2695575" cy="16478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4817656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8FBA28D-4526-40B5-B273-AFDF11D7B255}"/>
              </a:ext>
            </a:extLst>
          </p:cNvPr>
          <p:cNvSpPr txBox="1"/>
          <p:nvPr/>
        </p:nvSpPr>
        <p:spPr>
          <a:xfrm>
            <a:off x="2924174" y="1438275"/>
            <a:ext cx="2895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</a:t>
            </a:r>
            <a:r>
              <a:rPr lang="fr-F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système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153141D-BE65-4A83-8E06-CC706C325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590" y="2182521"/>
            <a:ext cx="7218889" cy="33425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817656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15C73C8-01D1-43A6-886B-2F5F0E42CAAF}"/>
              </a:ext>
            </a:extLst>
          </p:cNvPr>
          <p:cNvSpPr txBox="1"/>
          <p:nvPr/>
        </p:nvSpPr>
        <p:spPr>
          <a:xfrm>
            <a:off x="3686175" y="1005840"/>
            <a:ext cx="1417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Contexte</a:t>
            </a:r>
            <a:endParaRPr lang="fr-FR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ABE5900-9506-482F-A490-D69927385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071" y="2020550"/>
            <a:ext cx="6534150" cy="3905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817656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7" y="369000"/>
            <a:ext cx="8977745" cy="44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374" y="4895581"/>
            <a:ext cx="8873558" cy="144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361680" y="4495471"/>
            <a:ext cx="792480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Description des compétences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58085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ADCF2FD-C824-4189-9293-380FF20FA506}"/>
              </a:ext>
            </a:extLst>
          </p:cNvPr>
          <p:cNvSpPr txBox="1"/>
          <p:nvPr/>
        </p:nvSpPr>
        <p:spPr>
          <a:xfrm>
            <a:off x="3048000" y="1139829"/>
            <a:ext cx="2980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 </a:t>
            </a:r>
            <a:r>
              <a:rPr lang="fr-F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d’utilisation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74D7460-B0D4-45F3-B14D-99300A55B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6" y="2039258"/>
            <a:ext cx="8039100" cy="40844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817656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ADCF2FD-C824-4189-9293-380FF20FA506}"/>
              </a:ext>
            </a:extLst>
          </p:cNvPr>
          <p:cNvSpPr txBox="1"/>
          <p:nvPr/>
        </p:nvSpPr>
        <p:spPr>
          <a:xfrm>
            <a:off x="2579047" y="1382349"/>
            <a:ext cx="3793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Scénarios</a:t>
            </a:r>
            <a:endParaRPr lang="fr-FR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2D8C6C9-F9CB-4819-B9C5-6F43E126C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42" y="2248343"/>
            <a:ext cx="6968995" cy="36285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817656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6FE8125-E193-46AE-A39F-94A7B7C47B4A}"/>
              </a:ext>
            </a:extLst>
          </p:cNvPr>
          <p:cNvSpPr txBox="1"/>
          <p:nvPr/>
        </p:nvSpPr>
        <p:spPr>
          <a:xfrm>
            <a:off x="2158414" y="1209156"/>
            <a:ext cx="4614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Diagramme </a:t>
            </a:r>
            <a:r>
              <a:rPr lang="fr-F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besoins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D01E0D4-0569-43F1-AE6F-8F288CBC1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92" y="1842665"/>
            <a:ext cx="8499454" cy="41132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817656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3038" y="2328863"/>
            <a:ext cx="625792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817656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640" y="1257300"/>
            <a:ext cx="7377394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15638" y="2736710"/>
            <a:ext cx="8312726" cy="5274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hlinkClick r:id="rId3"/>
              </a:rPr>
              <a:t>https://eduscol.education.fr/sti/ressources_techniques/plugin-isen-magicdraw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1376121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1071563"/>
            <a:ext cx="642937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9632471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2488" y="2219325"/>
            <a:ext cx="7439025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1796903" y="1350335"/>
            <a:ext cx="52950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De zipper  pour récupérer le plugin </a:t>
            </a:r>
            <a:r>
              <a:rPr lang="fr-FR" dirty="0" err="1" smtClean="0"/>
              <a:t>magicdraw</a:t>
            </a:r>
            <a:r>
              <a:rPr lang="fr-FR" dirty="0" smtClean="0"/>
              <a:t>  </a:t>
            </a:r>
            <a:endParaRPr lang="fr-FR" dirty="0"/>
          </a:p>
        </p:txBody>
      </p:sp>
      <p:cxnSp>
        <p:nvCxnSpPr>
          <p:cNvPr id="7" name="Connecteur droit avec flèche 6"/>
          <p:cNvCxnSpPr/>
          <p:nvPr/>
        </p:nvCxnSpPr>
        <p:spPr>
          <a:xfrm rot="10800000" flipV="1">
            <a:off x="2775099" y="1719667"/>
            <a:ext cx="2700669" cy="23419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llipse 8"/>
          <p:cNvSpPr/>
          <p:nvPr/>
        </p:nvSpPr>
        <p:spPr>
          <a:xfrm>
            <a:off x="617630" y="3930281"/>
            <a:ext cx="2358545" cy="556659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9632471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088" y="1038225"/>
            <a:ext cx="8505825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659219" y="5146158"/>
            <a:ext cx="52950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Installation du plugin possible uniquement  sur les versions MagicDraw  à partir de la version 17.0.2</a:t>
            </a:r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4423144" y="1038225"/>
            <a:ext cx="786809" cy="556659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4816548" y="3834588"/>
            <a:ext cx="2392326" cy="556659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9632471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6030" y="1005840"/>
            <a:ext cx="6262576" cy="4290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Ellipse 4"/>
          <p:cNvSpPr/>
          <p:nvPr/>
        </p:nvSpPr>
        <p:spPr>
          <a:xfrm>
            <a:off x="4710223" y="5039833"/>
            <a:ext cx="659219" cy="25661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9632471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8024" y="1133431"/>
            <a:ext cx="7408456" cy="4439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9632471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14826" y="1306285"/>
            <a:ext cx="795646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MINI-PROJET - ROBOT DE </a:t>
            </a:r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TÉLÉ-CHIRURGIE</a:t>
            </a:r>
          </a:p>
          <a:p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hlinkClick r:id="rId3" tooltip="Présentation miniprojet robot telechirurgie (PDF-1.50 Mo-Nouvelle fenêtre)"/>
              </a:rPr>
              <a:t>Présentation du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  <a:hlinkClick r:id="rId3" tooltip="Présentation miniprojet robot telechirurgie (PDF-1.50 Mo-Nouvelle fenêtre)"/>
              </a:rPr>
              <a:t>mini-projet</a:t>
            </a: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hlinkClick r:id="rId4" tooltip="organisation miniprojet telechirurgie (PDF-6.36 Mo-Nouvelle fenêtre)"/>
              </a:rPr>
              <a:t>Organisation du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  <a:hlinkClick r:id="rId4" tooltip="organisation miniprojet telechirurgie (PDF-6.36 Mo-Nouvelle fenêtre)"/>
              </a:rPr>
              <a:t>mini-projet</a:t>
            </a: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94155" y="2875946"/>
            <a:ext cx="7908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Ce projet utilise les fonctionnalités de 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matlab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pour la démarche d’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ingénieurie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et l’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intéraction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avec la carte de prototypage 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arduino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14826" y="3817088"/>
            <a:ext cx="79874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Points clés de l’évolution du programme  de SI traités </a:t>
            </a:r>
            <a:r>
              <a:rPr lang="fr-FR" dirty="0" smtClean="0"/>
              <a:t>:</a:t>
            </a:r>
          </a:p>
          <a:p>
            <a:r>
              <a:rPr lang="fr-FR" i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La </a:t>
            </a:r>
            <a:r>
              <a:rPr lang="fr-FR" i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modélisation des systèmes est renforcée par </a:t>
            </a:r>
            <a:r>
              <a:rPr lang="fr-FR" i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l’approche</a:t>
            </a:r>
          </a:p>
          <a:p>
            <a:r>
              <a:rPr lang="fr-FR" i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multi physique.</a:t>
            </a:r>
          </a:p>
          <a:p>
            <a:r>
              <a:rPr lang="fr-FR" i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L’étude </a:t>
            </a:r>
            <a:r>
              <a:rPr lang="fr-FR" i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systèmes asservis est renforcée.</a:t>
            </a:r>
          </a:p>
          <a:p>
            <a:endParaRPr lang="fr-FR" i="1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68101" y="3741704"/>
            <a:ext cx="1318379" cy="88929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731140" y="4642784"/>
            <a:ext cx="1696578" cy="6923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348403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0805" y="1212111"/>
            <a:ext cx="5818608" cy="456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9632471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4602" y="1005840"/>
            <a:ext cx="6837287" cy="452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817656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4569" y="1005840"/>
            <a:ext cx="6901748" cy="4921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817656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sp>
        <p:nvSpPr>
          <p:cNvPr id="5" name="CustomShape 2"/>
          <p:cNvSpPr/>
          <p:nvPr/>
        </p:nvSpPr>
        <p:spPr>
          <a:xfrm>
            <a:off x="899640" y="1244018"/>
            <a:ext cx="7386840" cy="829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Exemple sur : Portail </a:t>
            </a:r>
            <a:r>
              <a:rPr lang="fr-FR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Domoticc</a:t>
            </a:r>
            <a:endParaRPr lang="fr-FR" sz="3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4" name="AutoShape 2" descr="Image associé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6138" y="2462213"/>
            <a:ext cx="2371725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817656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6132" y="1327140"/>
            <a:ext cx="6011455" cy="4648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817656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5637" y="1180838"/>
            <a:ext cx="5794744" cy="4708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817656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3078" y="1350334"/>
            <a:ext cx="6421130" cy="4348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817656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173" y="1158949"/>
            <a:ext cx="5900467" cy="474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817656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4763" y="1186595"/>
            <a:ext cx="6324357" cy="4746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817656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646" y="1190846"/>
            <a:ext cx="7711131" cy="456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4825910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7" y="1656484"/>
            <a:ext cx="903922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93766" y="1049983"/>
            <a:ext cx="79564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MINI-PROJET - ROBOT DE </a:t>
            </a:r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TÉLÉ-CHIRURGIE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5656191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6028" y="1175961"/>
            <a:ext cx="6007394" cy="474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4825910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089" y="2225040"/>
            <a:ext cx="7521314" cy="1699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4825910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640" y="170121"/>
            <a:ext cx="6992366" cy="595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4825910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7764" y="980209"/>
            <a:ext cx="669529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4825910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828802" y="3166278"/>
            <a:ext cx="5635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Arial" pitchFamily="34" charset="0"/>
                <a:cs typeface="Arial" pitchFamily="34" charset="0"/>
              </a:rPr>
              <a:t>MERCI DE VOTRE ATTENTION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25910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b="1" spc="-1" dirty="0" smtClean="0">
                <a:solidFill>
                  <a:srgbClr val="632523"/>
                </a:solidFill>
                <a:latin typeface="Calibri"/>
                <a:ea typeface="DejaVu Sans"/>
              </a:rPr>
              <a:t>Séminaire du 26</a:t>
            </a: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 novembre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2019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632523"/>
                </a:solidFill>
                <a:latin typeface="Calibri"/>
                <a:ea typeface="DejaVu Sans"/>
              </a:rPr>
              <a:t>SCIENCES </a:t>
            </a:r>
            <a:r>
              <a:rPr lang="fr-FR" sz="18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DE L’INGÉNIEUR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655" y="6123709"/>
            <a:ext cx="865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FF"/>
                </a:solidFill>
              </a:rPr>
              <a:t>Séminaire du 26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smtClean="0">
                <a:solidFill>
                  <a:srgbClr val="0000FF"/>
                </a:solidFill>
              </a:rPr>
              <a:t>novembre  2019 – SI et ressources  nationales– Boulenger Guillaume</a:t>
            </a:r>
            <a:endParaRPr lang="fr-FR" sz="1200" dirty="0">
              <a:solidFill>
                <a:srgbClr val="0000FF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1352550"/>
            <a:ext cx="793432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364664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heme/theme1.xml><?xml version="1.0" encoding="utf-8"?>
<a:theme xmlns:a="http://schemas.openxmlformats.org/drawingml/2006/main" name="page de presentation et de parti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13875</TotalTime>
  <Words>2293</Words>
  <Application>Microsoft Office PowerPoint</Application>
  <PresentationFormat>Affichage à l'écran (4:3)</PresentationFormat>
  <Paragraphs>345</Paragraphs>
  <Slides>84</Slides>
  <Notes>10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84</vt:i4>
      </vt:variant>
    </vt:vector>
  </HeadingPairs>
  <TitlesOfParts>
    <vt:vector size="85" baseType="lpstr">
      <vt:lpstr>page de presentation et de partie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Boulenger Guillaume</dc:creator>
  <cp:lastModifiedBy>boulenger</cp:lastModifiedBy>
  <cp:revision>95</cp:revision>
  <cp:lastPrinted>2018-09-07T10:09:55Z</cp:lastPrinted>
  <dcterms:created xsi:type="dcterms:W3CDTF">2018-05-28T09:17:26Z</dcterms:created>
  <dcterms:modified xsi:type="dcterms:W3CDTF">2019-11-22T13:20:36Z</dcterms:modified>
</cp:coreProperties>
</file>