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70" r:id="rId5"/>
    <p:sldId id="267" r:id="rId6"/>
    <p:sldId id="257" r:id="rId7"/>
    <p:sldId id="265" r:id="rId8"/>
    <p:sldId id="266" r:id="rId9"/>
    <p:sldId id="260" r:id="rId10"/>
    <p:sldId id="269" r:id="rId11"/>
    <p:sldId id="264" r:id="rId12"/>
    <p:sldId id="271" r:id="rId13"/>
    <p:sldId id="268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265" autoAdjust="0"/>
  </p:normalViewPr>
  <p:slideViewPr>
    <p:cSldViewPr snapToGrid="0" snapToObjects="1">
      <p:cViewPr varScale="1">
        <p:scale>
          <a:sx n="115" d="100"/>
          <a:sy n="115" d="100"/>
        </p:scale>
        <p:origin x="149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970" y="145237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746475"/>
            <a:ext cx="7770812" cy="43400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6086475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8835"/>
            <a:ext cx="7770813" cy="4850279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21622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5723"/>
            <a:ext cx="7772400" cy="4601038"/>
          </a:xfrm>
        </p:spPr>
        <p:txBody>
          <a:bodyPr/>
          <a:lstStyle/>
          <a:p>
            <a:r>
              <a:rPr lang="fr-FR" sz="4800" b="1" dirty="0" smtClean="0"/>
              <a:t>Préparation </a:t>
            </a:r>
            <a:r>
              <a:rPr lang="fr-FR" sz="4800" b="1" dirty="0" err="1" smtClean="0"/>
              <a:t>Agreg</a:t>
            </a:r>
            <a:r>
              <a:rPr lang="fr-FR" sz="4800" b="1" dirty="0" smtClean="0"/>
              <a:t> SII</a:t>
            </a:r>
            <a:br>
              <a:rPr lang="fr-FR" sz="4800" b="1" dirty="0" smtClean="0"/>
            </a:br>
            <a:r>
              <a:rPr lang="fr-FR" sz="4800" b="1" dirty="0" smtClean="0"/>
              <a:t/>
            </a:r>
            <a:br>
              <a:rPr lang="fr-FR" sz="4800" b="1" dirty="0" smtClean="0"/>
            </a:br>
            <a:r>
              <a:rPr lang="fr-FR" sz="4800" b="1" dirty="0" smtClean="0"/>
              <a:t>Académie d’Amiens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62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7525"/>
            <a:ext cx="3171305" cy="844812"/>
          </a:xfrm>
        </p:spPr>
        <p:txBody>
          <a:bodyPr/>
          <a:lstStyle/>
          <a:p>
            <a:r>
              <a:rPr lang="fr-FR" sz="2800" dirty="0" smtClean="0"/>
              <a:t>Interne ou Externe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6324140" y="439931"/>
            <a:ext cx="192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IM- Interne -2016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37" y="3006623"/>
            <a:ext cx="6011405" cy="399201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t="32697" b="5884"/>
          <a:stretch/>
        </p:blipFill>
        <p:spPr>
          <a:xfrm>
            <a:off x="2133412" y="811867"/>
            <a:ext cx="7010588" cy="261297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95102" y="663048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Ingénierie </a:t>
            </a:r>
            <a:r>
              <a:rPr lang="fr-FR" dirty="0" err="1" smtClean="0"/>
              <a:t>Méca</a:t>
            </a:r>
            <a:r>
              <a:rPr lang="fr-FR" dirty="0" smtClean="0"/>
              <a:t> 2016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47337" y="3191288"/>
            <a:ext cx="198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IM- Externe -2016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15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Formateurs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85800" y="1427901"/>
            <a:ext cx="74701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Prénom Nom	</a:t>
            </a:r>
            <a:r>
              <a:rPr lang="fr-FR" dirty="0" smtClean="0"/>
              <a:t>		Etablissement</a:t>
            </a:r>
            <a:endParaRPr lang="fr-FR" dirty="0"/>
          </a:p>
          <a:p>
            <a:r>
              <a:rPr lang="fr-FR" dirty="0"/>
              <a:t>Serge GAWRONSKI 	</a:t>
            </a:r>
            <a:r>
              <a:rPr lang="fr-FR" dirty="0" smtClean="0"/>
              <a:t>	Lycée </a:t>
            </a:r>
            <a:r>
              <a:rPr lang="fr-FR" dirty="0"/>
              <a:t>Marie Curie</a:t>
            </a:r>
          </a:p>
          <a:p>
            <a:r>
              <a:rPr lang="fr-FR" dirty="0"/>
              <a:t>Thibault LEPLAT	</a:t>
            </a:r>
            <a:r>
              <a:rPr lang="fr-FR" dirty="0" smtClean="0"/>
              <a:t>		Lycée </a:t>
            </a:r>
            <a:r>
              <a:rPr lang="fr-FR" dirty="0"/>
              <a:t>Marie Curie</a:t>
            </a:r>
          </a:p>
          <a:p>
            <a:r>
              <a:rPr lang="fr-FR" dirty="0"/>
              <a:t>Alain DELAHOCHE	</a:t>
            </a:r>
            <a:r>
              <a:rPr lang="fr-FR" dirty="0" smtClean="0"/>
              <a:t>	Lycée </a:t>
            </a:r>
            <a:r>
              <a:rPr lang="fr-FR" dirty="0"/>
              <a:t>Marie Curie</a:t>
            </a:r>
          </a:p>
          <a:p>
            <a:r>
              <a:rPr lang="fr-FR" dirty="0"/>
              <a:t>Pierre FARINEAUX	</a:t>
            </a:r>
            <a:r>
              <a:rPr lang="fr-FR" dirty="0" smtClean="0"/>
              <a:t>	Lycée </a:t>
            </a:r>
            <a:r>
              <a:rPr lang="fr-FR" dirty="0"/>
              <a:t>Marie Curie</a:t>
            </a:r>
          </a:p>
          <a:p>
            <a:r>
              <a:rPr lang="fr-FR" dirty="0" smtClean="0"/>
              <a:t>Sylvain </a:t>
            </a:r>
            <a:r>
              <a:rPr lang="fr-FR" dirty="0" err="1" smtClean="0"/>
              <a:t>Demailly</a:t>
            </a:r>
            <a:r>
              <a:rPr lang="fr-FR" dirty="0"/>
              <a:t>	</a:t>
            </a:r>
            <a:r>
              <a:rPr lang="fr-FR" dirty="0" smtClean="0"/>
              <a:t>		Lycée </a:t>
            </a:r>
            <a:r>
              <a:rPr lang="fr-FR" dirty="0"/>
              <a:t>JB Delambre</a:t>
            </a:r>
          </a:p>
          <a:p>
            <a:r>
              <a:rPr lang="fr-FR" dirty="0"/>
              <a:t>	</a:t>
            </a:r>
          </a:p>
          <a:p>
            <a:r>
              <a:rPr lang="fr-FR" dirty="0"/>
              <a:t>A l'ESPÉ	</a:t>
            </a:r>
          </a:p>
          <a:p>
            <a:r>
              <a:rPr lang="fr-FR" dirty="0"/>
              <a:t>Yoan CLOUET	</a:t>
            </a:r>
          </a:p>
          <a:p>
            <a:r>
              <a:rPr lang="fr-FR" dirty="0" err="1"/>
              <a:t>Frederic</a:t>
            </a:r>
            <a:r>
              <a:rPr lang="fr-FR" dirty="0"/>
              <a:t> COLLET	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IUT</a:t>
            </a:r>
            <a:endParaRPr lang="fr-FR" dirty="0"/>
          </a:p>
          <a:p>
            <a:r>
              <a:rPr lang="fr-FR" dirty="0"/>
              <a:t>Noël </a:t>
            </a:r>
            <a:r>
              <a:rPr lang="fr-FR" dirty="0" smtClean="0"/>
              <a:t>VINCENT</a:t>
            </a:r>
          </a:p>
          <a:p>
            <a:r>
              <a:rPr lang="fr-FR" dirty="0" smtClean="0"/>
              <a:t>Stéphane PANIER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8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planning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951" y="1101372"/>
            <a:ext cx="6297570" cy="559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6581"/>
            <a:ext cx="7770813" cy="1076032"/>
          </a:xfrm>
        </p:spPr>
        <p:txBody>
          <a:bodyPr/>
          <a:lstStyle/>
          <a:p>
            <a:r>
              <a:rPr lang="fr-FR" sz="4800" dirty="0" smtClean="0"/>
              <a:t>Interne ou Externe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438836"/>
            <a:ext cx="7770813" cy="1423284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333" y="2412128"/>
            <a:ext cx="7219950" cy="461939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85800" y="931393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Ingénierie </a:t>
            </a:r>
            <a:r>
              <a:rPr lang="fr-FR" dirty="0" err="1" smtClean="0"/>
              <a:t>Elect</a:t>
            </a:r>
            <a:r>
              <a:rPr lang="fr-FR" dirty="0" smtClean="0"/>
              <a:t>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905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6581"/>
            <a:ext cx="7770813" cy="1076032"/>
          </a:xfrm>
        </p:spPr>
        <p:txBody>
          <a:bodyPr/>
          <a:lstStyle/>
          <a:p>
            <a:r>
              <a:rPr lang="fr-FR" sz="4800" dirty="0" smtClean="0"/>
              <a:t>Interne ou Externe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438836"/>
            <a:ext cx="7770813" cy="1423284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826" y="940900"/>
            <a:ext cx="6707836" cy="461721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069" y="4336860"/>
            <a:ext cx="6365157" cy="252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7236"/>
            <a:ext cx="7660178" cy="797288"/>
          </a:xfrm>
        </p:spPr>
        <p:txBody>
          <a:bodyPr/>
          <a:lstStyle/>
          <a:p>
            <a:r>
              <a:rPr lang="fr-FR" dirty="0" smtClean="0"/>
              <a:t>Candidats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09244"/>
              </p:ext>
            </p:extLst>
          </p:nvPr>
        </p:nvGraphicFramePr>
        <p:xfrm>
          <a:off x="562161" y="955312"/>
          <a:ext cx="8157891" cy="527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849">
                  <a:extLst>
                    <a:ext uri="{9D8B030D-6E8A-4147-A177-3AD203B41FA5}">
                      <a16:colId xmlns:a16="http://schemas.microsoft.com/office/drawing/2014/main" val="3337926107"/>
                    </a:ext>
                  </a:extLst>
                </a:gridCol>
                <a:gridCol w="3710084">
                  <a:extLst>
                    <a:ext uri="{9D8B030D-6E8A-4147-A177-3AD203B41FA5}">
                      <a16:colId xmlns:a16="http://schemas.microsoft.com/office/drawing/2014/main" val="1210689571"/>
                    </a:ext>
                  </a:extLst>
                </a:gridCol>
                <a:gridCol w="2019958">
                  <a:extLst>
                    <a:ext uri="{9D8B030D-6E8A-4147-A177-3AD203B41FA5}">
                      <a16:colId xmlns:a16="http://schemas.microsoft.com/office/drawing/2014/main" val="219954900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 - Prénom</a:t>
                      </a:r>
                      <a:endParaRPr lang="fr-FR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Affectation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Ville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423900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BOUBEGUIRA ROJEN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LGT LYCEE DES METIERS MIREILLE GRENET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COMPIEGNE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030997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BRETON BRUNO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LYCEE POLYVALENT PIERRE MECHAIN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LAON CEDEX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805589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CHALIGNE DOMINIQUE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ARISTIDE BRIAND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CHAULNES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9759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DAMBREVILLE DORIANE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GUY MARESCHAL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AMIENS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937951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DELPLACE BENOIT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LYCEE DES METIERS PAUL LANGEVIN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BEAUVAIS CEDEX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65114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DESCHAMPS DAVID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LGT LYCEE DES METIERS MARIE CURIE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NOGENT SUR OISE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93151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DESGARDIN FABRICE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 LYCEE DES METIERS EDOUARD BRANLY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AMIENS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25667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ESPIGAT MARC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LYCEE PROFESSIONNEL DE L AUTHIE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DOULLENS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802300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HOUAS YACINE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COLLEGE PIERRE DE LA RAMEE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 QUENTIN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93530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KINDELE BAMUADILA JOSE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LGT LYCEE DES METIERS MIREILLE GRENET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COMPIEGNE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804045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KREEL ALBIN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LYCEE </a:t>
                      </a:r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PIERRE MECHAIN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LAON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884013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LASMAK ABDELOUAFI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PRIVE SAINT RIQUIER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AMIENS CEDEX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253205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LECOUSTRE CHRISTOPHE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LYCEE PROFESSIONNEL LAVOISIER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MERU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99717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MANKOUR MOUSTAPHA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LYCEE DES METIERS M.GRENET (INDUSTRIEL)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COMPIEGNE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532259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MONTFORT YANNICK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LYCEE PROFESSIONNEL ROBERT DESNOS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CREPY EN </a:t>
                      </a:r>
                      <a:r>
                        <a:rPr lang="fr-F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VALOIS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05267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NEBOUT NICOLAS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LGT LYCEE DES METIERS MARIE CURIE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NOGENT SUR OISE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653671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NEGI MICHAEL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LYCEE DES METIERS AMYOT D INVILLE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SENLIS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05613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PECH CHRISTOPHE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LYCEE DES METIERS PAUL LANGEVIN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BEAUVAIS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17354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PICARD CHRISTOPHE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LES COUDRIERS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VILLERS BOCAGE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640540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PREVOST PHILIPPE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LGT LYCEE DES METIERS PAUL LANGEVIN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BEAUVAIS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489365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SALMI YASSER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LYCEE DES METIERS COLARD NOEL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QUENTIN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893328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SLADEK ISABELLE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EDOUARD LUCAS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AMIENS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092084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TOMCZAK ROBERT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 LYCEE DES METIERS EDOUARD BRANLY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AMIENS CEDEX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0368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AGREG Section sciences industrielles de l'ingénieur</a:t>
            </a:r>
            <a:br>
              <a:rPr lang="fr-FR" sz="2800" b="1" dirty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380" y="1438836"/>
            <a:ext cx="8639619" cy="3657600"/>
          </a:xfrm>
        </p:spPr>
        <p:txBody>
          <a:bodyPr>
            <a:noAutofit/>
          </a:bodyPr>
          <a:lstStyle/>
          <a:p>
            <a:r>
              <a:rPr lang="fr-FR" b="1" dirty="0" smtClean="0"/>
              <a:t>Option </a:t>
            </a:r>
            <a:r>
              <a:rPr lang="fr-FR" b="1" dirty="0"/>
              <a:t>sciences industrielles de l'ingénieur et ingénierie des </a:t>
            </a:r>
            <a:r>
              <a:rPr lang="fr-FR" b="1" dirty="0" smtClean="0"/>
              <a:t>constructions </a:t>
            </a:r>
            <a:endParaRPr lang="fr-FR" b="1" dirty="0"/>
          </a:p>
          <a:p>
            <a:r>
              <a:rPr lang="fr-FR" b="1" dirty="0"/>
              <a:t>Option sciences industrielles de l'ingénieur et ingénierie </a:t>
            </a:r>
            <a:r>
              <a:rPr lang="fr-FR" b="1" dirty="0" smtClean="0"/>
              <a:t>électrique</a:t>
            </a:r>
            <a:endParaRPr lang="fr-FR" b="1" dirty="0"/>
          </a:p>
          <a:p>
            <a:r>
              <a:rPr lang="fr-FR" b="1" dirty="0"/>
              <a:t>Option sciences industrielles de l'ingénieur et ingénierie informatique</a:t>
            </a:r>
          </a:p>
          <a:p>
            <a:r>
              <a:rPr lang="fr-FR" b="1" dirty="0" smtClean="0"/>
              <a:t>Option </a:t>
            </a:r>
            <a:r>
              <a:rPr lang="fr-FR" b="1" dirty="0"/>
              <a:t>sciences industrielles de l'ingénieur et ingénierie mécanique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140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AGREG Section sciences industrielles de l'ingénieur</a:t>
            </a:r>
            <a:br>
              <a:rPr lang="fr-FR" sz="2800" b="1" dirty="0"/>
            </a:b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85058" y="1438836"/>
            <a:ext cx="7471555" cy="244320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Postes session 2017 à l’interne</a:t>
            </a:r>
          </a:p>
          <a:p>
            <a:pPr lvl="1"/>
            <a:r>
              <a:rPr lang="fr-FR" dirty="0" smtClean="0"/>
              <a:t>Sciences </a:t>
            </a:r>
            <a:r>
              <a:rPr lang="fr-FR" dirty="0"/>
              <a:t>industrielles de l'ingénieur option </a:t>
            </a:r>
            <a:r>
              <a:rPr lang="fr-FR" dirty="0" err="1"/>
              <a:t>sii</a:t>
            </a:r>
            <a:r>
              <a:rPr lang="fr-FR" dirty="0"/>
              <a:t> et ingénierie des constructions 	</a:t>
            </a:r>
            <a:r>
              <a:rPr lang="fr-FR" dirty="0" smtClean="0"/>
              <a:t>			6</a:t>
            </a:r>
            <a:endParaRPr lang="fr-FR" dirty="0"/>
          </a:p>
          <a:p>
            <a:pPr lvl="1"/>
            <a:r>
              <a:rPr lang="fr-FR" dirty="0"/>
              <a:t>Sciences industrielles de l'ingénieur option </a:t>
            </a:r>
            <a:r>
              <a:rPr lang="fr-FR" dirty="0" err="1"/>
              <a:t>sii</a:t>
            </a:r>
            <a:r>
              <a:rPr lang="fr-FR" dirty="0"/>
              <a:t> et ingénierie électrique 	</a:t>
            </a:r>
            <a:r>
              <a:rPr lang="fr-FR" dirty="0" smtClean="0"/>
              <a:t>				6</a:t>
            </a:r>
            <a:endParaRPr lang="fr-FR" dirty="0"/>
          </a:p>
          <a:p>
            <a:pPr lvl="1"/>
            <a:r>
              <a:rPr lang="fr-FR" dirty="0"/>
              <a:t>Sciences industrielles de l'ingénieur option </a:t>
            </a:r>
            <a:r>
              <a:rPr lang="fr-FR" dirty="0" err="1"/>
              <a:t>sii</a:t>
            </a:r>
            <a:r>
              <a:rPr lang="fr-FR" dirty="0"/>
              <a:t> et ingénierie mécanique 	</a:t>
            </a:r>
            <a:r>
              <a:rPr lang="fr-FR" dirty="0" smtClean="0"/>
              <a:t>				7</a:t>
            </a:r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985057" y="3974218"/>
            <a:ext cx="7770813" cy="2709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Char char="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Postes session 2017 à l’externe</a:t>
            </a:r>
          </a:p>
          <a:p>
            <a:pPr lvl="1"/>
            <a:r>
              <a:rPr lang="fr-FR" dirty="0"/>
              <a:t>Sciences industrielles de l'ingénieur option </a:t>
            </a:r>
            <a:r>
              <a:rPr lang="fr-FR" dirty="0" err="1"/>
              <a:t>sii</a:t>
            </a:r>
            <a:r>
              <a:rPr lang="fr-FR" dirty="0"/>
              <a:t> et ingénierie des constructions 	</a:t>
            </a:r>
            <a:r>
              <a:rPr lang="fr-FR" dirty="0" smtClean="0"/>
              <a:t>				28</a:t>
            </a:r>
            <a:endParaRPr lang="fr-FR" dirty="0"/>
          </a:p>
          <a:p>
            <a:pPr lvl="1"/>
            <a:r>
              <a:rPr lang="fr-FR" dirty="0"/>
              <a:t>Sciences industrielles de l'ingénieur option </a:t>
            </a:r>
            <a:r>
              <a:rPr lang="fr-FR" dirty="0" err="1"/>
              <a:t>sii</a:t>
            </a:r>
            <a:r>
              <a:rPr lang="fr-FR" dirty="0"/>
              <a:t> et ingénierie électrique 	</a:t>
            </a:r>
            <a:r>
              <a:rPr lang="fr-FR" dirty="0" smtClean="0"/>
              <a:t>				28</a:t>
            </a:r>
            <a:endParaRPr lang="fr-FR" dirty="0"/>
          </a:p>
          <a:p>
            <a:pPr lvl="1"/>
            <a:r>
              <a:rPr lang="fr-FR" dirty="0"/>
              <a:t>Sciences industrielles de l'ingénieur option </a:t>
            </a:r>
            <a:r>
              <a:rPr lang="fr-FR" dirty="0" err="1"/>
              <a:t>sii</a:t>
            </a:r>
            <a:r>
              <a:rPr lang="fr-FR" dirty="0"/>
              <a:t> et ingénierie informatique 	</a:t>
            </a:r>
            <a:r>
              <a:rPr lang="fr-FR" dirty="0" smtClean="0"/>
              <a:t>				15</a:t>
            </a:r>
            <a:endParaRPr lang="fr-FR" dirty="0"/>
          </a:p>
          <a:p>
            <a:pPr lvl="1"/>
            <a:r>
              <a:rPr lang="fr-FR" dirty="0"/>
              <a:t>Sciences industrielles de l'ingénieur option ingénierie mécanique 	</a:t>
            </a:r>
            <a:r>
              <a:rPr lang="fr-FR" dirty="0" smtClean="0"/>
              <a:t>				37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32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/>
              <a:t>Précisions</a:t>
            </a:r>
            <a:r>
              <a:rPr lang="fr-FR" b="1" dirty="0"/>
              <a:t> sur les épreuves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380" y="1438836"/>
            <a:ext cx="8639619" cy="3657600"/>
          </a:xfrm>
        </p:spPr>
        <p:txBody>
          <a:bodyPr>
            <a:noAutofit/>
          </a:bodyPr>
          <a:lstStyle/>
          <a:p>
            <a:r>
              <a:rPr lang="fr-FR" b="1" dirty="0"/>
              <a:t>3 épreuves écrites d'admissibilité </a:t>
            </a:r>
            <a:r>
              <a:rPr lang="fr-FR" b="1" dirty="0" smtClean="0"/>
              <a:t>pour l’externe:</a:t>
            </a:r>
            <a:endParaRPr lang="fr-FR" b="1" dirty="0"/>
          </a:p>
          <a:p>
            <a:r>
              <a:rPr lang="fr-FR" dirty="0"/>
              <a:t>- </a:t>
            </a:r>
            <a:r>
              <a:rPr lang="fr-FR" b="1" dirty="0"/>
              <a:t>épreuve de sciences industrielles de l'ingénieur</a:t>
            </a:r>
            <a:r>
              <a:rPr lang="fr-FR" dirty="0"/>
              <a:t>(*), durée 6h, </a:t>
            </a:r>
            <a:r>
              <a:rPr lang="fr-FR" dirty="0" err="1"/>
              <a:t>coef</a:t>
            </a:r>
            <a:r>
              <a:rPr lang="fr-FR" dirty="0"/>
              <a:t> 1</a:t>
            </a:r>
            <a:r>
              <a:rPr lang="fr-FR" dirty="0" smtClean="0"/>
              <a:t>.</a:t>
            </a:r>
          </a:p>
          <a:p>
            <a:r>
              <a:rPr lang="fr-FR" dirty="0" smtClean="0"/>
              <a:t>- </a:t>
            </a:r>
            <a:r>
              <a:rPr lang="fr-FR" b="1" dirty="0"/>
              <a:t>modélisation d'un système, d'un procédé ou d'une organisation</a:t>
            </a:r>
            <a:r>
              <a:rPr lang="fr-FR" dirty="0"/>
              <a:t>, durée 6h, </a:t>
            </a:r>
            <a:r>
              <a:rPr lang="fr-FR" dirty="0" err="1"/>
              <a:t>coef</a:t>
            </a:r>
            <a:r>
              <a:rPr lang="fr-FR" dirty="0"/>
              <a:t> 1.</a:t>
            </a:r>
          </a:p>
          <a:p>
            <a:r>
              <a:rPr lang="fr-FR" dirty="0"/>
              <a:t>- </a:t>
            </a:r>
            <a:r>
              <a:rPr lang="fr-FR" b="1" dirty="0"/>
              <a:t>conception préliminaire d'un système</a:t>
            </a:r>
            <a:r>
              <a:rPr lang="fr-FR" dirty="0"/>
              <a:t>, </a:t>
            </a:r>
            <a:r>
              <a:rPr lang="fr-FR" b="1" dirty="0"/>
              <a:t>d'un procédé ou d'une organisation, </a:t>
            </a:r>
            <a:r>
              <a:rPr lang="fr-FR" dirty="0"/>
              <a:t>durée 6h, </a:t>
            </a:r>
            <a:r>
              <a:rPr lang="fr-FR" dirty="0" err="1"/>
              <a:t>coef</a:t>
            </a:r>
            <a:r>
              <a:rPr lang="fr-FR" dirty="0"/>
              <a:t> 1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/>
              <a:t>* épreuve commune aux trois options. Les candidats composent sur le même sujet au titre de la même session quelle que soit l'option choisie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1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/>
              <a:t>Précisions</a:t>
            </a:r>
            <a:r>
              <a:rPr lang="fr-FR" b="1" dirty="0"/>
              <a:t> sur les épreuves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381" y="1438836"/>
            <a:ext cx="8344814" cy="3657600"/>
          </a:xfrm>
        </p:spPr>
        <p:txBody>
          <a:bodyPr>
            <a:noAutofit/>
          </a:bodyPr>
          <a:lstStyle/>
          <a:p>
            <a:r>
              <a:rPr lang="fr-FR" b="1" dirty="0" smtClean="0"/>
              <a:t>3 </a:t>
            </a:r>
            <a:r>
              <a:rPr lang="fr-FR" b="1" dirty="0"/>
              <a:t>épreuves orales d'admission :</a:t>
            </a:r>
          </a:p>
          <a:p>
            <a:r>
              <a:rPr lang="fr-FR" dirty="0"/>
              <a:t>- </a:t>
            </a:r>
            <a:r>
              <a:rPr lang="fr-FR" b="1" dirty="0"/>
              <a:t>exploitation pédagogique d'une activité pratique relative à l'approche globale d'un système pluritechnique</a:t>
            </a:r>
            <a:r>
              <a:rPr lang="fr-FR" dirty="0"/>
              <a:t>(*), durée 5h préparation + 1h oral, </a:t>
            </a:r>
            <a:r>
              <a:rPr lang="fr-FR" dirty="0" err="1"/>
              <a:t>coef</a:t>
            </a:r>
            <a:r>
              <a:rPr lang="fr-FR" dirty="0"/>
              <a:t> 2.</a:t>
            </a:r>
          </a:p>
          <a:p>
            <a:r>
              <a:rPr lang="fr-FR" dirty="0"/>
              <a:t>- </a:t>
            </a:r>
            <a:r>
              <a:rPr lang="fr-FR" b="1" dirty="0"/>
              <a:t>activité pratique et exploitation pédagogique relatives à l'approche spécialisée d'un système pluritechnique</a:t>
            </a:r>
            <a:r>
              <a:rPr lang="fr-FR" dirty="0"/>
              <a:t>, durée 5h préparation + 1h oral, </a:t>
            </a:r>
            <a:r>
              <a:rPr lang="fr-FR" dirty="0" err="1"/>
              <a:t>coef</a:t>
            </a:r>
            <a:r>
              <a:rPr lang="fr-FR" dirty="0"/>
              <a:t> 2.</a:t>
            </a:r>
          </a:p>
          <a:p>
            <a:r>
              <a:rPr lang="fr-FR" dirty="0"/>
              <a:t>- </a:t>
            </a:r>
            <a:r>
              <a:rPr lang="fr-FR" b="1" dirty="0"/>
              <a:t>soutenance d'un dossier technique et scientifique</a:t>
            </a:r>
            <a:r>
              <a:rPr lang="fr-FR" dirty="0"/>
              <a:t>, durée 0h30 préparation + 1h oral, </a:t>
            </a:r>
            <a:r>
              <a:rPr lang="fr-FR" dirty="0" err="1"/>
              <a:t>coef</a:t>
            </a:r>
            <a:r>
              <a:rPr lang="fr-FR" dirty="0"/>
              <a:t> 2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/>
              <a:t>* l'épreuve fait appel à des connaissances technologiques et scientifiques communes aux trois options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41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/>
              <a:t>Précisions</a:t>
            </a:r>
            <a:r>
              <a:rPr lang="fr-FR" b="1" dirty="0"/>
              <a:t> sur les épreuves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380" y="1438836"/>
            <a:ext cx="8639619" cy="3657600"/>
          </a:xfrm>
        </p:spPr>
        <p:txBody>
          <a:bodyPr>
            <a:noAutofit/>
          </a:bodyPr>
          <a:lstStyle/>
          <a:p>
            <a:r>
              <a:rPr lang="fr-FR" b="1" dirty="0" smtClean="0"/>
              <a:t>2 </a:t>
            </a:r>
            <a:r>
              <a:rPr lang="fr-FR" b="1" dirty="0"/>
              <a:t>épreuves écrites d'admissibilité </a:t>
            </a:r>
            <a:r>
              <a:rPr lang="fr-FR" b="1" dirty="0" smtClean="0"/>
              <a:t>pour l’interne:</a:t>
            </a:r>
            <a:endParaRPr lang="fr-FR" b="1" dirty="0"/>
          </a:p>
          <a:p>
            <a:r>
              <a:rPr lang="fr-FR" dirty="0"/>
              <a:t>- </a:t>
            </a:r>
            <a:r>
              <a:rPr lang="fr-FR" b="1" dirty="0" smtClean="0"/>
              <a:t>Analyse et exploitation d’un système pluritechnique </a:t>
            </a:r>
            <a:r>
              <a:rPr lang="fr-FR" dirty="0" smtClean="0"/>
              <a:t>(</a:t>
            </a:r>
            <a:r>
              <a:rPr lang="fr-FR" dirty="0"/>
              <a:t>*), durée </a:t>
            </a:r>
            <a:r>
              <a:rPr lang="fr-FR" dirty="0" smtClean="0"/>
              <a:t>5h</a:t>
            </a:r>
            <a:r>
              <a:rPr lang="fr-FR" dirty="0"/>
              <a:t>, </a:t>
            </a:r>
            <a:r>
              <a:rPr lang="fr-FR" dirty="0" err="1"/>
              <a:t>coef</a:t>
            </a:r>
            <a:r>
              <a:rPr lang="fr-FR" dirty="0"/>
              <a:t> </a:t>
            </a:r>
            <a:r>
              <a:rPr lang="fr-FR" dirty="0" smtClean="0"/>
              <a:t>2.</a:t>
            </a:r>
          </a:p>
          <a:p>
            <a:r>
              <a:rPr lang="fr-FR" dirty="0" smtClean="0"/>
              <a:t>- </a:t>
            </a:r>
            <a:r>
              <a:rPr lang="fr-FR" b="1" dirty="0" smtClean="0"/>
              <a:t>Etude d’un </a:t>
            </a:r>
            <a:r>
              <a:rPr lang="fr-FR" b="1" dirty="0" err="1" smtClean="0"/>
              <a:t>systeme</a:t>
            </a:r>
            <a:r>
              <a:rPr lang="fr-FR" b="1" dirty="0" smtClean="0"/>
              <a:t>, d’un procédé ou d’une organisation</a:t>
            </a:r>
            <a:r>
              <a:rPr lang="fr-FR" dirty="0" smtClean="0"/>
              <a:t>, </a:t>
            </a:r>
            <a:r>
              <a:rPr lang="fr-FR" dirty="0"/>
              <a:t>durée </a:t>
            </a:r>
            <a:r>
              <a:rPr lang="fr-FR" dirty="0" smtClean="0"/>
              <a:t>4h</a:t>
            </a:r>
            <a:r>
              <a:rPr lang="fr-FR" dirty="0"/>
              <a:t>, </a:t>
            </a:r>
            <a:r>
              <a:rPr lang="fr-FR" dirty="0" err="1"/>
              <a:t>coef</a:t>
            </a:r>
            <a:r>
              <a:rPr lang="fr-FR" dirty="0"/>
              <a:t> 1.</a:t>
            </a:r>
          </a:p>
          <a:p>
            <a:r>
              <a:rPr lang="fr-FR" dirty="0"/>
              <a:t>- </a:t>
            </a:r>
            <a:r>
              <a:rPr lang="fr-FR" dirty="0" smtClean="0"/>
              <a:t>* </a:t>
            </a:r>
            <a:r>
              <a:rPr lang="fr-FR" dirty="0"/>
              <a:t>épreuve commune aux trois options. Les candidats composent sur le même sujet au titre de la même session quelle que soit l'option choisie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39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/>
              <a:t>Précisions</a:t>
            </a:r>
            <a:r>
              <a:rPr lang="fr-FR" b="1" dirty="0"/>
              <a:t> sur les épreuves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381" y="1438836"/>
            <a:ext cx="8344814" cy="3657600"/>
          </a:xfrm>
        </p:spPr>
        <p:txBody>
          <a:bodyPr>
            <a:noAutofit/>
          </a:bodyPr>
          <a:lstStyle/>
          <a:p>
            <a:r>
              <a:rPr lang="fr-FR" b="1" dirty="0"/>
              <a:t>2</a:t>
            </a:r>
            <a:r>
              <a:rPr lang="fr-FR" b="1" dirty="0" smtClean="0"/>
              <a:t> </a:t>
            </a:r>
            <a:r>
              <a:rPr lang="fr-FR" b="1" dirty="0"/>
              <a:t>épreuves orales d'admission :</a:t>
            </a:r>
          </a:p>
          <a:p>
            <a:r>
              <a:rPr lang="fr-FR" dirty="0"/>
              <a:t>- </a:t>
            </a:r>
            <a:r>
              <a:rPr lang="fr-FR" b="1" dirty="0"/>
              <a:t>Activité pratique et exploitation pédagogique d’un système pluritechnique : </a:t>
            </a:r>
            <a:r>
              <a:rPr lang="fr-FR" dirty="0" smtClean="0"/>
              <a:t> </a:t>
            </a:r>
            <a:r>
              <a:rPr lang="fr-FR" dirty="0"/>
              <a:t>durée </a:t>
            </a:r>
            <a:r>
              <a:rPr lang="fr-FR" dirty="0" smtClean="0"/>
              <a:t>6h </a:t>
            </a:r>
            <a:r>
              <a:rPr lang="fr-FR" dirty="0"/>
              <a:t>préparation + 1h oral, </a:t>
            </a:r>
            <a:r>
              <a:rPr lang="fr-FR" dirty="0" err="1"/>
              <a:t>coef</a:t>
            </a:r>
            <a:r>
              <a:rPr lang="fr-FR" dirty="0"/>
              <a:t> 2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sz="2000" dirty="0"/>
              <a:t>-“ conception des systèmes mécaniques “ ou “ industrialisation des systèmes mécaniques ” pour l'option sciences industrielles de l'ingénieur et ingénierie mécanique </a:t>
            </a:r>
            <a:r>
              <a:rPr lang="fr-FR" sz="2000" dirty="0" smtClean="0"/>
              <a:t>;</a:t>
            </a:r>
            <a:br>
              <a:rPr lang="fr-FR" sz="2000" dirty="0" smtClean="0"/>
            </a:br>
            <a:r>
              <a:rPr lang="fr-FR" sz="2000" dirty="0" smtClean="0"/>
              <a:t>-</a:t>
            </a:r>
            <a:r>
              <a:rPr lang="fr-FR" sz="2000" dirty="0"/>
              <a:t>“ systèmes d'information ” ou “ gestion de l'énergie ” pour l'option sciences industrielles de l'ingénieur et ingénierie électrique </a:t>
            </a:r>
            <a:r>
              <a:rPr lang="fr-FR" sz="2000" dirty="0" smtClean="0"/>
              <a:t>;</a:t>
            </a:r>
            <a:br>
              <a:rPr lang="fr-FR" sz="2000" dirty="0" smtClean="0"/>
            </a:br>
            <a:r>
              <a:rPr lang="fr-FR" sz="2000" dirty="0" smtClean="0"/>
              <a:t>-</a:t>
            </a:r>
            <a:r>
              <a:rPr lang="fr-FR" sz="2000" dirty="0"/>
              <a:t>“ constructions ” ou “ énergétique ” pour l'option sciences industrielles de l'ingénieur et ingénierie des constructions. </a:t>
            </a:r>
          </a:p>
          <a:p>
            <a:r>
              <a:rPr lang="fr-FR" dirty="0"/>
              <a:t>- </a:t>
            </a:r>
            <a:r>
              <a:rPr lang="fr-FR" b="1" dirty="0"/>
              <a:t>Epreuve sur dossier </a:t>
            </a:r>
            <a:r>
              <a:rPr lang="fr-FR" dirty="0" smtClean="0"/>
              <a:t>, 1h </a:t>
            </a:r>
            <a:r>
              <a:rPr lang="fr-FR" dirty="0"/>
              <a:t>oral, </a:t>
            </a:r>
            <a:r>
              <a:rPr lang="fr-FR" dirty="0" err="1"/>
              <a:t>coef</a:t>
            </a:r>
            <a:r>
              <a:rPr lang="fr-FR" dirty="0"/>
              <a:t> </a:t>
            </a:r>
            <a:r>
              <a:rPr lang="fr-FR" dirty="0" smtClean="0"/>
              <a:t>1.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22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Organisation de la formation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120</a:t>
            </a:r>
            <a:r>
              <a:rPr lang="fr-FR" dirty="0" smtClean="0"/>
              <a:t> </a:t>
            </a:r>
            <a:r>
              <a:rPr lang="fr-FR" dirty="0" smtClean="0"/>
              <a:t>heures soit </a:t>
            </a:r>
            <a:r>
              <a:rPr lang="fr-FR" dirty="0" smtClean="0"/>
              <a:t>20 </a:t>
            </a:r>
            <a:r>
              <a:rPr lang="fr-FR" dirty="0" smtClean="0"/>
              <a:t>journées de 6 heures</a:t>
            </a:r>
          </a:p>
          <a:p>
            <a:r>
              <a:rPr lang="fr-FR" dirty="0" smtClean="0"/>
              <a:t>Le jeudi (calendrier non établi)</a:t>
            </a:r>
          </a:p>
          <a:p>
            <a:r>
              <a:rPr lang="fr-FR" dirty="0" smtClean="0"/>
              <a:t>10</a:t>
            </a:r>
            <a:r>
              <a:rPr lang="fr-FR" dirty="0" smtClean="0"/>
              <a:t> </a:t>
            </a:r>
            <a:r>
              <a:rPr lang="fr-FR" dirty="0" smtClean="0"/>
              <a:t>jeudis pris en charge par l’ESPE D’Amiens (cours à l’UFR Sciences ou à l’ESPE)</a:t>
            </a:r>
          </a:p>
          <a:p>
            <a:r>
              <a:rPr lang="fr-FR" dirty="0" smtClean="0"/>
              <a:t>10</a:t>
            </a:r>
            <a:r>
              <a:rPr lang="fr-FR" dirty="0" smtClean="0"/>
              <a:t> </a:t>
            </a:r>
            <a:r>
              <a:rPr lang="fr-FR" dirty="0" smtClean="0"/>
              <a:t>journées en lycée (</a:t>
            </a:r>
            <a:r>
              <a:rPr lang="fr-FR" sz="2000" i="1" dirty="0" err="1" smtClean="0"/>
              <a:t>Thuillier</a:t>
            </a:r>
            <a:r>
              <a:rPr lang="fr-FR" dirty="0" smtClean="0"/>
              <a:t>, Delambre à Amiens et Marie Curie Nogent-sur-Oise)</a:t>
            </a:r>
          </a:p>
          <a:p>
            <a:r>
              <a:rPr lang="fr-FR" dirty="0" smtClean="0"/>
              <a:t>Préparation des 3 options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4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euil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650</Words>
  <Application>Microsoft Office PowerPoint</Application>
  <PresentationFormat>Affichage à l'écran (4:3)</PresentationFormat>
  <Paragraphs>139</Paragraphs>
  <Slides>14</Slides>
  <Notes>0</Notes>
  <HiddenSlides>2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Calisto MT</vt:lpstr>
      <vt:lpstr>Wingdings</vt:lpstr>
      <vt:lpstr>Feuille</vt:lpstr>
      <vt:lpstr>Préparation Agreg SII  Académie d’Amiens</vt:lpstr>
      <vt:lpstr>Candidats</vt:lpstr>
      <vt:lpstr>AGREG Section sciences industrielles de l'ingénieur </vt:lpstr>
      <vt:lpstr>AGREG Section sciences industrielles de l'ingénieur </vt:lpstr>
      <vt:lpstr>Précisions sur les épreuves</vt:lpstr>
      <vt:lpstr>Précisions sur les épreuves</vt:lpstr>
      <vt:lpstr>Précisions sur les épreuves</vt:lpstr>
      <vt:lpstr>Précisions sur les épreuves</vt:lpstr>
      <vt:lpstr>Organisation de la formation</vt:lpstr>
      <vt:lpstr>Interne ou Externe</vt:lpstr>
      <vt:lpstr>Formateurs</vt:lpstr>
      <vt:lpstr>Exemple de planning</vt:lpstr>
      <vt:lpstr>Interne ou Externe</vt:lpstr>
      <vt:lpstr>Interne ou Externe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Précisions sur les épreuves</dc:title>
  <dc:creator>fabrice BROWET</dc:creator>
  <cp:lastModifiedBy>fabrice browet</cp:lastModifiedBy>
  <cp:revision>19</cp:revision>
  <dcterms:created xsi:type="dcterms:W3CDTF">2016-06-29T18:27:08Z</dcterms:created>
  <dcterms:modified xsi:type="dcterms:W3CDTF">2017-06-20T20:03:46Z</dcterms:modified>
</cp:coreProperties>
</file>