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442" r:id="rId3"/>
    <p:sldId id="441" r:id="rId4"/>
    <p:sldId id="468" r:id="rId5"/>
    <p:sldId id="469" r:id="rId6"/>
    <p:sldId id="467" r:id="rId7"/>
    <p:sldId id="470" r:id="rId8"/>
  </p:sldIdLst>
  <p:sldSz cx="9144000" cy="6858000" type="screen4x3"/>
  <p:notesSz cx="6858000" cy="99456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oit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B3B3"/>
    <a:srgbClr val="4D4D4D"/>
    <a:srgbClr val="FF3399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0764" autoAdjust="0"/>
  </p:normalViewPr>
  <p:slideViewPr>
    <p:cSldViewPr>
      <p:cViewPr>
        <p:scale>
          <a:sx n="75" d="100"/>
          <a:sy n="75" d="100"/>
        </p:scale>
        <p:origin x="-204" y="17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80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0" y="1080"/>
      </p:cViewPr>
      <p:guideLst>
        <p:guide orient="horz" pos="3133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72393" cy="496565"/>
          </a:xfrm>
          <a:prstGeom prst="rect">
            <a:avLst/>
          </a:prstGeom>
        </p:spPr>
        <p:txBody>
          <a:bodyPr vert="horz" lIns="92585" tIns="46293" rIns="92585" bIns="46293" rtlCol="0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3991" y="2"/>
            <a:ext cx="2972391" cy="496565"/>
          </a:xfrm>
          <a:prstGeom prst="rect">
            <a:avLst/>
          </a:prstGeom>
        </p:spPr>
        <p:txBody>
          <a:bodyPr vert="horz" lIns="92585" tIns="46293" rIns="92585" bIns="46293" rtlCol="0"/>
          <a:lstStyle>
            <a:lvl1pPr algn="r">
              <a:defRPr sz="1300"/>
            </a:lvl1pPr>
          </a:lstStyle>
          <a:p>
            <a:pPr>
              <a:defRPr/>
            </a:pPr>
            <a:fld id="{86DEA7A9-F22C-4A34-A3B3-0AA52E75EF07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445923"/>
            <a:ext cx="2972393" cy="498165"/>
          </a:xfrm>
          <a:prstGeom prst="rect">
            <a:avLst/>
          </a:prstGeom>
        </p:spPr>
        <p:txBody>
          <a:bodyPr vert="horz" lIns="92585" tIns="46293" rIns="92585" bIns="4629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3991" y="9445923"/>
            <a:ext cx="2972391" cy="498165"/>
          </a:xfrm>
          <a:prstGeom prst="rect">
            <a:avLst/>
          </a:prstGeom>
        </p:spPr>
        <p:txBody>
          <a:bodyPr vert="horz" lIns="92585" tIns="46293" rIns="92585" bIns="46293" rtlCol="0" anchor="b"/>
          <a:lstStyle>
            <a:lvl1pPr algn="r">
              <a:defRPr sz="1300"/>
            </a:lvl1pPr>
          </a:lstStyle>
          <a:p>
            <a:pPr>
              <a:defRPr/>
            </a:pPr>
            <a:fld id="{08D041F6-6437-4DB3-B616-A7E636F7EC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365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2585" tIns="46293" rIns="92585" bIns="46293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585" tIns="46293" rIns="92585" bIns="46293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585" tIns="46293" rIns="92585" bIns="46293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970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55838" y="-12830175"/>
            <a:ext cx="18107026" cy="135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319" y="4723763"/>
            <a:ext cx="5480904" cy="4469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262240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ＭＳ Ｐゴシック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ＭＳ Ｐゴシック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ＭＳ Ｐゴシック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>
            <a:spLocks noGrp="1" noChangeArrowheads="1"/>
          </p:cNvSpPr>
          <p:nvPr>
            <p:ph type="body"/>
          </p:nvPr>
        </p:nvSpPr>
        <p:spPr>
          <a:xfrm>
            <a:off x="685315" y="604759"/>
            <a:ext cx="5687834" cy="85912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fr-FR" dirty="0" smtClean="0">
                <a:solidFill>
                  <a:schemeClr val="tx1">
                    <a:lumMod val="75000"/>
                  </a:schemeClr>
                </a:solidFill>
              </a:rPr>
              <a:t>La </a:t>
            </a:r>
            <a:r>
              <a:rPr lang="fr-FR" b="1" dirty="0" smtClean="0">
                <a:solidFill>
                  <a:schemeClr val="tx1">
                    <a:lumMod val="75000"/>
                  </a:schemeClr>
                </a:solidFill>
              </a:rPr>
              <a:t>docimologie</a:t>
            </a:r>
            <a:r>
              <a:rPr lang="fr-FR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fr-FR" i="1" dirty="0" smtClean="0">
                <a:solidFill>
                  <a:schemeClr val="tx1">
                    <a:lumMod val="75000"/>
                  </a:schemeClr>
                </a:solidFill>
              </a:rPr>
              <a:t>l'étude des épreuves</a:t>
            </a:r>
            <a:r>
              <a:rPr lang="fr-FR" dirty="0" smtClean="0">
                <a:solidFill>
                  <a:schemeClr val="tx1">
                    <a:lumMod val="75000"/>
                  </a:schemeClr>
                </a:solidFill>
              </a:rPr>
              <a:t>, est la discipline scientifique consacrée à l'étude du déroulement des évaluations en pédagogie et notamment à la façon dont sont attribuées les notes par les correcteurs des examens scolaires.</a:t>
            </a:r>
          </a:p>
          <a:p>
            <a:endParaRPr lang="fr-FR" baseline="0" dirty="0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Bonjour à toutes et à tous. Je me présente pour ceux qui ne me connaissent pas, je suis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professeur de technologie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CMI en technologie</a:t>
            </a:r>
          </a:p>
          <a:p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et</a:t>
            </a:r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formateur académique dans divers domaines (technologie, HDA, et depuis peu pour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l’évaluation du socle commun.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C’est avec cette casquette que j’ai proposé à madame Dray en juin de prendre en charge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cette formation. </a:t>
            </a:r>
          </a:p>
          <a:p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Je précise que vous pourrez retrouver l’ensemble des informations présentées aujourd’hui sur</a:t>
            </a:r>
          </a:p>
          <a:p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Mon site (montrer comment y accéder) Il n’est donc pas nécessaire de prendre des notes.</a:t>
            </a:r>
            <a:endParaRPr lang="fr-FR" dirty="0">
              <a:latin typeface="Times New Roman" pitchFamily="18" charset="0"/>
              <a:ea typeface="ＭＳ Ｐゴシック" pitchFamily="34" charset="-128"/>
            </a:endParaRPr>
          </a:p>
          <a:p>
            <a:endParaRPr lang="fr-FR" baseline="0" dirty="0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fr-FR" dirty="0" smtClean="0">
                <a:latin typeface="Times New Roman" pitchFamily="18" charset="0"/>
                <a:ea typeface="ＭＳ Ｐゴシック" pitchFamily="34" charset="-128"/>
              </a:rPr>
              <a:t>Ces deux heures que nous passerons ensemble se décomposent en deux fois une heure</a:t>
            </a:r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>
            <a:spLocks noGrp="1" noChangeArrowheads="1"/>
          </p:cNvSpPr>
          <p:nvPr>
            <p:ph type="body"/>
          </p:nvPr>
        </p:nvSpPr>
        <p:spPr>
          <a:xfrm>
            <a:off x="685315" y="652363"/>
            <a:ext cx="5624005" cy="8543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Je sais, que pour bon nombre d’entre vous il n’est plus nécessaire de revenir sur les nombreux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avantages de sacoche en terme de suivi des acquis mais je vais quand même prendre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quelques minutes notamment pour les nouveaux collègues qui nous ont rejoint cette année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et qui ne connaisse pas forcément SACOCHE.</a:t>
            </a:r>
          </a:p>
          <a:p>
            <a:endParaRPr lang="fr-FR" baseline="0" dirty="0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Je présenterais ensuite les fonctionnalités de sacoche et notamment les liens entre les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capacités disciplinaires et les items du SC ainsi que les bilan et synthèse que sacoche permet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d’éditer.</a:t>
            </a:r>
          </a:p>
          <a:p>
            <a:endParaRPr lang="fr-FR" baseline="0" dirty="0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Pour finir la plénière, je prendrais quelques minutes également pour présenter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des fonctionnalités moins souvent utilisées mais très intéressantes d’un point de vue pédagogique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Je pense notamment au lien vers des ressources pédagogiques qu’il est possible de créer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à partir des capacités disciplinaires et qui permettent de mettre en place une pédagogie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différencié, ou de la remédiation.</a:t>
            </a:r>
          </a:p>
          <a:p>
            <a:endParaRPr lang="fr-FR" baseline="0" dirty="0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Ensuite nous passerons en salle informatique ou l’objectif principal sera de mettre en place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les derniers référentiels pour les quelques matières qui ne l’ont pas encore fait : actuellement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 8 disciplines qui ont mis en place les référentiels (l’allemand, la DP, l’EPS, le français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la technologie, les math, la </a:t>
            </a:r>
            <a:r>
              <a:rPr lang="fr-FR" baseline="0" dirty="0" err="1" smtClean="0">
                <a:latin typeface="Times New Roman" pitchFamily="18" charset="0"/>
                <a:ea typeface="ＭＳ Ｐゴシック" pitchFamily="34" charset="-128"/>
              </a:rPr>
              <a:t>svt</a:t>
            </a:r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, la physique. C’est pourquoi en juin j’avais envoyé un mail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proposant aux coordonnateurs de disciplines de réfléchir à un référentiel commun pour les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autres matières. L’idée est que ce référentiel soit mis sur sacoche en fin de journée.</a:t>
            </a:r>
          </a:p>
          <a:p>
            <a:endParaRPr lang="fr-FR" baseline="0" dirty="0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Pour les matières qui ont déjà ce référentiel, ca sera l’occasion de réfléchir à des ressources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pédagogiques à mettre en lien avec les items disciplinaires.</a:t>
            </a:r>
          </a:p>
          <a:p>
            <a:endParaRPr lang="fr-FR" baseline="0" dirty="0" smtClean="0">
              <a:latin typeface="Times New Roman" pitchFamily="18" charset="0"/>
              <a:ea typeface="ＭＳ Ｐゴシック" pitchFamily="34" charset="-128"/>
            </a:endParaRPr>
          </a:p>
          <a:p>
            <a:endParaRPr lang="fr-FR" baseline="0" dirty="0" smtClean="0">
              <a:latin typeface="Times New Roman" pitchFamily="18" charset="0"/>
              <a:ea typeface="ＭＳ Ｐゴシック" pitchFamily="34" charset="-128"/>
            </a:endParaRPr>
          </a:p>
          <a:p>
            <a:endParaRPr lang="fr-FR" baseline="0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>
            <a:spLocks noGrp="1" noChangeArrowheads="1"/>
          </p:cNvSpPr>
          <p:nvPr>
            <p:ph type="body"/>
          </p:nvPr>
        </p:nvSpPr>
        <p:spPr>
          <a:xfrm>
            <a:off x="685315" y="604759"/>
            <a:ext cx="5687834" cy="85912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Une première heure ici même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et une seconde en groupes de travail par discipline dans les salles de technologie.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2H00 c’est un peu court pour aborder à la fois la docimologie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et le numérique je vais donc tenter d’aller à l’essentiel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ce qui ne doit pas vous empêcher de m’arrêter si vous avez des questions,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des remarques ou des objections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. J’y répondrais d’une façon ou d’une autre. Les objectifs de cette demi-journée sont :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>
            <a:spLocks noGrp="1" noChangeArrowheads="1"/>
          </p:cNvSpPr>
          <p:nvPr>
            <p:ph type="body"/>
          </p:nvPr>
        </p:nvSpPr>
        <p:spPr>
          <a:xfrm>
            <a:off x="685315" y="604759"/>
            <a:ext cx="5687834" cy="85912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Une première heure ici même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et une seconde en groupes de travail par discipline dans les salles de technologie.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2H00 c’est un peu court pour aborder à la fois la docimologie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et le numérique je vais donc tenter d’aller à l’essentiel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ce qui ne doit pas vous empêcher de m’arrêter si vous avez des questions,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des remarques ou des objections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. J’y répondrais d’une façon ou d’une autre. Les objectifs de cette demi-journée sont :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>
            <a:spLocks noGrp="1" noChangeArrowheads="1"/>
          </p:cNvSpPr>
          <p:nvPr>
            <p:ph type="body"/>
          </p:nvPr>
        </p:nvSpPr>
        <p:spPr>
          <a:xfrm>
            <a:off x="685315" y="604759"/>
            <a:ext cx="5687834" cy="85912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Une première heure ici même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et une seconde en groupes de travail par discipline dans les salles de technologie.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2H00 c’est un peu court pour aborder à la fois la docimologie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et le numérique je vais donc tenter d’aller à l’essentiel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ce qui ne doit pas vous empêcher de m’arrêter si vous avez des questions,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des remarques ou des objections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. J’y répondrais d’une façon ou d’une autre. Les objectifs de cette demi-journée sont :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>
            <a:spLocks noGrp="1" noChangeArrowheads="1"/>
          </p:cNvSpPr>
          <p:nvPr>
            <p:ph type="body"/>
          </p:nvPr>
        </p:nvSpPr>
        <p:spPr>
          <a:xfrm>
            <a:off x="685315" y="604759"/>
            <a:ext cx="5687834" cy="85912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Une première heure ici même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et une seconde en groupes de travail par discipline dans les salles de technologie.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2H00 c’est un peu court pour aborder à la fois la docimologie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et le numérique je vais donc tenter d’aller à l’essentiel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ce qui ne doit pas vous empêcher de m’arrêter si vous avez des questions,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des remarques ou des objections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. J’y répondrais d’une façon ou d’une autre. Les objectifs de cette demi-journée sont :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>
            <a:spLocks noGrp="1" noChangeArrowheads="1"/>
          </p:cNvSpPr>
          <p:nvPr>
            <p:ph type="body"/>
          </p:nvPr>
        </p:nvSpPr>
        <p:spPr>
          <a:xfrm>
            <a:off x="685315" y="604759"/>
            <a:ext cx="5687834" cy="85912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Une première heure ici même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et une seconde en groupes de travail par discipline dans les salles de technologie.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2H00 c’est un peu court pour aborder à la fois la docimologie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et le numérique je vais donc tenter d’aller à l’essentiel 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ce qui ne doit pas vous empêcher de m’arrêter si vous avez des questions,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 des remarques ou des objections</a:t>
            </a:r>
          </a:p>
          <a:p>
            <a:r>
              <a:rPr lang="fr-FR" baseline="0" dirty="0" smtClean="0">
                <a:latin typeface="Times New Roman" pitchFamily="18" charset="0"/>
                <a:ea typeface="ＭＳ Ｐゴシック" pitchFamily="34" charset="-128"/>
              </a:rPr>
              <a:t>. J’y répondrais d’une façon ou d’une autre. Les objectifs de cette demi-journée sont :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47F36-D6CE-4235-A991-B60EFC975A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659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BB3CC-3DC2-4F4C-8E60-FC2F9B225E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53854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12B1-0C5B-4CF8-BCFF-864BD485B3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81663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C6DB1-47D8-4723-86F5-771C96B913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4266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D5100-27B6-4E3F-9BE2-6BF56A5610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429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36D5-7CE5-48E5-8FD8-9E3B95D520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11073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147E2-FE5B-4374-8979-0653ED338B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6890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C1AAC-A516-45F5-B5DD-FA29BD9687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85574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 userDrawn="1"/>
        </p:nvSpPr>
        <p:spPr bwMode="auto">
          <a:xfrm>
            <a:off x="4695825" y="6550025"/>
            <a:ext cx="430530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200" b="1" dirty="0" smtClean="0">
                <a:solidFill>
                  <a:srgbClr val="FFFFFF"/>
                </a:solidFill>
                <a:latin typeface="Calibri" pitchFamily="34" charset="0"/>
              </a:rPr>
              <a:t>LYCEE</a:t>
            </a:r>
            <a:r>
              <a:rPr lang="fr-FR" sz="1200" b="1" baseline="0" dirty="0" smtClean="0">
                <a:solidFill>
                  <a:srgbClr val="FFFFFF"/>
                </a:solidFill>
                <a:latin typeface="Calibri" pitchFamily="34" charset="0"/>
              </a:rPr>
              <a:t> E. BRANLY </a:t>
            </a:r>
            <a:r>
              <a:rPr lang="fr-FR" sz="1200" b="1" dirty="0" smtClean="0">
                <a:solidFill>
                  <a:srgbClr val="FFFFFF"/>
                </a:solidFill>
                <a:latin typeface="Calibri" pitchFamily="34" charset="0"/>
              </a:rPr>
              <a:t>– 20</a:t>
            </a:r>
            <a:r>
              <a:rPr lang="fr-FR" sz="1200" b="1" baseline="0" dirty="0" smtClean="0">
                <a:solidFill>
                  <a:srgbClr val="FFFFFF"/>
                </a:solidFill>
                <a:latin typeface="Calibri" pitchFamily="34" charset="0"/>
              </a:rPr>
              <a:t> juin 2017</a:t>
            </a:r>
          </a:p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sz="12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-1" y="6550025"/>
            <a:ext cx="4695825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200" b="1" dirty="0">
                <a:solidFill>
                  <a:srgbClr val="FFFFFF"/>
                </a:solidFill>
                <a:latin typeface="Calibri" pitchFamily="34" charset="0"/>
              </a:rPr>
              <a:t>Académie </a:t>
            </a:r>
            <a:r>
              <a:rPr lang="fr-FR" sz="1200" b="1" dirty="0" smtClean="0">
                <a:solidFill>
                  <a:srgbClr val="FFFFFF"/>
                </a:solidFill>
                <a:latin typeface="Calibri" pitchFamily="34" charset="0"/>
              </a:rPr>
              <a:t>d’Amiens – Stéphane VERCLEVEN</a:t>
            </a:r>
            <a:endParaRPr lang="fr-FR" sz="1200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707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2A1B9-C448-47F9-A0F9-3102F4249E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6931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73D9-8EC0-4DF8-988E-0B5650D183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75538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1C82A21-9C62-4390-8D85-5BBE233623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05" r:id="rId2"/>
    <p:sldLayoutId id="2147483812" r:id="rId3"/>
    <p:sldLayoutId id="2147483806" r:id="rId4"/>
    <p:sldLayoutId id="2147483813" r:id="rId5"/>
    <p:sldLayoutId id="2147483807" r:id="rId6"/>
    <p:sldLayoutId id="2147483808" r:id="rId7"/>
    <p:sldLayoutId id="2147483814" r:id="rId8"/>
    <p:sldLayoutId id="2147483815" r:id="rId9"/>
    <p:sldLayoutId id="2147483809" r:id="rId10"/>
    <p:sldLayoutId id="2147483810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888" y="1578418"/>
            <a:ext cx="9143999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4000" dirty="0" smtClean="0">
                <a:solidFill>
                  <a:srgbClr val="FFB3B3"/>
                </a:solidFill>
              </a:rPr>
              <a:t>Préparation agrégation interneS2I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3200" dirty="0" smtClean="0">
                <a:solidFill>
                  <a:srgbClr val="FFB3B3"/>
                </a:solidFill>
              </a:rPr>
              <a:t>Présentation de la seconde épreuve d’admission</a:t>
            </a:r>
            <a:endParaRPr lang="fr-FR" sz="3200" dirty="0" smtClean="0">
              <a:solidFill>
                <a:srgbClr val="FFB3B3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-10498" y="260648"/>
            <a:ext cx="9143998" cy="9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5400" b="1" dirty="0" smtClean="0">
                <a:solidFill>
                  <a:srgbClr val="FFFF00"/>
                </a:solidFill>
                <a:latin typeface="Agency FB" pitchFamily="34" charset="0"/>
              </a:rPr>
              <a:t>Formation </a:t>
            </a:r>
            <a:r>
              <a:rPr lang="fr-FR" sz="5400" b="1" dirty="0" smtClean="0">
                <a:solidFill>
                  <a:srgbClr val="FFFF00"/>
                </a:solidFill>
                <a:latin typeface="Agency FB" pitchFamily="34" charset="0"/>
              </a:rPr>
              <a:t>ESPE</a:t>
            </a:r>
            <a:endParaRPr lang="fr-FR" sz="40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7956" y="3501008"/>
            <a:ext cx="9143999" cy="280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4000" dirty="0" smtClean="0">
                <a:solidFill>
                  <a:schemeClr val="tx1"/>
                </a:solidFill>
              </a:rPr>
              <a:t>Durée 3 heures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sz="4000" dirty="0">
              <a:solidFill>
                <a:schemeClr val="tx1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PUBLIC :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6223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47675" algn="l"/>
                <a:tab pos="896938" algn="l"/>
                <a:tab pos="990600" algn="l"/>
                <a:tab pos="11684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 smtClean="0">
                <a:solidFill>
                  <a:schemeClr val="tx1"/>
                </a:solidFill>
              </a:rPr>
              <a:t>- </a:t>
            </a:r>
            <a:r>
              <a:rPr lang="fr-FR" sz="2400" dirty="0" smtClean="0">
                <a:solidFill>
                  <a:schemeClr val="tx1"/>
                </a:solidFill>
              </a:rPr>
              <a:t>Enseignants inscrits à la formation « préparation agrégation »</a:t>
            </a:r>
            <a:endParaRPr lang="fr-F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-10498" y="335557"/>
            <a:ext cx="9143998" cy="9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5400" b="1" dirty="0" smtClean="0">
                <a:solidFill>
                  <a:srgbClr val="FFFF00"/>
                </a:solidFill>
                <a:latin typeface="Agency FB" pitchFamily="34" charset="0"/>
              </a:rPr>
              <a:t>Conseils</a:t>
            </a:r>
            <a:endParaRPr lang="fr-FR" sz="40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9033" y="4348261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Préparer l’écrit en faisant les sujets des années précédentes (CAPET et  AGREGATION interne + externe)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1415677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B3B3"/>
                </a:solidFill>
              </a:rPr>
              <a:t>S’informer</a:t>
            </a:r>
            <a:endParaRPr lang="fr-FR" sz="2800" b="1" dirty="0">
              <a:solidFill>
                <a:srgbClr val="FFB3B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3719933"/>
            <a:ext cx="2182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B3B3"/>
                </a:solidFill>
              </a:rPr>
              <a:t>Se préparer</a:t>
            </a:r>
            <a:endParaRPr lang="fr-FR" sz="2800" b="1" dirty="0">
              <a:solidFill>
                <a:srgbClr val="FFB3B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5356" y="2063749"/>
            <a:ext cx="8547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Relire régulièrement le programme de l’agrégation</a:t>
            </a:r>
            <a:endParaRPr lang="fr-FR" sz="2000" b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2492896"/>
            <a:ext cx="8547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Relire régulièrement le rapports de jury des sessions précédentes</a:t>
            </a:r>
            <a:endParaRPr lang="fr-FR" sz="2000" b="1" dirty="0" smtClean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3528" y="501317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Préparer la première épreuve d’admission en manipulant un maximum de supports didactiques disponibles en lycée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528" y="2956882"/>
            <a:ext cx="8547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Relire régulièrement les programmes(technologie collège, STI2D, S2I, BTS, DUT, Classes prépa)</a:t>
            </a:r>
            <a:endParaRPr lang="fr-FR" sz="2000" b="1" dirty="0" smtClean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3528" y="569318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Préparer la seconde épreuve d’admission en cherchant un sujet et un partenaire industriel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3" grpId="0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-10498" y="260648"/>
            <a:ext cx="9143998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4000" b="1" dirty="0" smtClean="0">
                <a:solidFill>
                  <a:srgbClr val="FFFF00"/>
                </a:solidFill>
                <a:latin typeface="Agency FB" pitchFamily="34" charset="0"/>
              </a:rPr>
              <a:t>Présentation de la seconde épreuve d’admission</a:t>
            </a:r>
            <a:endParaRPr lang="fr-FR" sz="28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124744"/>
            <a:ext cx="88569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tx1"/>
                </a:solidFill>
              </a:rPr>
              <a:t>L'épreuve consiste en la soutenance devant le </a:t>
            </a:r>
            <a:r>
              <a:rPr lang="fr-FR" sz="2400" dirty="0" smtClean="0">
                <a:solidFill>
                  <a:schemeClr val="tx1"/>
                </a:solidFill>
              </a:rPr>
              <a:t>jury </a:t>
            </a:r>
            <a:r>
              <a:rPr lang="fr-FR" sz="2400" dirty="0">
                <a:solidFill>
                  <a:schemeClr val="tx1"/>
                </a:solidFill>
              </a:rPr>
              <a:t>d'un dossier technique et </a:t>
            </a:r>
            <a:r>
              <a:rPr lang="fr-FR" sz="2400" dirty="0" smtClean="0">
                <a:solidFill>
                  <a:schemeClr val="tx1"/>
                </a:solidFill>
              </a:rPr>
              <a:t>scientifique </a:t>
            </a:r>
            <a:r>
              <a:rPr lang="fr-FR" sz="2400" dirty="0">
                <a:solidFill>
                  <a:schemeClr val="tx1"/>
                </a:solidFill>
              </a:rPr>
              <a:t>réalisé </a:t>
            </a:r>
            <a:r>
              <a:rPr lang="fr-FR" sz="2400" dirty="0" smtClean="0">
                <a:solidFill>
                  <a:schemeClr val="tx1"/>
                </a:solidFill>
              </a:rPr>
              <a:t>par </a:t>
            </a:r>
            <a:r>
              <a:rPr lang="fr-FR" sz="2400" dirty="0">
                <a:solidFill>
                  <a:schemeClr val="tx1"/>
                </a:solidFill>
              </a:rPr>
              <a:t>le candidat dans un domaine de l'option préparée, suivie d'un entretien.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/>
            <a:endParaRPr lang="fr-F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i="1" dirty="0" smtClean="0">
                <a:solidFill>
                  <a:schemeClr val="tx1"/>
                </a:solidFill>
              </a:rPr>
              <a:t>	15 minutes de préparation (installation, préparation du matériel de présentation…) seul en loge ;</a:t>
            </a:r>
          </a:p>
          <a:p>
            <a:pPr algn="just"/>
            <a:endParaRPr lang="fr-FR" sz="2000" b="1" i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i="1" dirty="0">
                <a:solidFill>
                  <a:schemeClr val="tx1"/>
                </a:solidFill>
              </a:rPr>
              <a:t>	4</a:t>
            </a:r>
            <a:r>
              <a:rPr lang="fr-FR" sz="2000" b="1" i="1" dirty="0" smtClean="0">
                <a:solidFill>
                  <a:schemeClr val="tx1"/>
                </a:solidFill>
              </a:rPr>
              <a:t>0 minutes de présentation sans intervention du jury ;</a:t>
            </a:r>
          </a:p>
          <a:p>
            <a:pPr algn="just"/>
            <a:endParaRPr lang="fr-FR" sz="2000" b="1" i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i="1" dirty="0" smtClean="0">
                <a:solidFill>
                  <a:schemeClr val="tx1"/>
                </a:solidFill>
              </a:rPr>
              <a:t>	20 minutes d’échange avec le jury (questions techniques et pédagogiques liés au dossier ou non).</a:t>
            </a:r>
          </a:p>
          <a:p>
            <a:pPr algn="just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4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-10498" y="260648"/>
            <a:ext cx="9143998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4000" b="1" dirty="0" smtClean="0">
                <a:solidFill>
                  <a:srgbClr val="FFFF00"/>
                </a:solidFill>
                <a:latin typeface="Agency FB" pitchFamily="34" charset="0"/>
              </a:rPr>
              <a:t>Présentation de la seconde épreuve d’admission</a:t>
            </a:r>
            <a:endParaRPr lang="fr-FR" sz="28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124744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tx1"/>
                </a:solidFill>
              </a:rPr>
              <a:t>L'épreuve </a:t>
            </a:r>
            <a:r>
              <a:rPr lang="fr-FR" sz="2400" dirty="0">
                <a:solidFill>
                  <a:schemeClr val="tx1"/>
                </a:solidFill>
              </a:rPr>
              <a:t>a pour but de vérifier que le candidat est capable de </a:t>
            </a:r>
            <a:r>
              <a:rPr lang="fr-FR" sz="2400" b="1" i="1" dirty="0">
                <a:solidFill>
                  <a:schemeClr val="tx1"/>
                </a:solidFill>
              </a:rPr>
              <a:t>rechercher les supports de son </a:t>
            </a:r>
            <a:r>
              <a:rPr lang="fr-FR" sz="2400" b="1" i="1" dirty="0" smtClean="0">
                <a:solidFill>
                  <a:schemeClr val="tx1"/>
                </a:solidFill>
              </a:rPr>
              <a:t>enseignement </a:t>
            </a:r>
            <a:r>
              <a:rPr lang="fr-FR" sz="2400" b="1" i="1" dirty="0">
                <a:solidFill>
                  <a:schemeClr val="tx1"/>
                </a:solidFill>
              </a:rPr>
              <a:t>dans le milieu économique et d'en </a:t>
            </a:r>
            <a:r>
              <a:rPr lang="fr-FR" sz="2400" b="1" i="1" dirty="0" smtClean="0">
                <a:solidFill>
                  <a:schemeClr val="tx1"/>
                </a:solidFill>
              </a:rPr>
              <a:t>extraire </a:t>
            </a:r>
            <a:r>
              <a:rPr lang="fr-FR" sz="2400" b="1" i="1" dirty="0">
                <a:solidFill>
                  <a:schemeClr val="tx1"/>
                </a:solidFill>
              </a:rPr>
              <a:t>des exploitations pertinentes pour son </a:t>
            </a:r>
            <a:r>
              <a:rPr lang="fr-FR" sz="2400" b="1" i="1" dirty="0" smtClean="0">
                <a:solidFill>
                  <a:schemeClr val="tx1"/>
                </a:solidFill>
              </a:rPr>
              <a:t>enseignement </a:t>
            </a:r>
            <a:r>
              <a:rPr lang="fr-FR" sz="2400" b="1" i="1" dirty="0">
                <a:solidFill>
                  <a:schemeClr val="tx1"/>
                </a:solidFill>
              </a:rPr>
              <a:t>en collège ou en lycée</a:t>
            </a:r>
            <a:r>
              <a:rPr lang="fr-FR" sz="2400" dirty="0">
                <a:solidFill>
                  <a:schemeClr val="tx1"/>
                </a:solidFill>
              </a:rPr>
              <a:t>.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/>
            <a:endParaRPr lang="fr-FR" sz="2400" dirty="0">
              <a:solidFill>
                <a:schemeClr val="tx1"/>
              </a:solidFill>
            </a:endParaRPr>
          </a:p>
          <a:p>
            <a:pPr algn="just"/>
            <a:r>
              <a:rPr lang="fr-FR" sz="2400" b="1" dirty="0" smtClean="0">
                <a:solidFill>
                  <a:srgbClr val="FFB3B3"/>
                </a:solidFill>
              </a:rPr>
              <a:t>L'authenticité et </a:t>
            </a:r>
            <a:r>
              <a:rPr lang="fr-FR" sz="2400" b="1" dirty="0">
                <a:solidFill>
                  <a:srgbClr val="FFB3B3"/>
                </a:solidFill>
              </a:rPr>
              <a:t>l'actualité </a:t>
            </a:r>
            <a:r>
              <a:rPr lang="fr-FR" sz="2400" dirty="0">
                <a:solidFill>
                  <a:schemeClr val="tx1"/>
                </a:solidFill>
              </a:rPr>
              <a:t>du support sont des éléments </a:t>
            </a:r>
            <a:r>
              <a:rPr lang="fr-FR" sz="2400" dirty="0" smtClean="0">
                <a:solidFill>
                  <a:schemeClr val="tx1"/>
                </a:solidFill>
              </a:rPr>
              <a:t>importants</a:t>
            </a:r>
            <a:r>
              <a:rPr lang="fr-FR" sz="2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91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-10498" y="260648"/>
            <a:ext cx="9143998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4000" b="1" dirty="0" smtClean="0">
                <a:solidFill>
                  <a:srgbClr val="FFFF00"/>
                </a:solidFill>
                <a:latin typeface="Agency FB" pitchFamily="34" charset="0"/>
              </a:rPr>
              <a:t>Présentation de la seconde épreuve d’admission</a:t>
            </a:r>
            <a:endParaRPr lang="fr-FR" sz="28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124744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tx1"/>
                </a:solidFill>
              </a:rPr>
              <a:t>Lors de la présentation de votre dossier, vous serez particulièrement évalué sur votre </a:t>
            </a:r>
            <a:r>
              <a:rPr lang="fr-FR" sz="2400" dirty="0">
                <a:solidFill>
                  <a:schemeClr val="tx1"/>
                </a:solidFill>
              </a:rPr>
              <a:t>capacité à </a:t>
            </a:r>
            <a:r>
              <a:rPr lang="fr-FR" sz="24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fr-F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chemeClr val="tx1"/>
                </a:solidFill>
              </a:rPr>
              <a:t>	faire </a:t>
            </a:r>
            <a:r>
              <a:rPr lang="fr-FR" sz="2400" dirty="0">
                <a:solidFill>
                  <a:schemeClr val="tx1"/>
                </a:solidFill>
              </a:rPr>
              <a:t>une présentation construite et </a:t>
            </a:r>
            <a:r>
              <a:rPr lang="fr-FR" sz="2400" dirty="0" smtClean="0">
                <a:solidFill>
                  <a:schemeClr val="tx1"/>
                </a:solidFill>
              </a:rPr>
              <a:t>claire ;</a:t>
            </a:r>
          </a:p>
          <a:p>
            <a:pPr algn="just"/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chemeClr val="tx1"/>
                </a:solidFill>
              </a:rPr>
              <a:t>	</a:t>
            </a:r>
            <a:r>
              <a:rPr lang="fr-FR" sz="2400" dirty="0" smtClean="0">
                <a:solidFill>
                  <a:schemeClr val="tx1"/>
                </a:solidFill>
              </a:rPr>
              <a:t>à </a:t>
            </a:r>
            <a:r>
              <a:rPr lang="fr-FR" sz="2400" dirty="0">
                <a:solidFill>
                  <a:schemeClr val="tx1"/>
                </a:solidFill>
              </a:rPr>
              <a:t>mettre en </a:t>
            </a:r>
            <a:r>
              <a:rPr lang="fr-FR" sz="2400" dirty="0" smtClean="0">
                <a:solidFill>
                  <a:schemeClr val="tx1"/>
                </a:solidFill>
              </a:rPr>
              <a:t>évidence </a:t>
            </a:r>
            <a:r>
              <a:rPr lang="fr-FR" sz="2400" dirty="0">
                <a:solidFill>
                  <a:schemeClr val="tx1"/>
                </a:solidFill>
              </a:rPr>
              <a:t>les </a:t>
            </a:r>
            <a:r>
              <a:rPr lang="fr-FR" sz="2400" dirty="0" smtClean="0">
                <a:solidFill>
                  <a:schemeClr val="tx1"/>
                </a:solidFill>
              </a:rPr>
              <a:t>questionnements </a:t>
            </a:r>
            <a:r>
              <a:rPr lang="fr-FR" sz="2400" dirty="0">
                <a:solidFill>
                  <a:schemeClr val="tx1"/>
                </a:solidFill>
              </a:rPr>
              <a:t>qu'il </a:t>
            </a:r>
            <a:r>
              <a:rPr lang="fr-FR" sz="2400" dirty="0" smtClean="0">
                <a:solidFill>
                  <a:schemeClr val="tx1"/>
                </a:solidFill>
              </a:rPr>
              <a:t>suscite ;</a:t>
            </a:r>
          </a:p>
          <a:p>
            <a:pPr algn="just"/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chemeClr val="tx1"/>
                </a:solidFill>
              </a:rPr>
              <a:t>	</a:t>
            </a:r>
            <a:r>
              <a:rPr lang="fr-FR" sz="2400" dirty="0" smtClean="0">
                <a:solidFill>
                  <a:schemeClr val="tx1"/>
                </a:solidFill>
              </a:rPr>
              <a:t>à </a:t>
            </a:r>
            <a:r>
              <a:rPr lang="fr-FR" sz="2400" dirty="0">
                <a:solidFill>
                  <a:schemeClr val="tx1"/>
                </a:solidFill>
              </a:rPr>
              <a:t>en dégager les points remarquables et </a:t>
            </a:r>
            <a:r>
              <a:rPr lang="fr-FR" sz="2400" dirty="0" smtClean="0">
                <a:solidFill>
                  <a:schemeClr val="tx1"/>
                </a:solidFill>
              </a:rPr>
              <a:t>caractéristiques de votre support d’étude 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chemeClr val="tx1"/>
                </a:solidFill>
              </a:rPr>
              <a:t>à mettre en valeur la qualité de votre dossier et l’exploitation pédagogique que vous pouvez en faire.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1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-10498" y="260648"/>
            <a:ext cx="9143998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4000" b="1" dirty="0" smtClean="0">
                <a:solidFill>
                  <a:srgbClr val="FFFF00"/>
                </a:solidFill>
                <a:latin typeface="Agency FB" pitchFamily="34" charset="0"/>
              </a:rPr>
              <a:t>Présentation de la seconde épreuve d’admission</a:t>
            </a:r>
            <a:endParaRPr lang="fr-FR" sz="28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124744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tx1"/>
                </a:solidFill>
              </a:rPr>
              <a:t>Lors </a:t>
            </a:r>
            <a:r>
              <a:rPr lang="fr-FR" sz="2400" dirty="0">
                <a:solidFill>
                  <a:schemeClr val="tx1"/>
                </a:solidFill>
              </a:rPr>
              <a:t>de </a:t>
            </a:r>
            <a:r>
              <a:rPr lang="fr-FR" sz="2400" dirty="0" smtClean="0">
                <a:solidFill>
                  <a:schemeClr val="tx1"/>
                </a:solidFill>
              </a:rPr>
              <a:t>la présentation</a:t>
            </a:r>
            <a:r>
              <a:rPr lang="fr-FR" sz="2400" dirty="0">
                <a:solidFill>
                  <a:schemeClr val="tx1"/>
                </a:solidFill>
              </a:rPr>
              <a:t>, le candidat </a:t>
            </a:r>
            <a:r>
              <a:rPr lang="fr-FR" sz="2400" dirty="0" smtClean="0">
                <a:solidFill>
                  <a:schemeClr val="tx1"/>
                </a:solidFill>
              </a:rPr>
              <a:t>justifie </a:t>
            </a:r>
            <a:r>
              <a:rPr lang="fr-FR" sz="2400" dirty="0">
                <a:solidFill>
                  <a:schemeClr val="tx1"/>
                </a:solidFill>
              </a:rPr>
              <a:t>le choix du support d'étude et </a:t>
            </a:r>
            <a:r>
              <a:rPr lang="fr-FR" sz="2400" dirty="0" smtClean="0">
                <a:solidFill>
                  <a:schemeClr val="tx1"/>
                </a:solidFill>
              </a:rPr>
              <a:t>les </a:t>
            </a:r>
            <a:r>
              <a:rPr lang="fr-FR" sz="2400" dirty="0">
                <a:solidFill>
                  <a:schemeClr val="tx1"/>
                </a:solidFill>
              </a:rPr>
              <a:t>investigations conduites qui </a:t>
            </a:r>
            <a:r>
              <a:rPr lang="fr-FR" sz="2400" dirty="0" smtClean="0">
                <a:solidFill>
                  <a:schemeClr val="tx1"/>
                </a:solidFill>
              </a:rPr>
              <a:t>peuvent, </a:t>
            </a:r>
            <a:r>
              <a:rPr lang="fr-FR" sz="2400" dirty="0">
                <a:solidFill>
                  <a:schemeClr val="tx1"/>
                </a:solidFill>
              </a:rPr>
              <a:t>selon </a:t>
            </a:r>
            <a:r>
              <a:rPr lang="fr-FR" sz="2400" dirty="0" smtClean="0">
                <a:solidFill>
                  <a:schemeClr val="tx1"/>
                </a:solidFill>
              </a:rPr>
              <a:t>lui</a:t>
            </a:r>
            <a:r>
              <a:rPr lang="fr-FR" sz="2400" dirty="0">
                <a:solidFill>
                  <a:schemeClr val="tx1"/>
                </a:solidFill>
              </a:rPr>
              <a:t>, donner lieu à des exploitations pertinentes en </a:t>
            </a:r>
            <a:r>
              <a:rPr lang="fr-FR" sz="2400" dirty="0" smtClean="0">
                <a:solidFill>
                  <a:schemeClr val="tx1"/>
                </a:solidFill>
              </a:rPr>
              <a:t>collège </a:t>
            </a:r>
            <a:r>
              <a:rPr lang="fr-FR" sz="2400" dirty="0">
                <a:solidFill>
                  <a:schemeClr val="tx1"/>
                </a:solidFill>
              </a:rPr>
              <a:t>ou en lycée.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/>
            <a:endParaRPr lang="fr-FR" sz="2400" dirty="0">
              <a:solidFill>
                <a:schemeClr val="tx1"/>
              </a:solidFill>
            </a:endParaRPr>
          </a:p>
          <a:p>
            <a:pPr algn="just"/>
            <a:r>
              <a:rPr lang="fr-FR" sz="2400" dirty="0">
                <a:solidFill>
                  <a:schemeClr val="tx1"/>
                </a:solidFill>
              </a:rPr>
              <a:t>Pendant l'entretien, le jury conduit des </a:t>
            </a:r>
            <a:r>
              <a:rPr lang="fr-FR" sz="2400" dirty="0" smtClean="0">
                <a:solidFill>
                  <a:schemeClr val="tx1"/>
                </a:solidFill>
              </a:rPr>
              <a:t>investigations </a:t>
            </a:r>
            <a:r>
              <a:rPr lang="fr-FR" sz="2400" dirty="0">
                <a:solidFill>
                  <a:schemeClr val="tx1"/>
                </a:solidFill>
              </a:rPr>
              <a:t>destinées à se conforter dans l'idée que le </a:t>
            </a:r>
            <a:r>
              <a:rPr lang="fr-FR" sz="2400" dirty="0" smtClean="0">
                <a:solidFill>
                  <a:schemeClr val="tx1"/>
                </a:solidFill>
              </a:rPr>
              <a:t>dossier </a:t>
            </a:r>
            <a:r>
              <a:rPr lang="fr-FR" sz="2400" dirty="0">
                <a:solidFill>
                  <a:schemeClr val="tx1"/>
                </a:solidFill>
              </a:rPr>
              <a:t>présenté résulte bien d'un travail </a:t>
            </a:r>
            <a:r>
              <a:rPr lang="fr-FR" sz="2400" dirty="0" smtClean="0">
                <a:solidFill>
                  <a:schemeClr val="tx1"/>
                </a:solidFill>
              </a:rPr>
              <a:t>personnel du </a:t>
            </a:r>
            <a:r>
              <a:rPr lang="fr-FR" sz="2400" dirty="0">
                <a:solidFill>
                  <a:schemeClr val="tx1"/>
                </a:solidFill>
              </a:rPr>
              <a:t>candidat et s'en faire préciser certains </a:t>
            </a:r>
          </a:p>
          <a:p>
            <a:pPr algn="just"/>
            <a:r>
              <a:rPr lang="fr-FR" sz="2400" dirty="0">
                <a:solidFill>
                  <a:schemeClr val="tx1"/>
                </a:solidFill>
              </a:rPr>
              <a:t>points.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/>
            <a:endParaRPr lang="fr-FR" sz="2400" dirty="0">
              <a:solidFill>
                <a:schemeClr val="tx1"/>
              </a:solidFill>
            </a:endParaRPr>
          </a:p>
          <a:p>
            <a:pPr algn="just"/>
            <a:r>
              <a:rPr lang="fr-FR" sz="2400" dirty="0">
                <a:solidFill>
                  <a:schemeClr val="tx1"/>
                </a:solidFill>
              </a:rPr>
              <a:t>Les éléments constitutifs du dossier sont précisés par note </a:t>
            </a:r>
            <a:r>
              <a:rPr lang="fr-FR" sz="2400" dirty="0" smtClean="0">
                <a:solidFill>
                  <a:schemeClr val="tx1"/>
                </a:solidFill>
              </a:rPr>
              <a:t>publiée </a:t>
            </a:r>
            <a:r>
              <a:rPr lang="fr-FR" sz="2400" dirty="0">
                <a:solidFill>
                  <a:schemeClr val="tx1"/>
                </a:solidFill>
              </a:rPr>
              <a:t>sur le site internet du ministère </a:t>
            </a:r>
            <a:r>
              <a:rPr lang="fr-FR" sz="2400" dirty="0" smtClean="0">
                <a:solidFill>
                  <a:schemeClr val="tx1"/>
                </a:solidFill>
              </a:rPr>
              <a:t>chargé </a:t>
            </a:r>
            <a:r>
              <a:rPr lang="fr-FR" sz="2400" dirty="0">
                <a:solidFill>
                  <a:schemeClr val="tx1"/>
                </a:solidFill>
              </a:rPr>
              <a:t>de l'éducation nationale. </a:t>
            </a:r>
          </a:p>
          <a:p>
            <a:pPr algn="just"/>
            <a:endParaRPr lang="fr-F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-10498" y="260648"/>
            <a:ext cx="9143998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4000" b="1" dirty="0" smtClean="0">
                <a:solidFill>
                  <a:srgbClr val="FFFF00"/>
                </a:solidFill>
                <a:latin typeface="Agency FB" pitchFamily="34" charset="0"/>
              </a:rPr>
              <a:t>Présentation de la seconde épreuve d’admission</a:t>
            </a:r>
            <a:endParaRPr lang="fr-FR" sz="28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124744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chemeClr val="tx1"/>
                </a:solidFill>
              </a:rPr>
              <a:t>Lors </a:t>
            </a:r>
            <a:r>
              <a:rPr lang="fr-FR" sz="2400" dirty="0">
                <a:solidFill>
                  <a:schemeClr val="tx1"/>
                </a:solidFill>
              </a:rPr>
              <a:t>de </a:t>
            </a:r>
            <a:r>
              <a:rPr lang="fr-FR" sz="2400" dirty="0" smtClean="0">
                <a:solidFill>
                  <a:schemeClr val="tx1"/>
                </a:solidFill>
              </a:rPr>
              <a:t>la présentation</a:t>
            </a:r>
            <a:r>
              <a:rPr lang="fr-FR" sz="2400" dirty="0">
                <a:solidFill>
                  <a:schemeClr val="tx1"/>
                </a:solidFill>
              </a:rPr>
              <a:t>, le candidat </a:t>
            </a:r>
            <a:r>
              <a:rPr lang="fr-FR" sz="2400" dirty="0" smtClean="0">
                <a:solidFill>
                  <a:schemeClr val="tx1"/>
                </a:solidFill>
              </a:rPr>
              <a:t>justifie </a:t>
            </a:r>
            <a:r>
              <a:rPr lang="fr-FR" sz="2400" dirty="0">
                <a:solidFill>
                  <a:schemeClr val="tx1"/>
                </a:solidFill>
              </a:rPr>
              <a:t>le choix du support d'étude et </a:t>
            </a:r>
            <a:r>
              <a:rPr lang="fr-FR" sz="2400" dirty="0" smtClean="0">
                <a:solidFill>
                  <a:schemeClr val="tx1"/>
                </a:solidFill>
              </a:rPr>
              <a:t>les </a:t>
            </a:r>
            <a:r>
              <a:rPr lang="fr-FR" sz="2400" dirty="0">
                <a:solidFill>
                  <a:schemeClr val="tx1"/>
                </a:solidFill>
              </a:rPr>
              <a:t>investigations conduites qui </a:t>
            </a:r>
            <a:r>
              <a:rPr lang="fr-FR" sz="2400" dirty="0" smtClean="0">
                <a:solidFill>
                  <a:schemeClr val="tx1"/>
                </a:solidFill>
              </a:rPr>
              <a:t>peuvent, </a:t>
            </a:r>
            <a:r>
              <a:rPr lang="fr-FR" sz="2400" dirty="0">
                <a:solidFill>
                  <a:schemeClr val="tx1"/>
                </a:solidFill>
              </a:rPr>
              <a:t>selon </a:t>
            </a:r>
            <a:r>
              <a:rPr lang="fr-FR" sz="2400" dirty="0" smtClean="0">
                <a:solidFill>
                  <a:schemeClr val="tx1"/>
                </a:solidFill>
              </a:rPr>
              <a:t>lui</a:t>
            </a:r>
            <a:r>
              <a:rPr lang="fr-FR" sz="2400" dirty="0">
                <a:solidFill>
                  <a:schemeClr val="tx1"/>
                </a:solidFill>
              </a:rPr>
              <a:t>, donner lieu à des exploitations pertinentes en </a:t>
            </a:r>
            <a:r>
              <a:rPr lang="fr-FR" sz="2400" dirty="0" smtClean="0">
                <a:solidFill>
                  <a:schemeClr val="tx1"/>
                </a:solidFill>
              </a:rPr>
              <a:t>collège </a:t>
            </a:r>
            <a:r>
              <a:rPr lang="fr-FR" sz="2400" dirty="0">
                <a:solidFill>
                  <a:schemeClr val="tx1"/>
                </a:solidFill>
              </a:rPr>
              <a:t>ou en lycée.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/>
            <a:endParaRPr lang="fr-FR" sz="2400" dirty="0">
              <a:solidFill>
                <a:schemeClr val="tx1"/>
              </a:solidFill>
            </a:endParaRPr>
          </a:p>
          <a:p>
            <a:pPr algn="just"/>
            <a:r>
              <a:rPr lang="fr-FR" sz="2400" dirty="0">
                <a:solidFill>
                  <a:schemeClr val="tx1"/>
                </a:solidFill>
              </a:rPr>
              <a:t>Pendant l'entretien, le jury conduit des </a:t>
            </a:r>
            <a:r>
              <a:rPr lang="fr-FR" sz="2400" dirty="0" smtClean="0">
                <a:solidFill>
                  <a:schemeClr val="tx1"/>
                </a:solidFill>
              </a:rPr>
              <a:t>investigations </a:t>
            </a:r>
            <a:r>
              <a:rPr lang="fr-FR" sz="2400" dirty="0">
                <a:solidFill>
                  <a:schemeClr val="tx1"/>
                </a:solidFill>
              </a:rPr>
              <a:t>destinées à se conforter dans l'idée que le </a:t>
            </a:r>
            <a:r>
              <a:rPr lang="fr-FR" sz="2400" dirty="0" smtClean="0">
                <a:solidFill>
                  <a:schemeClr val="tx1"/>
                </a:solidFill>
              </a:rPr>
              <a:t>dossier </a:t>
            </a:r>
            <a:r>
              <a:rPr lang="fr-FR" sz="2400" dirty="0">
                <a:solidFill>
                  <a:schemeClr val="tx1"/>
                </a:solidFill>
              </a:rPr>
              <a:t>présenté résulte bien d'un travail </a:t>
            </a:r>
            <a:r>
              <a:rPr lang="fr-FR" sz="2400" dirty="0" smtClean="0">
                <a:solidFill>
                  <a:schemeClr val="tx1"/>
                </a:solidFill>
              </a:rPr>
              <a:t>personnel du </a:t>
            </a:r>
            <a:r>
              <a:rPr lang="fr-FR" sz="2400" dirty="0">
                <a:solidFill>
                  <a:schemeClr val="tx1"/>
                </a:solidFill>
              </a:rPr>
              <a:t>candidat et s'en faire préciser certains </a:t>
            </a:r>
          </a:p>
          <a:p>
            <a:pPr algn="just"/>
            <a:r>
              <a:rPr lang="fr-FR" sz="2400" dirty="0">
                <a:solidFill>
                  <a:schemeClr val="tx1"/>
                </a:solidFill>
              </a:rPr>
              <a:t>points.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/>
            <a:endParaRPr lang="fr-FR" sz="2400" dirty="0">
              <a:solidFill>
                <a:schemeClr val="tx1"/>
              </a:solidFill>
            </a:endParaRPr>
          </a:p>
          <a:p>
            <a:pPr algn="just"/>
            <a:r>
              <a:rPr lang="fr-FR" sz="2400" dirty="0">
                <a:solidFill>
                  <a:schemeClr val="tx1"/>
                </a:solidFill>
              </a:rPr>
              <a:t>Les éléments constitutifs du dossier sont précisés par note </a:t>
            </a:r>
            <a:r>
              <a:rPr lang="fr-FR" sz="2400" dirty="0" smtClean="0">
                <a:solidFill>
                  <a:schemeClr val="tx1"/>
                </a:solidFill>
              </a:rPr>
              <a:t>publiée </a:t>
            </a:r>
            <a:r>
              <a:rPr lang="fr-FR" sz="2400" dirty="0">
                <a:solidFill>
                  <a:schemeClr val="tx1"/>
                </a:solidFill>
              </a:rPr>
              <a:t>sur le site internet du ministère </a:t>
            </a:r>
            <a:r>
              <a:rPr lang="fr-FR" sz="2400" dirty="0" smtClean="0">
                <a:solidFill>
                  <a:schemeClr val="tx1"/>
                </a:solidFill>
              </a:rPr>
              <a:t>chargé </a:t>
            </a:r>
            <a:r>
              <a:rPr lang="fr-FR" sz="2400" dirty="0">
                <a:solidFill>
                  <a:schemeClr val="tx1"/>
                </a:solidFill>
              </a:rPr>
              <a:t>de l'éducation nationale. </a:t>
            </a:r>
          </a:p>
          <a:p>
            <a:pPr algn="just"/>
            <a:endParaRPr lang="fr-F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0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34052</TotalTime>
  <Words>1233</Words>
  <Application>Microsoft Office PowerPoint</Application>
  <PresentationFormat>Affichage à l'écran (4:3)</PresentationFormat>
  <Paragraphs>126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Technique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Stephane Vercleven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Domaine d'application troisième</dc:title>
  <dc:creator>Stephane Vercleven</dc:creator>
  <cp:lastModifiedBy>TICE</cp:lastModifiedBy>
  <cp:revision>1149</cp:revision>
  <cp:lastPrinted>2014-09-17T08:43:51Z</cp:lastPrinted>
  <dcterms:created xsi:type="dcterms:W3CDTF">2009-01-06T05:36:58Z</dcterms:created>
  <dcterms:modified xsi:type="dcterms:W3CDTF">2017-06-19T16:01:16Z</dcterms:modified>
</cp:coreProperties>
</file>