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2" r:id="rId2"/>
    <p:sldId id="286" r:id="rId3"/>
    <p:sldId id="288" r:id="rId4"/>
    <p:sldId id="304" r:id="rId5"/>
    <p:sldId id="315" r:id="rId6"/>
    <p:sldId id="305" r:id="rId7"/>
    <p:sldId id="292" r:id="rId8"/>
    <p:sldId id="314" r:id="rId9"/>
    <p:sldId id="290" r:id="rId10"/>
    <p:sldId id="293" r:id="rId11"/>
    <p:sldId id="313" r:id="rId12"/>
    <p:sldId id="295" r:id="rId13"/>
    <p:sldId id="291" r:id="rId14"/>
    <p:sldId id="299" r:id="rId15"/>
    <p:sldId id="316" r:id="rId16"/>
    <p:sldId id="300" r:id="rId17"/>
    <p:sldId id="301" r:id="rId1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600"/>
    <a:srgbClr val="00CC00"/>
    <a:srgbClr val="0000CC"/>
    <a:srgbClr val="0000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8" autoAdjust="0"/>
    <p:restoredTop sz="98046" autoAdjust="0"/>
  </p:normalViewPr>
  <p:slideViewPr>
    <p:cSldViewPr>
      <p:cViewPr>
        <p:scale>
          <a:sx n="70" d="100"/>
          <a:sy n="70"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654B4DA-02C5-44A5-8250-A6251BD281B1}" type="datetimeFigureOut">
              <a:rPr lang="fr-FR" smtClean="0"/>
              <a:t>30/06/2017</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3809529-1F79-473E-8A69-43E6D46253FD}" type="slidenum">
              <a:rPr lang="fr-FR" smtClean="0"/>
              <a:t>‹N°›</a:t>
            </a:fld>
            <a:endParaRPr lang="fr-FR"/>
          </a:p>
        </p:txBody>
      </p:sp>
    </p:spTree>
    <p:extLst>
      <p:ext uri="{BB962C8B-B14F-4D97-AF65-F5344CB8AC3E}">
        <p14:creationId xmlns:p14="http://schemas.microsoft.com/office/powerpoint/2010/main" val="3423158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AAC9AC4-AAAF-4E2F-8BFB-9BD6DDA71727}" type="datetimeFigureOut">
              <a:rPr lang="fr-FR" smtClean="0"/>
              <a:t>30/06/2017</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4ACF8B-0526-4750-80B9-A34D6D683620}" type="slidenum">
              <a:rPr lang="fr-FR" smtClean="0"/>
              <a:t>‹N°›</a:t>
            </a:fld>
            <a:endParaRPr lang="fr-FR" dirty="0"/>
          </a:p>
        </p:txBody>
      </p:sp>
    </p:spTree>
    <p:extLst>
      <p:ext uri="{BB962C8B-B14F-4D97-AF65-F5344CB8AC3E}">
        <p14:creationId xmlns:p14="http://schemas.microsoft.com/office/powerpoint/2010/main" val="1037685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p:spPr>
        <p:txBody>
          <a:bodyPr/>
          <a:lstStyle>
            <a:lvl1pPr>
              <a:defRPr/>
            </a:lvl1pPr>
          </a:lstStyle>
          <a:p>
            <a:pPr lvl="0"/>
            <a:r>
              <a:rPr lang="fr-FR"/>
              <a:t>Modifiez le style du titre</a:t>
            </a:r>
          </a:p>
        </p:txBody>
      </p:sp>
      <p:sp>
        <p:nvSpPr>
          <p:cNvPr id="3" name="Sous-titr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fr-FR"/>
              <a:t>Modifiez le style des sous-titres du masque</a:t>
            </a:r>
          </a:p>
        </p:txBody>
      </p:sp>
      <p:sp>
        <p:nvSpPr>
          <p:cNvPr id="4" name="Espace réservé de la date 3"/>
          <p:cNvSpPr txBox="1">
            <a:spLocks noGrp="1"/>
          </p:cNvSpPr>
          <p:nvPr>
            <p:ph type="dt" sz="half" idx="7"/>
          </p:nvPr>
        </p:nvSpPr>
        <p:spPr/>
        <p:txBody>
          <a:bodyPr/>
          <a:lstStyle>
            <a:lvl1pPr>
              <a:defRPr/>
            </a:lvl1pPr>
          </a:lstStyle>
          <a:p>
            <a:pPr lvl="0"/>
            <a:fld id="{A3318649-8F48-4E7C-9270-D4B8D103C875}" type="datetime1">
              <a:rPr lang="fr-FR" smtClean="0"/>
              <a:t>30/06/2017</a:t>
            </a:fld>
            <a:endParaRPr lang="fr-FR" dirty="0"/>
          </a:p>
        </p:txBody>
      </p:sp>
      <p:sp>
        <p:nvSpPr>
          <p:cNvPr id="5" name="Espace réservé du pied de page 4"/>
          <p:cNvSpPr txBox="1">
            <a:spLocks noGrp="1"/>
          </p:cNvSpPr>
          <p:nvPr>
            <p:ph type="ftr" sz="quarter" idx="9"/>
          </p:nvPr>
        </p:nvSpPr>
        <p:spPr/>
        <p:txBody>
          <a:bodyPr/>
          <a:lstStyle>
            <a:lvl1pPr>
              <a:defRPr/>
            </a:lvl1pPr>
          </a:lstStyle>
          <a:p>
            <a:pPr lvl="0"/>
            <a:endParaRPr lang="fr-FR" dirty="0"/>
          </a:p>
        </p:txBody>
      </p:sp>
      <p:sp>
        <p:nvSpPr>
          <p:cNvPr id="6" name="Espace réservé du numéro de diapositive 5"/>
          <p:cNvSpPr txBox="1">
            <a:spLocks noGrp="1"/>
          </p:cNvSpPr>
          <p:nvPr>
            <p:ph type="sldNum" sz="quarter" idx="8"/>
          </p:nvPr>
        </p:nvSpPr>
        <p:spPr/>
        <p:txBody>
          <a:bodyPr/>
          <a:lstStyle>
            <a:lvl1pPr>
              <a:defRPr/>
            </a:lvl1pPr>
          </a:lstStyle>
          <a:p>
            <a:pPr lvl="0"/>
            <a:fld id="{65CC2D99-DBCE-4DF6-9AD5-75911D2A0338}" type="slidenum">
              <a:t>‹N°›</a:t>
            </a:fld>
            <a:endParaRPr lang="fr-FR" dirty="0"/>
          </a:p>
        </p:txBody>
      </p:sp>
    </p:spTree>
    <p:extLst>
      <p:ext uri="{BB962C8B-B14F-4D97-AF65-F5344CB8AC3E}">
        <p14:creationId xmlns:p14="http://schemas.microsoft.com/office/powerpoint/2010/main" val="7427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texte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p:txBody>
          <a:bodyPr/>
          <a:lstStyle>
            <a:lvl1pPr>
              <a:defRPr/>
            </a:lvl1pPr>
          </a:lstStyle>
          <a:p>
            <a:pPr lvl="0"/>
            <a:fld id="{8916DB5F-1686-485E-B7F4-D58F34D4A41C}" type="datetime1">
              <a:rPr lang="fr-FR" smtClean="0"/>
              <a:t>30/06/2017</a:t>
            </a:fld>
            <a:endParaRPr lang="fr-FR" dirty="0"/>
          </a:p>
        </p:txBody>
      </p:sp>
      <p:sp>
        <p:nvSpPr>
          <p:cNvPr id="5" name="Espace réservé du pied de page 4"/>
          <p:cNvSpPr txBox="1">
            <a:spLocks noGrp="1"/>
          </p:cNvSpPr>
          <p:nvPr>
            <p:ph type="ftr" sz="quarter" idx="9"/>
          </p:nvPr>
        </p:nvSpPr>
        <p:spPr/>
        <p:txBody>
          <a:bodyPr/>
          <a:lstStyle>
            <a:lvl1pPr>
              <a:defRPr/>
            </a:lvl1pPr>
          </a:lstStyle>
          <a:p>
            <a:pPr lvl="0"/>
            <a:endParaRPr lang="fr-FR" dirty="0"/>
          </a:p>
        </p:txBody>
      </p:sp>
      <p:sp>
        <p:nvSpPr>
          <p:cNvPr id="6" name="Espace réservé du numéro de diapositive 5"/>
          <p:cNvSpPr txBox="1">
            <a:spLocks noGrp="1"/>
          </p:cNvSpPr>
          <p:nvPr>
            <p:ph type="sldNum" sz="quarter" idx="8"/>
          </p:nvPr>
        </p:nvSpPr>
        <p:spPr/>
        <p:txBody>
          <a:bodyPr/>
          <a:lstStyle>
            <a:lvl1pPr>
              <a:defRPr/>
            </a:lvl1pPr>
          </a:lstStyle>
          <a:p>
            <a:pPr lvl="0"/>
            <a:fld id="{D4C105EA-6EBD-4D8A-84BA-CBA72B537C2A}" type="slidenum">
              <a:t>‹N°›</a:t>
            </a:fld>
            <a:endParaRPr lang="fr-FR" dirty="0"/>
          </a:p>
        </p:txBody>
      </p:sp>
    </p:spTree>
    <p:extLst>
      <p:ext uri="{BB962C8B-B14F-4D97-AF65-F5344CB8AC3E}">
        <p14:creationId xmlns:p14="http://schemas.microsoft.com/office/powerpoint/2010/main" val="1259200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p:spPr>
        <p:txBody>
          <a:bodyPr vert="eaVert"/>
          <a:lstStyle>
            <a:lvl1pPr>
              <a:defRPr/>
            </a:lvl1pPr>
          </a:lstStyle>
          <a:p>
            <a:pPr lvl="0"/>
            <a:r>
              <a:rPr lang="fr-FR"/>
              <a:t>Modifiez le style du titre</a:t>
            </a:r>
          </a:p>
        </p:txBody>
      </p:sp>
      <p:sp>
        <p:nvSpPr>
          <p:cNvPr id="3" name="Espace réservé du texte vertica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p:txBody>
          <a:bodyPr/>
          <a:lstStyle>
            <a:lvl1pPr>
              <a:defRPr/>
            </a:lvl1pPr>
          </a:lstStyle>
          <a:p>
            <a:pPr lvl="0"/>
            <a:fld id="{88570334-D458-4AC0-9471-BB7C6B655721}" type="datetime1">
              <a:rPr lang="fr-FR" smtClean="0"/>
              <a:t>30/06/2017</a:t>
            </a:fld>
            <a:endParaRPr lang="fr-FR" dirty="0"/>
          </a:p>
        </p:txBody>
      </p:sp>
      <p:sp>
        <p:nvSpPr>
          <p:cNvPr id="5" name="Espace réservé du pied de page 4"/>
          <p:cNvSpPr txBox="1">
            <a:spLocks noGrp="1"/>
          </p:cNvSpPr>
          <p:nvPr>
            <p:ph type="ftr" sz="quarter" idx="9"/>
          </p:nvPr>
        </p:nvSpPr>
        <p:spPr/>
        <p:txBody>
          <a:bodyPr/>
          <a:lstStyle>
            <a:lvl1pPr>
              <a:defRPr/>
            </a:lvl1pPr>
          </a:lstStyle>
          <a:p>
            <a:pPr lvl="0"/>
            <a:endParaRPr lang="fr-FR" dirty="0"/>
          </a:p>
        </p:txBody>
      </p:sp>
      <p:sp>
        <p:nvSpPr>
          <p:cNvPr id="6" name="Espace réservé du numéro de diapositive 5"/>
          <p:cNvSpPr txBox="1">
            <a:spLocks noGrp="1"/>
          </p:cNvSpPr>
          <p:nvPr>
            <p:ph type="sldNum" sz="quarter" idx="8"/>
          </p:nvPr>
        </p:nvSpPr>
        <p:spPr/>
        <p:txBody>
          <a:bodyPr/>
          <a:lstStyle>
            <a:lvl1pPr>
              <a:defRPr/>
            </a:lvl1pPr>
          </a:lstStyle>
          <a:p>
            <a:pPr lvl="0"/>
            <a:fld id="{6AA24D32-80B1-4056-AB00-B34E05B7E1EB}" type="slidenum">
              <a:t>‹N°›</a:t>
            </a:fld>
            <a:endParaRPr lang="fr-FR" dirty="0"/>
          </a:p>
        </p:txBody>
      </p:sp>
    </p:spTree>
    <p:extLst>
      <p:ext uri="{BB962C8B-B14F-4D97-AF65-F5344CB8AC3E}">
        <p14:creationId xmlns:p14="http://schemas.microsoft.com/office/powerpoint/2010/main" val="1759754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p:txBody>
          <a:bodyPr/>
          <a:lstStyle>
            <a:lvl1pPr>
              <a:defRPr/>
            </a:lvl1pPr>
          </a:lstStyle>
          <a:p>
            <a:pPr lvl="0"/>
            <a:fld id="{42623C21-762E-45D7-AE62-F6ED84268A18}" type="datetime1">
              <a:rPr lang="fr-FR" smtClean="0"/>
              <a:t>30/06/2017</a:t>
            </a:fld>
            <a:endParaRPr lang="fr-FR" dirty="0"/>
          </a:p>
        </p:txBody>
      </p:sp>
      <p:sp>
        <p:nvSpPr>
          <p:cNvPr id="5" name="Espace réservé du pied de page 4"/>
          <p:cNvSpPr txBox="1">
            <a:spLocks noGrp="1"/>
          </p:cNvSpPr>
          <p:nvPr>
            <p:ph type="ftr" sz="quarter" idx="9"/>
          </p:nvPr>
        </p:nvSpPr>
        <p:spPr/>
        <p:txBody>
          <a:bodyPr/>
          <a:lstStyle>
            <a:lvl1pPr>
              <a:defRPr/>
            </a:lvl1pPr>
          </a:lstStyle>
          <a:p>
            <a:pPr lvl="0"/>
            <a:endParaRPr lang="fr-FR" dirty="0"/>
          </a:p>
        </p:txBody>
      </p:sp>
      <p:sp>
        <p:nvSpPr>
          <p:cNvPr id="6" name="Espace réservé du numéro de diapositive 5"/>
          <p:cNvSpPr txBox="1">
            <a:spLocks noGrp="1"/>
          </p:cNvSpPr>
          <p:nvPr>
            <p:ph type="sldNum" sz="quarter" idx="8"/>
          </p:nvPr>
        </p:nvSpPr>
        <p:spPr/>
        <p:txBody>
          <a:bodyPr/>
          <a:lstStyle>
            <a:lvl1pPr>
              <a:defRPr/>
            </a:lvl1pPr>
          </a:lstStyle>
          <a:p>
            <a:pPr lvl="0"/>
            <a:fld id="{F2EFEFE2-2224-44A4-A922-1FD17FD1A56C}" type="slidenum">
              <a:t>‹N°›</a:t>
            </a:fld>
            <a:endParaRPr lang="fr-FR" dirty="0"/>
          </a:p>
        </p:txBody>
      </p:sp>
    </p:spTree>
    <p:extLst>
      <p:ext uri="{BB962C8B-B14F-4D97-AF65-F5344CB8AC3E}">
        <p14:creationId xmlns:p14="http://schemas.microsoft.com/office/powerpoint/2010/main" val="190039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p:spPr>
        <p:txBody>
          <a:bodyPr anchor="t" anchorCtr="0"/>
          <a:lstStyle>
            <a:lvl1pPr algn="l">
              <a:defRPr sz="4000" b="1" cap="all"/>
            </a:lvl1pPr>
          </a:lstStyle>
          <a:p>
            <a:pPr lvl="0"/>
            <a:r>
              <a:rPr lang="fr-FR"/>
              <a:t>Modifiez le style du titre</a:t>
            </a:r>
          </a:p>
        </p:txBody>
      </p:sp>
      <p:sp>
        <p:nvSpPr>
          <p:cNvPr id="3" name="Espace réservé du texte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fr-FR"/>
              <a:t>Modifiez les styles du texte du masque</a:t>
            </a:r>
          </a:p>
        </p:txBody>
      </p:sp>
      <p:sp>
        <p:nvSpPr>
          <p:cNvPr id="4" name="Espace réservé de la date 3"/>
          <p:cNvSpPr txBox="1">
            <a:spLocks noGrp="1"/>
          </p:cNvSpPr>
          <p:nvPr>
            <p:ph type="dt" sz="half" idx="7"/>
          </p:nvPr>
        </p:nvSpPr>
        <p:spPr/>
        <p:txBody>
          <a:bodyPr/>
          <a:lstStyle>
            <a:lvl1pPr>
              <a:defRPr/>
            </a:lvl1pPr>
          </a:lstStyle>
          <a:p>
            <a:pPr lvl="0"/>
            <a:fld id="{9D3D4BC2-58E5-4F96-B343-D6FDC352EF85}" type="datetime1">
              <a:rPr lang="fr-FR" smtClean="0"/>
              <a:t>30/06/2017</a:t>
            </a:fld>
            <a:endParaRPr lang="fr-FR" dirty="0"/>
          </a:p>
        </p:txBody>
      </p:sp>
      <p:sp>
        <p:nvSpPr>
          <p:cNvPr id="5" name="Espace réservé du pied de page 4"/>
          <p:cNvSpPr txBox="1">
            <a:spLocks noGrp="1"/>
          </p:cNvSpPr>
          <p:nvPr>
            <p:ph type="ftr" sz="quarter" idx="9"/>
          </p:nvPr>
        </p:nvSpPr>
        <p:spPr/>
        <p:txBody>
          <a:bodyPr/>
          <a:lstStyle>
            <a:lvl1pPr>
              <a:defRPr/>
            </a:lvl1pPr>
          </a:lstStyle>
          <a:p>
            <a:pPr lvl="0"/>
            <a:endParaRPr lang="fr-FR" dirty="0"/>
          </a:p>
        </p:txBody>
      </p:sp>
      <p:sp>
        <p:nvSpPr>
          <p:cNvPr id="6" name="Espace réservé du numéro de diapositive 5"/>
          <p:cNvSpPr txBox="1">
            <a:spLocks noGrp="1"/>
          </p:cNvSpPr>
          <p:nvPr>
            <p:ph type="sldNum" sz="quarter" idx="8"/>
          </p:nvPr>
        </p:nvSpPr>
        <p:spPr/>
        <p:txBody>
          <a:bodyPr/>
          <a:lstStyle>
            <a:lvl1pPr>
              <a:defRPr/>
            </a:lvl1pPr>
          </a:lstStyle>
          <a:p>
            <a:pPr lvl="0"/>
            <a:fld id="{627D0770-F5B5-4D02-B8C8-8749C995B55A}" type="slidenum">
              <a:t>‹N°›</a:t>
            </a:fld>
            <a:endParaRPr lang="fr-FR" dirty="0"/>
          </a:p>
        </p:txBody>
      </p:sp>
    </p:spTree>
    <p:extLst>
      <p:ext uri="{BB962C8B-B14F-4D97-AF65-F5344CB8AC3E}">
        <p14:creationId xmlns:p14="http://schemas.microsoft.com/office/powerpoint/2010/main" val="2891659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txBox="1">
            <a:spLocks noGrp="1"/>
          </p:cNvSpPr>
          <p:nvPr>
            <p:ph type="dt" sz="half" idx="7"/>
          </p:nvPr>
        </p:nvSpPr>
        <p:spPr/>
        <p:txBody>
          <a:bodyPr/>
          <a:lstStyle>
            <a:lvl1pPr>
              <a:defRPr/>
            </a:lvl1pPr>
          </a:lstStyle>
          <a:p>
            <a:pPr lvl="0"/>
            <a:fld id="{0830F2B4-C791-42C3-8619-6865A3B1AFEC}" type="datetime1">
              <a:rPr lang="fr-FR" smtClean="0"/>
              <a:t>30/06/2017</a:t>
            </a:fld>
            <a:endParaRPr lang="fr-FR" dirty="0"/>
          </a:p>
        </p:txBody>
      </p:sp>
      <p:sp>
        <p:nvSpPr>
          <p:cNvPr id="6" name="Espace réservé du pied de page 5"/>
          <p:cNvSpPr txBox="1">
            <a:spLocks noGrp="1"/>
          </p:cNvSpPr>
          <p:nvPr>
            <p:ph type="ftr" sz="quarter" idx="9"/>
          </p:nvPr>
        </p:nvSpPr>
        <p:spPr/>
        <p:txBody>
          <a:bodyPr/>
          <a:lstStyle>
            <a:lvl1pPr>
              <a:defRPr/>
            </a:lvl1pPr>
          </a:lstStyle>
          <a:p>
            <a:pPr lvl="0"/>
            <a:endParaRPr lang="fr-FR" dirty="0"/>
          </a:p>
        </p:txBody>
      </p:sp>
      <p:sp>
        <p:nvSpPr>
          <p:cNvPr id="7" name="Espace réservé du numéro de diapositive 6"/>
          <p:cNvSpPr txBox="1">
            <a:spLocks noGrp="1"/>
          </p:cNvSpPr>
          <p:nvPr>
            <p:ph type="sldNum" sz="quarter" idx="8"/>
          </p:nvPr>
        </p:nvSpPr>
        <p:spPr/>
        <p:txBody>
          <a:bodyPr/>
          <a:lstStyle>
            <a:lvl1pPr>
              <a:defRPr/>
            </a:lvl1pPr>
          </a:lstStyle>
          <a:p>
            <a:pPr lvl="0"/>
            <a:fld id="{0D6060C0-2429-4581-9319-E2FCAE4C71E0}" type="slidenum">
              <a:t>‹N°›</a:t>
            </a:fld>
            <a:endParaRPr lang="fr-FR" dirty="0"/>
          </a:p>
        </p:txBody>
      </p:sp>
    </p:spTree>
    <p:extLst>
      <p:ext uri="{BB962C8B-B14F-4D97-AF65-F5344CB8AC3E}">
        <p14:creationId xmlns:p14="http://schemas.microsoft.com/office/powerpoint/2010/main" val="839501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texte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fr-FR"/>
              <a:t>Modifiez les styles du texte du masque</a:t>
            </a:r>
          </a:p>
        </p:txBody>
      </p:sp>
      <p:sp>
        <p:nvSpPr>
          <p:cNvPr id="4" name="Espace réservé du contenu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fr-FR"/>
              <a:t>Modifiez les styles du texte du masque</a:t>
            </a:r>
          </a:p>
        </p:txBody>
      </p:sp>
      <p:sp>
        <p:nvSpPr>
          <p:cNvPr id="6" name="Espace réservé du contenu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txBox="1">
            <a:spLocks noGrp="1"/>
          </p:cNvSpPr>
          <p:nvPr>
            <p:ph type="dt" sz="half" idx="7"/>
          </p:nvPr>
        </p:nvSpPr>
        <p:spPr/>
        <p:txBody>
          <a:bodyPr/>
          <a:lstStyle>
            <a:lvl1pPr>
              <a:defRPr/>
            </a:lvl1pPr>
          </a:lstStyle>
          <a:p>
            <a:pPr lvl="0"/>
            <a:fld id="{7FCFDC25-D1DB-43B3-A748-1C3D2CA5785E}" type="datetime1">
              <a:rPr lang="fr-FR" smtClean="0"/>
              <a:t>30/06/2017</a:t>
            </a:fld>
            <a:endParaRPr lang="fr-FR" dirty="0"/>
          </a:p>
        </p:txBody>
      </p:sp>
      <p:sp>
        <p:nvSpPr>
          <p:cNvPr id="8" name="Espace réservé du pied de page 7"/>
          <p:cNvSpPr txBox="1">
            <a:spLocks noGrp="1"/>
          </p:cNvSpPr>
          <p:nvPr>
            <p:ph type="ftr" sz="quarter" idx="9"/>
          </p:nvPr>
        </p:nvSpPr>
        <p:spPr/>
        <p:txBody>
          <a:bodyPr/>
          <a:lstStyle>
            <a:lvl1pPr>
              <a:defRPr/>
            </a:lvl1pPr>
          </a:lstStyle>
          <a:p>
            <a:pPr lvl="0"/>
            <a:endParaRPr lang="fr-FR" dirty="0"/>
          </a:p>
        </p:txBody>
      </p:sp>
      <p:sp>
        <p:nvSpPr>
          <p:cNvPr id="9" name="Espace réservé du numéro de diapositive 8"/>
          <p:cNvSpPr txBox="1">
            <a:spLocks noGrp="1"/>
          </p:cNvSpPr>
          <p:nvPr>
            <p:ph type="sldNum" sz="quarter" idx="8"/>
          </p:nvPr>
        </p:nvSpPr>
        <p:spPr/>
        <p:txBody>
          <a:bodyPr/>
          <a:lstStyle>
            <a:lvl1pPr>
              <a:defRPr/>
            </a:lvl1pPr>
          </a:lstStyle>
          <a:p>
            <a:pPr lvl="0"/>
            <a:fld id="{00AF971B-1AC2-4525-AA17-352923267FCE}" type="slidenum">
              <a:t>‹N°›</a:t>
            </a:fld>
            <a:endParaRPr lang="fr-FR" dirty="0"/>
          </a:p>
        </p:txBody>
      </p:sp>
    </p:spTree>
    <p:extLst>
      <p:ext uri="{BB962C8B-B14F-4D97-AF65-F5344CB8AC3E}">
        <p14:creationId xmlns:p14="http://schemas.microsoft.com/office/powerpoint/2010/main" val="1942492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e la date 2"/>
          <p:cNvSpPr txBox="1">
            <a:spLocks noGrp="1"/>
          </p:cNvSpPr>
          <p:nvPr>
            <p:ph type="dt" sz="half" idx="7"/>
          </p:nvPr>
        </p:nvSpPr>
        <p:spPr/>
        <p:txBody>
          <a:bodyPr/>
          <a:lstStyle>
            <a:lvl1pPr>
              <a:defRPr/>
            </a:lvl1pPr>
          </a:lstStyle>
          <a:p>
            <a:pPr lvl="0"/>
            <a:fld id="{251F26D1-3147-4C1D-BD28-5432A0662817}" type="datetime1">
              <a:rPr lang="fr-FR" smtClean="0"/>
              <a:t>30/06/2017</a:t>
            </a:fld>
            <a:endParaRPr lang="fr-FR" dirty="0"/>
          </a:p>
        </p:txBody>
      </p:sp>
      <p:sp>
        <p:nvSpPr>
          <p:cNvPr id="4" name="Espace réservé du pied de page 3"/>
          <p:cNvSpPr txBox="1">
            <a:spLocks noGrp="1"/>
          </p:cNvSpPr>
          <p:nvPr>
            <p:ph type="ftr" sz="quarter" idx="9"/>
          </p:nvPr>
        </p:nvSpPr>
        <p:spPr/>
        <p:txBody>
          <a:bodyPr/>
          <a:lstStyle>
            <a:lvl1pPr>
              <a:defRPr/>
            </a:lvl1pPr>
          </a:lstStyle>
          <a:p>
            <a:pPr lvl="0"/>
            <a:endParaRPr lang="fr-FR" dirty="0"/>
          </a:p>
        </p:txBody>
      </p:sp>
      <p:sp>
        <p:nvSpPr>
          <p:cNvPr id="5" name="Espace réservé du numéro de diapositive 4"/>
          <p:cNvSpPr txBox="1">
            <a:spLocks noGrp="1"/>
          </p:cNvSpPr>
          <p:nvPr>
            <p:ph type="sldNum" sz="quarter" idx="8"/>
          </p:nvPr>
        </p:nvSpPr>
        <p:spPr/>
        <p:txBody>
          <a:bodyPr/>
          <a:lstStyle>
            <a:lvl1pPr>
              <a:defRPr/>
            </a:lvl1pPr>
          </a:lstStyle>
          <a:p>
            <a:pPr lvl="0"/>
            <a:fld id="{3EA6CF1A-0B59-4441-A9C2-E604DC9AE918}" type="slidenum">
              <a:t>‹N°›</a:t>
            </a:fld>
            <a:endParaRPr lang="fr-FR" dirty="0"/>
          </a:p>
        </p:txBody>
      </p:sp>
    </p:spTree>
    <p:extLst>
      <p:ext uri="{BB962C8B-B14F-4D97-AF65-F5344CB8AC3E}">
        <p14:creationId xmlns:p14="http://schemas.microsoft.com/office/powerpoint/2010/main" val="1358253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txBox="1">
            <a:spLocks noGrp="1"/>
          </p:cNvSpPr>
          <p:nvPr>
            <p:ph type="dt" sz="half" idx="7"/>
          </p:nvPr>
        </p:nvSpPr>
        <p:spPr/>
        <p:txBody>
          <a:bodyPr/>
          <a:lstStyle>
            <a:lvl1pPr>
              <a:defRPr/>
            </a:lvl1pPr>
          </a:lstStyle>
          <a:p>
            <a:pPr lvl="0"/>
            <a:fld id="{20911587-E248-4440-AFDD-490ED783715A}" type="datetime1">
              <a:rPr lang="fr-FR" smtClean="0"/>
              <a:t>30/06/2017</a:t>
            </a:fld>
            <a:endParaRPr lang="fr-FR" dirty="0"/>
          </a:p>
        </p:txBody>
      </p:sp>
      <p:sp>
        <p:nvSpPr>
          <p:cNvPr id="3" name="Espace réservé du pied de page 2"/>
          <p:cNvSpPr txBox="1">
            <a:spLocks noGrp="1"/>
          </p:cNvSpPr>
          <p:nvPr>
            <p:ph type="ftr" sz="quarter" idx="9"/>
          </p:nvPr>
        </p:nvSpPr>
        <p:spPr/>
        <p:txBody>
          <a:bodyPr/>
          <a:lstStyle>
            <a:lvl1pPr>
              <a:defRPr/>
            </a:lvl1pPr>
          </a:lstStyle>
          <a:p>
            <a:pPr lvl="0"/>
            <a:endParaRPr lang="fr-FR" dirty="0"/>
          </a:p>
        </p:txBody>
      </p:sp>
      <p:sp>
        <p:nvSpPr>
          <p:cNvPr id="4" name="Espace réservé du numéro de diapositive 3"/>
          <p:cNvSpPr txBox="1">
            <a:spLocks noGrp="1"/>
          </p:cNvSpPr>
          <p:nvPr>
            <p:ph type="sldNum" sz="quarter" idx="8"/>
          </p:nvPr>
        </p:nvSpPr>
        <p:spPr/>
        <p:txBody>
          <a:bodyPr/>
          <a:lstStyle>
            <a:lvl1pPr>
              <a:defRPr/>
            </a:lvl1pPr>
          </a:lstStyle>
          <a:p>
            <a:pPr lvl="0"/>
            <a:fld id="{345D61E4-FC1E-43BF-A166-6E6F919F6904}" type="slidenum">
              <a:t>‹N°›</a:t>
            </a:fld>
            <a:endParaRPr lang="fr-FR" dirty="0"/>
          </a:p>
        </p:txBody>
      </p:sp>
    </p:spTree>
    <p:extLst>
      <p:ext uri="{BB962C8B-B14F-4D97-AF65-F5344CB8AC3E}">
        <p14:creationId xmlns:p14="http://schemas.microsoft.com/office/powerpoint/2010/main" val="3019752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p:spPr>
        <p:txBody>
          <a:bodyPr anchor="b" anchorCtr="0"/>
          <a:lstStyle>
            <a:lvl1pPr algn="l">
              <a:defRPr sz="2000" b="1"/>
            </a:lvl1pPr>
          </a:lstStyle>
          <a:p>
            <a:pPr lvl="0"/>
            <a:r>
              <a:rPr lang="fr-FR"/>
              <a:t>Modifiez le style du titre</a:t>
            </a:r>
          </a:p>
        </p:txBody>
      </p:sp>
      <p:sp>
        <p:nvSpPr>
          <p:cNvPr id="3" name="Espace réservé du contenu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fr-FR"/>
              <a:t>Modifiez les styles du texte du masque</a:t>
            </a:r>
          </a:p>
        </p:txBody>
      </p:sp>
      <p:sp>
        <p:nvSpPr>
          <p:cNvPr id="5" name="Espace réservé de la date 4"/>
          <p:cNvSpPr txBox="1">
            <a:spLocks noGrp="1"/>
          </p:cNvSpPr>
          <p:nvPr>
            <p:ph type="dt" sz="half" idx="7"/>
          </p:nvPr>
        </p:nvSpPr>
        <p:spPr/>
        <p:txBody>
          <a:bodyPr/>
          <a:lstStyle>
            <a:lvl1pPr>
              <a:defRPr/>
            </a:lvl1pPr>
          </a:lstStyle>
          <a:p>
            <a:pPr lvl="0"/>
            <a:fld id="{A7B90181-4889-425E-8E6D-C1FE530BB76F}" type="datetime1">
              <a:rPr lang="fr-FR" smtClean="0"/>
              <a:t>30/06/2017</a:t>
            </a:fld>
            <a:endParaRPr lang="fr-FR" dirty="0"/>
          </a:p>
        </p:txBody>
      </p:sp>
      <p:sp>
        <p:nvSpPr>
          <p:cNvPr id="6" name="Espace réservé du pied de page 5"/>
          <p:cNvSpPr txBox="1">
            <a:spLocks noGrp="1"/>
          </p:cNvSpPr>
          <p:nvPr>
            <p:ph type="ftr" sz="quarter" idx="9"/>
          </p:nvPr>
        </p:nvSpPr>
        <p:spPr/>
        <p:txBody>
          <a:bodyPr/>
          <a:lstStyle>
            <a:lvl1pPr>
              <a:defRPr/>
            </a:lvl1pPr>
          </a:lstStyle>
          <a:p>
            <a:pPr lvl="0"/>
            <a:endParaRPr lang="fr-FR" dirty="0"/>
          </a:p>
        </p:txBody>
      </p:sp>
      <p:sp>
        <p:nvSpPr>
          <p:cNvPr id="7" name="Espace réservé du numéro de diapositive 6"/>
          <p:cNvSpPr txBox="1">
            <a:spLocks noGrp="1"/>
          </p:cNvSpPr>
          <p:nvPr>
            <p:ph type="sldNum" sz="quarter" idx="8"/>
          </p:nvPr>
        </p:nvSpPr>
        <p:spPr/>
        <p:txBody>
          <a:bodyPr/>
          <a:lstStyle>
            <a:lvl1pPr>
              <a:defRPr/>
            </a:lvl1pPr>
          </a:lstStyle>
          <a:p>
            <a:pPr lvl="0"/>
            <a:fld id="{09A96301-AFD2-4A86-9D38-EB4153863E7C}" type="slidenum">
              <a:t>‹N°›</a:t>
            </a:fld>
            <a:endParaRPr lang="fr-FR" dirty="0"/>
          </a:p>
        </p:txBody>
      </p:sp>
    </p:spTree>
    <p:extLst>
      <p:ext uri="{BB962C8B-B14F-4D97-AF65-F5344CB8AC3E}">
        <p14:creationId xmlns:p14="http://schemas.microsoft.com/office/powerpoint/2010/main" val="2736407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p:spPr>
        <p:txBody>
          <a:bodyPr anchor="b" anchorCtr="0"/>
          <a:lstStyle>
            <a:lvl1pPr algn="l">
              <a:defRPr sz="2000" b="1"/>
            </a:lvl1pPr>
          </a:lstStyle>
          <a:p>
            <a:pPr lvl="0"/>
            <a:r>
              <a:rPr lang="fr-FR"/>
              <a:t>Modifiez le style du titre</a:t>
            </a:r>
          </a:p>
        </p:txBody>
      </p:sp>
      <p:sp>
        <p:nvSpPr>
          <p:cNvPr id="3" name="Espace réservé pour une image  2"/>
          <p:cNvSpPr txBox="1">
            <a:spLocks noGrp="1"/>
          </p:cNvSpPr>
          <p:nvPr>
            <p:ph type="pic" idx="1"/>
          </p:nvPr>
        </p:nvSpPr>
        <p:spPr>
          <a:xfrm>
            <a:off x="1792288" y="612776"/>
            <a:ext cx="5486400" cy="4114800"/>
          </a:xfrm>
        </p:spPr>
        <p:txBody>
          <a:bodyPr/>
          <a:lstStyle>
            <a:lvl1pPr marL="0" indent="0">
              <a:buNone/>
              <a:defRPr/>
            </a:lvl1pPr>
          </a:lstStyle>
          <a:p>
            <a:pPr lvl="0"/>
            <a:endParaRPr lang="fr-FR" dirty="0"/>
          </a:p>
        </p:txBody>
      </p:sp>
      <p:sp>
        <p:nvSpPr>
          <p:cNvPr id="4" name="Espace réservé du texte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fr-FR"/>
              <a:t>Modifiez les styles du texte du masque</a:t>
            </a:r>
          </a:p>
        </p:txBody>
      </p:sp>
      <p:sp>
        <p:nvSpPr>
          <p:cNvPr id="5" name="Espace réservé de la date 4"/>
          <p:cNvSpPr txBox="1">
            <a:spLocks noGrp="1"/>
          </p:cNvSpPr>
          <p:nvPr>
            <p:ph type="dt" sz="half" idx="7"/>
          </p:nvPr>
        </p:nvSpPr>
        <p:spPr/>
        <p:txBody>
          <a:bodyPr/>
          <a:lstStyle>
            <a:lvl1pPr>
              <a:defRPr/>
            </a:lvl1pPr>
          </a:lstStyle>
          <a:p>
            <a:pPr lvl="0"/>
            <a:fld id="{91805F58-B040-47BE-AF7C-74B7A4202C91}" type="datetime1">
              <a:rPr lang="fr-FR" smtClean="0"/>
              <a:t>30/06/2017</a:t>
            </a:fld>
            <a:endParaRPr lang="fr-FR" dirty="0"/>
          </a:p>
        </p:txBody>
      </p:sp>
      <p:sp>
        <p:nvSpPr>
          <p:cNvPr id="6" name="Espace réservé du pied de page 5"/>
          <p:cNvSpPr txBox="1">
            <a:spLocks noGrp="1"/>
          </p:cNvSpPr>
          <p:nvPr>
            <p:ph type="ftr" sz="quarter" idx="9"/>
          </p:nvPr>
        </p:nvSpPr>
        <p:spPr/>
        <p:txBody>
          <a:bodyPr/>
          <a:lstStyle>
            <a:lvl1pPr>
              <a:defRPr/>
            </a:lvl1pPr>
          </a:lstStyle>
          <a:p>
            <a:pPr lvl="0"/>
            <a:endParaRPr lang="fr-FR" dirty="0"/>
          </a:p>
        </p:txBody>
      </p:sp>
      <p:sp>
        <p:nvSpPr>
          <p:cNvPr id="7" name="Espace réservé du numéro de diapositive 6"/>
          <p:cNvSpPr txBox="1">
            <a:spLocks noGrp="1"/>
          </p:cNvSpPr>
          <p:nvPr>
            <p:ph type="sldNum" sz="quarter" idx="8"/>
          </p:nvPr>
        </p:nvSpPr>
        <p:spPr/>
        <p:txBody>
          <a:bodyPr/>
          <a:lstStyle>
            <a:lvl1pPr>
              <a:defRPr/>
            </a:lvl1pPr>
          </a:lstStyle>
          <a:p>
            <a:pPr lvl="0"/>
            <a:fld id="{BB4A0248-D1E3-4539-9C61-724BA910F80C}" type="slidenum">
              <a:t>‹N°›</a:t>
            </a:fld>
            <a:endParaRPr lang="fr-FR" dirty="0"/>
          </a:p>
        </p:txBody>
      </p:sp>
    </p:spTree>
    <p:extLst>
      <p:ext uri="{BB962C8B-B14F-4D97-AF65-F5344CB8AC3E}">
        <p14:creationId xmlns:p14="http://schemas.microsoft.com/office/powerpoint/2010/main" val="1623958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fr-FR"/>
              <a:t>Modifiez le style du titre</a:t>
            </a:r>
          </a:p>
        </p:txBody>
      </p:sp>
      <p:sp>
        <p:nvSpPr>
          <p:cNvPr id="3" name="Espace réservé du texte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2A72B474-CEAA-4576-A6A4-9117850D4D5E}" type="datetime1">
              <a:rPr lang="fr-FR" smtClean="0"/>
              <a:t>30/06/2017</a:t>
            </a:fld>
            <a:endParaRPr lang="fr-FR" dirty="0"/>
          </a:p>
        </p:txBody>
      </p:sp>
      <p:sp>
        <p:nvSpPr>
          <p:cNvPr id="5" name="Espace réservé du pied de page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endParaRPr lang="fr-FR" dirty="0"/>
          </a:p>
        </p:txBody>
      </p:sp>
      <p:sp>
        <p:nvSpPr>
          <p:cNvPr id="6" name="Espace réservé du numéro de diapositive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B1EA9958-77E6-461B-9AE4-63D4F74676DE}" type="slidenum">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marL="0" marR="0" lvl="0" indent="0" algn="ctr" defTabSz="914400" rtl="0" fontAlgn="auto" hangingPunct="1">
        <a:lnSpc>
          <a:spcPct val="100000"/>
        </a:lnSpc>
        <a:spcBef>
          <a:spcPts val="0"/>
        </a:spcBef>
        <a:spcAft>
          <a:spcPts val="0"/>
        </a:spcAft>
        <a:buNone/>
        <a:tabLst/>
        <a:defRPr lang="fr-FR"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fr-FR"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fr-FR"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3" Type="http://schemas.openxmlformats.org/officeDocument/2006/relationships/hyperlink" Target="Fiche%20BP%20electricien%20suivi%20formation%2030juin2017.docx" TargetMode="External"/><Relationship Id="rId7" Type="http://schemas.openxmlformats.org/officeDocument/2006/relationships/slide" Target="slide4.xml"/><Relationship Id="rId12" Type="http://schemas.openxmlformats.org/officeDocument/2006/relationships/slide" Target="slide14.xml"/><Relationship Id="rId2" Type="http://schemas.openxmlformats.org/officeDocument/2006/relationships/hyperlink" Target="Fiche%20BP%20electricien%20livret%20de%20suivi%2030juin2017.docx" TargetMode="External"/><Relationship Id="rId1" Type="http://schemas.openxmlformats.org/officeDocument/2006/relationships/slideLayout" Target="../slideLayouts/slideLayout2.xml"/><Relationship Id="rId6" Type="http://schemas.openxmlformats.org/officeDocument/2006/relationships/slide" Target="slide17.xml"/><Relationship Id="rId11" Type="http://schemas.openxmlformats.org/officeDocument/2006/relationships/slide" Target="slide10.xml"/><Relationship Id="rId5" Type="http://schemas.openxmlformats.org/officeDocument/2006/relationships/slide" Target="slide2.xml"/><Relationship Id="rId15" Type="http://schemas.openxmlformats.org/officeDocument/2006/relationships/slide" Target="slide11.xml"/><Relationship Id="rId10" Type="http://schemas.openxmlformats.org/officeDocument/2006/relationships/slide" Target="slide13.xml"/><Relationship Id="rId4" Type="http://schemas.openxmlformats.org/officeDocument/2006/relationships/image" Target="../media/image2.jpeg"/><Relationship Id="rId9" Type="http://schemas.openxmlformats.org/officeDocument/2006/relationships/slide" Target="slide9.xml"/><Relationship Id="rId14" Type="http://schemas.openxmlformats.org/officeDocument/2006/relationships/slide" Target="slide16.xml"/></Relationships>
</file>

<file path=ppt/slides/_rels/slide11.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1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13.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6.xml"/><Relationship Id="rId3" Type="http://schemas.openxmlformats.org/officeDocument/2006/relationships/image" Target="../media/image2.jpeg"/><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hyperlink" Target="Fiche%20BP%20electricien%20Num&#233;rique&amp;apprentissage%2030juin2017.docx" TargetMode="Externa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14.xml"/><Relationship Id="rId5" Type="http://schemas.openxmlformats.org/officeDocument/2006/relationships/slide" Target="slide17.xml"/><Relationship Id="rId10" Type="http://schemas.openxmlformats.org/officeDocument/2006/relationships/slide" Target="slide10.xml"/><Relationship Id="rId4" Type="http://schemas.openxmlformats.org/officeDocument/2006/relationships/slide" Target="slide2.xml"/><Relationship Id="rId9" Type="http://schemas.openxmlformats.org/officeDocument/2006/relationships/slide" Target="slide13.xml"/><Relationship Id="rId14" Type="http://schemas.openxmlformats.org/officeDocument/2006/relationships/slide" Target="slide11.xml"/></Relationships>
</file>

<file path=ppt/slides/_rels/slide14.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15.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16.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6.xml"/><Relationship Id="rId3" Type="http://schemas.openxmlformats.org/officeDocument/2006/relationships/hyperlink" Target="Fiche%20BP%20electricien%20certification%2030juin2017.docx" TargetMode="Externa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14.xml"/><Relationship Id="rId5" Type="http://schemas.openxmlformats.org/officeDocument/2006/relationships/slide" Target="slide17.xml"/><Relationship Id="rId10" Type="http://schemas.openxmlformats.org/officeDocument/2006/relationships/slide" Target="slide10.xml"/><Relationship Id="rId4" Type="http://schemas.openxmlformats.org/officeDocument/2006/relationships/slide" Target="slide2.xml"/><Relationship Id="rId9" Type="http://schemas.openxmlformats.org/officeDocument/2006/relationships/slide" Target="slide13.xml"/><Relationship Id="rId14" Type="http://schemas.openxmlformats.org/officeDocument/2006/relationships/slide" Target="slide11.xml"/></Relationships>
</file>

<file path=ppt/slides/_rels/slide17.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3" Type="http://schemas.openxmlformats.org/officeDocument/2006/relationships/hyperlink" Target="http://eduscol.education.fr/sti/sites/eduscol.education.fr.sti/files/textes/245-referentiel-de-formation-la-prevention-des-risques-electriques-juin-2013.pdf" TargetMode="External"/><Relationship Id="rId7" Type="http://schemas.openxmlformats.org/officeDocument/2006/relationships/slide" Target="slide4.xml"/><Relationship Id="rId12" Type="http://schemas.openxmlformats.org/officeDocument/2006/relationships/slide" Target="slide14.xml"/><Relationship Id="rId2" Type="http://schemas.openxmlformats.org/officeDocument/2006/relationships/hyperlink" Target="https://www.legifrance.gouv.fr/jo_pdf.do?id=JORFTEXT000033922726" TargetMode="External"/><Relationship Id="rId1" Type="http://schemas.openxmlformats.org/officeDocument/2006/relationships/slideLayout" Target="../slideLayouts/slideLayout2.xml"/><Relationship Id="rId6" Type="http://schemas.openxmlformats.org/officeDocument/2006/relationships/slide" Target="slide17.xml"/><Relationship Id="rId11" Type="http://schemas.openxmlformats.org/officeDocument/2006/relationships/slide" Target="slide10.xml"/><Relationship Id="rId5" Type="http://schemas.openxmlformats.org/officeDocument/2006/relationships/slide" Target="slide2.xml"/><Relationship Id="rId15" Type="http://schemas.openxmlformats.org/officeDocument/2006/relationships/slide" Target="slide11.xml"/><Relationship Id="rId10" Type="http://schemas.openxmlformats.org/officeDocument/2006/relationships/slide" Target="slide13.xml"/><Relationship Id="rId4" Type="http://schemas.openxmlformats.org/officeDocument/2006/relationships/image" Target="../media/image2.jpeg"/><Relationship Id="rId9" Type="http://schemas.openxmlformats.org/officeDocument/2006/relationships/slide" Target="slide9.xml"/><Relationship Id="rId14" Type="http://schemas.openxmlformats.org/officeDocument/2006/relationships/slide" Target="slide16.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image" Target="../media/image2.jpeg"/><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6.xml"/><Relationship Id="rId3" Type="http://schemas.openxmlformats.org/officeDocument/2006/relationships/image" Target="../media/image2.jpeg"/><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hyperlink" Target="Fiche%20BP%20electricien%20Comp&#233;tences%2030juin2017.docx" TargetMode="Externa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14.xml"/><Relationship Id="rId5" Type="http://schemas.openxmlformats.org/officeDocument/2006/relationships/slide" Target="slide17.xml"/><Relationship Id="rId10" Type="http://schemas.openxmlformats.org/officeDocument/2006/relationships/slide" Target="slide10.xml"/><Relationship Id="rId4" Type="http://schemas.openxmlformats.org/officeDocument/2006/relationships/slide" Target="slide2.xml"/><Relationship Id="rId9" Type="http://schemas.openxmlformats.org/officeDocument/2006/relationships/slide" Target="slide13.xml"/><Relationship Id="rId14" Type="http://schemas.openxmlformats.org/officeDocument/2006/relationships/slide" Target="slide11.xml"/></Relationships>
</file>

<file path=ppt/slides/_rels/slide5.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6.xml"/><Relationship Id="rId3" Type="http://schemas.openxmlformats.org/officeDocument/2006/relationships/image" Target="../media/image2.jpeg"/><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hyperlink" Target="Fiche%20BP%20electricien%20Connaissances%2030juin2017.docx" TargetMode="Externa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14.xml"/><Relationship Id="rId5" Type="http://schemas.openxmlformats.org/officeDocument/2006/relationships/slide" Target="slide17.xml"/><Relationship Id="rId10" Type="http://schemas.openxmlformats.org/officeDocument/2006/relationships/slide" Target="slide10.xml"/><Relationship Id="rId4" Type="http://schemas.openxmlformats.org/officeDocument/2006/relationships/slide" Target="slide2.xml"/><Relationship Id="rId9" Type="http://schemas.openxmlformats.org/officeDocument/2006/relationships/slide" Target="slide13.xml"/><Relationship Id="rId14" Type="http://schemas.openxmlformats.org/officeDocument/2006/relationships/slide" Target="slide11.xml"/></Relationships>
</file>

<file path=ppt/slides/_rels/slide6.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7.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_rels/slide8.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3" Type="http://schemas.openxmlformats.org/officeDocument/2006/relationships/hyperlink" Target="Fiche%20BP%20electricien%20Approche%20p&#233;dagogique%2030juin2017.docx" TargetMode="External"/><Relationship Id="rId7" Type="http://schemas.openxmlformats.org/officeDocument/2006/relationships/slide" Target="slide4.xml"/><Relationship Id="rId12" Type="http://schemas.openxmlformats.org/officeDocument/2006/relationships/slide" Target="slide14.xml"/><Relationship Id="rId2" Type="http://schemas.openxmlformats.org/officeDocument/2006/relationships/hyperlink" Target="Fiche%20BP%20electricien%20PRE%2030juin2017.docx" TargetMode="External"/><Relationship Id="rId1" Type="http://schemas.openxmlformats.org/officeDocument/2006/relationships/slideLayout" Target="../slideLayouts/slideLayout2.xml"/><Relationship Id="rId6" Type="http://schemas.openxmlformats.org/officeDocument/2006/relationships/slide" Target="slide17.xml"/><Relationship Id="rId11" Type="http://schemas.openxmlformats.org/officeDocument/2006/relationships/slide" Target="slide10.xml"/><Relationship Id="rId5" Type="http://schemas.openxmlformats.org/officeDocument/2006/relationships/slide" Target="slide2.xml"/><Relationship Id="rId15" Type="http://schemas.openxmlformats.org/officeDocument/2006/relationships/slide" Target="slide11.xml"/><Relationship Id="rId10" Type="http://schemas.openxmlformats.org/officeDocument/2006/relationships/slide" Target="slide13.xml"/><Relationship Id="rId4" Type="http://schemas.openxmlformats.org/officeDocument/2006/relationships/image" Target="../media/image2.jpeg"/><Relationship Id="rId9" Type="http://schemas.openxmlformats.org/officeDocument/2006/relationships/slide" Target="slide9.xml"/><Relationship Id="rId14" Type="http://schemas.openxmlformats.org/officeDocument/2006/relationships/slide" Target="slide16.xml"/></Relationships>
</file>

<file path=ppt/slides/_rels/slide9.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17.xml"/><Relationship Id="rId9"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FFFFFF"/>
              </a:solidFill>
              <a:uFillTx/>
              <a:latin typeface="Calibri"/>
            </a:endParaRPr>
          </a:p>
        </p:txBody>
      </p:sp>
      <p:sp>
        <p:nvSpPr>
          <p:cNvPr id="21" name="ZoneTexte 79"/>
          <p:cNvSpPr txBox="1"/>
          <p:nvPr/>
        </p:nvSpPr>
        <p:spPr>
          <a:xfrm>
            <a:off x="43968" y="1690350"/>
            <a:ext cx="2727832" cy="375487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buNone/>
              <a:tabLst/>
              <a:defRPr sz="1800" b="0" i="0" u="none" strike="noStrike" kern="0" cap="none" spc="0" baseline="0">
                <a:solidFill>
                  <a:srgbClr val="000000"/>
                </a:solidFill>
                <a:uFillTx/>
              </a:defRPr>
            </a:pPr>
            <a:r>
              <a:rPr lang="fr-FR" sz="1400" b="1" i="0" u="sng" strike="noStrike" kern="1200" cap="none" spc="0" baseline="0" dirty="0" smtClean="0">
                <a:uFillTx/>
                <a:latin typeface="Arial" panose="020B0604020202020204" pitchFamily="34" charset="0"/>
                <a:cs typeface="Arial" panose="020B0604020202020204" pitchFamily="34" charset="0"/>
              </a:rPr>
              <a:t>AUTEURS</a:t>
            </a:r>
            <a:r>
              <a:rPr lang="fr-FR" sz="1400" b="1" i="0" u="sng" strike="noStrike" kern="1200" cap="none" spc="0" dirty="0" smtClean="0">
                <a:uFillTx/>
                <a:latin typeface="Arial" panose="020B0604020202020204" pitchFamily="34" charset="0"/>
                <a:cs typeface="Arial" panose="020B0604020202020204" pitchFamily="34" charset="0"/>
              </a:rPr>
              <a:t> :</a:t>
            </a:r>
            <a:r>
              <a:rPr lang="fr-FR" sz="1400" b="1" i="0" u="none" strike="noStrike" kern="1200" cap="none" spc="0" dirty="0" smtClean="0">
                <a:uFillTx/>
                <a:latin typeface="Arial" panose="020B0604020202020204" pitchFamily="34" charset="0"/>
                <a:cs typeface="Arial" panose="020B0604020202020204" pitchFamily="34" charset="0"/>
              </a:rPr>
              <a:t> </a:t>
            </a:r>
          </a:p>
          <a:p>
            <a:pPr marL="177800" marR="0" lvl="0" indent="-177800" algn="ctr" defTabSz="914400" rtl="0" fontAlgn="auto" hangingPunct="1">
              <a:buNone/>
              <a:tabLst/>
              <a:defRPr sz="1800" b="0" i="0" u="none" strike="noStrike" kern="0" cap="none" spc="0" baseline="0">
                <a:solidFill>
                  <a:srgbClr val="000000"/>
                </a:solidFill>
                <a:uFillTx/>
              </a:defRPr>
            </a:pPr>
            <a:endParaRPr lang="fr-FR" sz="1400" baseline="0" dirty="0">
              <a:latin typeface="Arial" panose="020B0604020202020204" pitchFamily="34" charset="0"/>
              <a:cs typeface="Arial" panose="020B0604020202020204" pitchFamily="34" charset="0"/>
            </a:endParaRPr>
          </a:p>
          <a:p>
            <a:pPr marL="177800" indent="-177800">
              <a:buFont typeface="Arial" panose="020B0604020202020204" pitchFamily="34" charset="0"/>
              <a:buChar char="•"/>
            </a:pPr>
            <a:r>
              <a:rPr lang="fr-FR" sz="1400" b="1" dirty="0" smtClean="0">
                <a:latin typeface="Arial" panose="020B0604020202020204" pitchFamily="34" charset="0"/>
                <a:cs typeface="Arial" panose="020B0604020202020204" pitchFamily="34" charset="0"/>
              </a:rPr>
              <a:t>Jean-Pierre </a:t>
            </a:r>
            <a:r>
              <a:rPr lang="fr-FR" sz="1400" b="1" dirty="0">
                <a:latin typeface="Arial" panose="020B0604020202020204" pitchFamily="34" charset="0"/>
                <a:cs typeface="Arial" panose="020B0604020202020204" pitchFamily="34" charset="0"/>
              </a:rPr>
              <a:t>Collignon</a:t>
            </a:r>
            <a:r>
              <a:rPr lang="fr-FR" sz="1400" dirty="0">
                <a:latin typeface="Arial" panose="020B0604020202020204" pitchFamily="34" charset="0"/>
                <a:cs typeface="Arial" panose="020B0604020202020204" pitchFamily="34" charset="0"/>
              </a:rPr>
              <a:t>, Inspecteur Général de l’Éducation </a:t>
            </a:r>
            <a:r>
              <a:rPr lang="fr-FR" sz="1400" dirty="0" smtClean="0">
                <a:latin typeface="Arial" panose="020B0604020202020204" pitchFamily="34" charset="0"/>
                <a:cs typeface="Arial" panose="020B0604020202020204" pitchFamily="34" charset="0"/>
              </a:rPr>
              <a:t>Nationale</a:t>
            </a:r>
          </a:p>
          <a:p>
            <a:pPr marL="177800" indent="-177800">
              <a:buFont typeface="Arial" panose="020B0604020202020204" pitchFamily="34" charset="0"/>
              <a:buChar char="•"/>
            </a:pPr>
            <a:endParaRPr lang="fr-FR" sz="1400" dirty="0">
              <a:latin typeface="Arial" panose="020B0604020202020204" pitchFamily="34" charset="0"/>
              <a:cs typeface="Arial" panose="020B0604020202020204" pitchFamily="34" charset="0"/>
            </a:endParaRPr>
          </a:p>
          <a:p>
            <a:pPr marL="177800" indent="-177800">
              <a:buFont typeface="Arial" panose="020B0604020202020204" pitchFamily="34" charset="0"/>
              <a:buChar char="•"/>
            </a:pPr>
            <a:r>
              <a:rPr lang="fr-FR" sz="1400" b="1" dirty="0" smtClean="0">
                <a:latin typeface="Arial" panose="020B0604020202020204" pitchFamily="34" charset="0"/>
                <a:cs typeface="Arial" panose="020B0604020202020204" pitchFamily="34" charset="0"/>
              </a:rPr>
              <a:t>Régis </a:t>
            </a:r>
            <a:r>
              <a:rPr lang="fr-FR" sz="1400" b="1" dirty="0">
                <a:latin typeface="Arial" panose="020B0604020202020204" pitchFamily="34" charset="0"/>
                <a:cs typeface="Arial" panose="020B0604020202020204" pitchFamily="34" charset="0"/>
              </a:rPr>
              <a:t>Bichard</a:t>
            </a:r>
            <a:r>
              <a:rPr lang="fr-FR" sz="1400" dirty="0">
                <a:latin typeface="Arial" panose="020B0604020202020204" pitchFamily="34" charset="0"/>
                <a:cs typeface="Arial" panose="020B0604020202020204" pitchFamily="34" charset="0"/>
              </a:rPr>
              <a:t>, Inspecteur de l’Éducation </a:t>
            </a:r>
            <a:r>
              <a:rPr lang="fr-FR" sz="1400" dirty="0" smtClean="0">
                <a:latin typeface="Arial" panose="020B0604020202020204" pitchFamily="34" charset="0"/>
                <a:cs typeface="Arial" panose="020B0604020202020204" pitchFamily="34" charset="0"/>
              </a:rPr>
              <a:t>Nationale</a:t>
            </a:r>
          </a:p>
          <a:p>
            <a:pPr marL="177800" indent="-177800">
              <a:buFont typeface="Arial" panose="020B0604020202020204" pitchFamily="34" charset="0"/>
              <a:buChar char="•"/>
            </a:pPr>
            <a:endParaRPr lang="fr-FR" sz="1400" dirty="0">
              <a:latin typeface="Arial" panose="020B0604020202020204" pitchFamily="34" charset="0"/>
              <a:cs typeface="Arial" panose="020B0604020202020204" pitchFamily="34" charset="0"/>
            </a:endParaRPr>
          </a:p>
          <a:p>
            <a:pPr marL="177800" indent="-177800">
              <a:buFont typeface="Arial" panose="020B0604020202020204" pitchFamily="34" charset="0"/>
              <a:buChar char="•"/>
            </a:pPr>
            <a:r>
              <a:rPr lang="fr-FR" sz="1400" b="1" dirty="0" smtClean="0">
                <a:latin typeface="Arial" panose="020B0604020202020204" pitchFamily="34" charset="0"/>
                <a:cs typeface="Arial" panose="020B0604020202020204" pitchFamily="34" charset="0"/>
              </a:rPr>
              <a:t>Claude </a:t>
            </a:r>
            <a:r>
              <a:rPr lang="fr-FR" sz="1400" b="1" dirty="0">
                <a:latin typeface="Arial" panose="020B0604020202020204" pitchFamily="34" charset="0"/>
                <a:cs typeface="Arial" panose="020B0604020202020204" pitchFamily="34" charset="0"/>
              </a:rPr>
              <a:t>Pojolat</a:t>
            </a:r>
            <a:r>
              <a:rPr lang="fr-FR" sz="1400" dirty="0">
                <a:latin typeface="Arial" panose="020B0604020202020204" pitchFamily="34" charset="0"/>
                <a:cs typeface="Arial" panose="020B0604020202020204" pitchFamily="34" charset="0"/>
              </a:rPr>
              <a:t>, Inspecteur de l’Éducation </a:t>
            </a:r>
            <a:r>
              <a:rPr lang="fr-FR" sz="1400" dirty="0" smtClean="0">
                <a:latin typeface="Arial" panose="020B0604020202020204" pitchFamily="34" charset="0"/>
                <a:cs typeface="Arial" panose="020B0604020202020204" pitchFamily="34" charset="0"/>
              </a:rPr>
              <a:t>Nationale</a:t>
            </a:r>
          </a:p>
          <a:p>
            <a:pPr marL="177800" indent="-177800">
              <a:buFont typeface="Arial" panose="020B0604020202020204" pitchFamily="34" charset="0"/>
              <a:buChar char="•"/>
            </a:pPr>
            <a:endParaRPr lang="fr-FR" sz="1400" dirty="0">
              <a:latin typeface="Arial" panose="020B0604020202020204" pitchFamily="34" charset="0"/>
              <a:cs typeface="Arial" panose="020B0604020202020204" pitchFamily="34" charset="0"/>
            </a:endParaRPr>
          </a:p>
          <a:p>
            <a:pPr marL="177800" indent="-177800">
              <a:buFont typeface="Arial" panose="020B0604020202020204" pitchFamily="34" charset="0"/>
              <a:buChar char="•"/>
            </a:pPr>
            <a:r>
              <a:rPr lang="fr-FR" sz="1400" b="1" dirty="0">
                <a:latin typeface="Arial" panose="020B0604020202020204" pitchFamily="34" charset="0"/>
                <a:cs typeface="Arial" panose="020B0604020202020204" pitchFamily="34" charset="0"/>
              </a:rPr>
              <a:t>Fabrice Poupon</a:t>
            </a:r>
            <a:r>
              <a:rPr lang="fr-FR" sz="1400" dirty="0">
                <a:latin typeface="Arial" panose="020B0604020202020204" pitchFamily="34" charset="0"/>
                <a:cs typeface="Arial" panose="020B0604020202020204" pitchFamily="34" charset="0"/>
              </a:rPr>
              <a:t>, Inspecteur de l’Education </a:t>
            </a:r>
            <a:r>
              <a:rPr lang="fr-FR" sz="1400" dirty="0" smtClean="0">
                <a:latin typeface="Arial" panose="020B0604020202020204" pitchFamily="34" charset="0"/>
                <a:cs typeface="Arial" panose="020B0604020202020204" pitchFamily="34" charset="0"/>
              </a:rPr>
              <a:t>Nationale</a:t>
            </a:r>
          </a:p>
          <a:p>
            <a:pPr marL="177800" indent="-177800">
              <a:buFont typeface="Arial" panose="020B0604020202020204" pitchFamily="34" charset="0"/>
              <a:buChar char="•"/>
            </a:pPr>
            <a:endParaRPr lang="fr-FR" sz="1400" dirty="0">
              <a:latin typeface="Arial" panose="020B0604020202020204" pitchFamily="34" charset="0"/>
              <a:cs typeface="Arial" panose="020B0604020202020204" pitchFamily="34" charset="0"/>
            </a:endParaRPr>
          </a:p>
          <a:p>
            <a:pPr marL="177800" indent="-177800">
              <a:buFont typeface="Arial" panose="020B0604020202020204" pitchFamily="34" charset="0"/>
              <a:buChar char="•"/>
            </a:pPr>
            <a:r>
              <a:rPr lang="fr-FR" sz="1400" b="1" dirty="0" smtClean="0">
                <a:latin typeface="Arial" panose="020B0604020202020204" pitchFamily="34" charset="0"/>
                <a:cs typeface="Arial" panose="020B0604020202020204" pitchFamily="34" charset="0"/>
              </a:rPr>
              <a:t>Anne </a:t>
            </a:r>
            <a:r>
              <a:rPr lang="fr-FR" sz="1400" b="1" dirty="0" err="1" smtClean="0">
                <a:latin typeface="Arial" panose="020B0604020202020204" pitchFamily="34" charset="0"/>
                <a:cs typeface="Arial" panose="020B0604020202020204" pitchFamily="34" charset="0"/>
              </a:rPr>
              <a:t>Spaeth</a:t>
            </a:r>
            <a:r>
              <a:rPr lang="fr-FR" sz="1400" dirty="0" smtClean="0">
                <a:latin typeface="Arial" panose="020B0604020202020204" pitchFamily="34" charset="0"/>
                <a:cs typeface="Arial" panose="020B0604020202020204" pitchFamily="34" charset="0"/>
              </a:rPr>
              <a:t>, Conseillère formation au CCCA</a:t>
            </a:r>
            <a:endParaRPr lang="fr-FR" sz="1400" dirty="0">
              <a:latin typeface="Arial" panose="020B0604020202020204" pitchFamily="34" charset="0"/>
              <a:cs typeface="Arial" panose="020B0604020202020204" pitchFamily="34" charset="0"/>
            </a:endParaRPr>
          </a:p>
        </p:txBody>
      </p:sp>
      <p:sp>
        <p:nvSpPr>
          <p:cNvPr id="33" name="Titre 1"/>
          <p:cNvSpPr txBox="1"/>
          <p:nvPr/>
        </p:nvSpPr>
        <p:spPr>
          <a:xfrm>
            <a:off x="4645688" y="6282451"/>
            <a:ext cx="2660934" cy="381332"/>
          </a:xfrm>
          <a:prstGeom prst="rect">
            <a:avLst/>
          </a:prstGeom>
          <a:no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i="1" kern="0" dirty="0" smtClean="0">
                <a:latin typeface="Arial" panose="020B0604020202020204" pitchFamily="34" charset="0"/>
                <a:cs typeface="Arial" panose="020B0604020202020204" pitchFamily="34" charset="0"/>
              </a:rPr>
              <a:t>Version du 30 juin 2017</a:t>
            </a:r>
            <a:endParaRPr lang="fr-FR" sz="1600" i="1" u="none" strike="noStrike" kern="1200" cap="none" spc="0" baseline="0" dirty="0">
              <a:uFillTx/>
              <a:latin typeface="Arial" panose="020B0604020202020204" pitchFamily="34" charset="0"/>
              <a:cs typeface="Arial" panose="020B0604020202020204" pitchFamily="34" charset="0"/>
            </a:endParaRPr>
          </a:p>
        </p:txBody>
      </p:sp>
      <p:sp>
        <p:nvSpPr>
          <p:cNvPr id="11" name="ZoneTexte 10"/>
          <p:cNvSpPr txBox="1"/>
          <p:nvPr/>
        </p:nvSpPr>
        <p:spPr>
          <a:xfrm>
            <a:off x="2915815" y="1772816"/>
            <a:ext cx="6120681" cy="4094967"/>
          </a:xfrm>
          <a:prstGeom prst="rect">
            <a:avLst/>
          </a:prstGeom>
          <a:noFill/>
        </p:spPr>
        <p:txBody>
          <a:bodyPr wrap="square" rtlCol="0">
            <a:spAutoFit/>
          </a:bodyPr>
          <a:lstStyle/>
          <a:p>
            <a:pPr algn="ctr">
              <a:lnSpc>
                <a:spcPct val="85000"/>
              </a:lnSpc>
            </a:pPr>
            <a:endParaRPr lang="fr-FR" sz="5400" b="1" dirty="0" smtClean="0">
              <a:latin typeface="Arial" panose="020B0604020202020204" pitchFamily="34" charset="0"/>
              <a:cs typeface="Arial" panose="020B0604020202020204" pitchFamily="34" charset="0"/>
            </a:endParaRPr>
          </a:p>
          <a:p>
            <a:pPr algn="ctr">
              <a:lnSpc>
                <a:spcPct val="85000"/>
              </a:lnSpc>
            </a:pPr>
            <a:r>
              <a:rPr lang="fr-FR" sz="5400" b="1" dirty="0" smtClean="0">
                <a:latin typeface="Arial" panose="020B0604020202020204" pitchFamily="34" charset="0"/>
                <a:cs typeface="Arial" panose="020B0604020202020204" pitchFamily="34" charset="0"/>
              </a:rPr>
              <a:t>Repère</a:t>
            </a:r>
          </a:p>
          <a:p>
            <a:pPr algn="ctr">
              <a:lnSpc>
                <a:spcPct val="85000"/>
              </a:lnSpc>
            </a:pPr>
            <a:r>
              <a:rPr lang="fr-FR" sz="5400" b="1" dirty="0" smtClean="0">
                <a:latin typeface="Arial" panose="020B0604020202020204" pitchFamily="34" charset="0"/>
                <a:cs typeface="Arial" panose="020B0604020202020204" pitchFamily="34" charset="0"/>
              </a:rPr>
              <a:t>pour la</a:t>
            </a:r>
          </a:p>
          <a:p>
            <a:pPr algn="ctr">
              <a:lnSpc>
                <a:spcPct val="85000"/>
              </a:lnSpc>
            </a:pPr>
            <a:r>
              <a:rPr lang="fr-FR" sz="5400" b="1" dirty="0" smtClean="0">
                <a:latin typeface="Arial" panose="020B0604020202020204" pitchFamily="34" charset="0"/>
                <a:cs typeface="Arial" panose="020B0604020202020204" pitchFamily="34" charset="0"/>
              </a:rPr>
              <a:t>formation</a:t>
            </a:r>
          </a:p>
          <a:p>
            <a:pPr algn="ctr">
              <a:lnSpc>
                <a:spcPct val="85000"/>
              </a:lnSpc>
            </a:pPr>
            <a:endParaRPr lang="fr-FR" sz="5400" b="1" dirty="0">
              <a:latin typeface="Arial" panose="020B0604020202020204" pitchFamily="34" charset="0"/>
              <a:cs typeface="Arial" panose="020B0604020202020204" pitchFamily="34" charset="0"/>
            </a:endParaRPr>
          </a:p>
          <a:p>
            <a:pPr algn="ctr">
              <a:lnSpc>
                <a:spcPct val="85000"/>
              </a:lnSpc>
            </a:pPr>
            <a:r>
              <a:rPr lang="fr-FR" sz="3600" b="1" dirty="0" smtClean="0">
                <a:latin typeface="Arial" panose="020B0604020202020204" pitchFamily="34" charset="0"/>
                <a:cs typeface="Arial" panose="020B0604020202020204" pitchFamily="34" charset="0"/>
              </a:rPr>
              <a:t>Mai 2017</a:t>
            </a:r>
          </a:p>
        </p:txBody>
      </p:sp>
      <p:sp>
        <p:nvSpPr>
          <p:cNvPr id="13"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a:t>
            </a:fld>
            <a:endParaRPr lang="fr-FR" dirty="0">
              <a:solidFill>
                <a:schemeClr val="tx1"/>
              </a:solidFill>
              <a:latin typeface="Arial" panose="020B0604020202020204" pitchFamily="34" charset="0"/>
              <a:cs typeface="Arial" panose="020B0604020202020204" pitchFamily="34" charset="0"/>
            </a:endParaRPr>
          </a:p>
        </p:txBody>
      </p:sp>
      <p:grpSp>
        <p:nvGrpSpPr>
          <p:cNvPr id="17" name="Groupe 16"/>
          <p:cNvGrpSpPr/>
          <p:nvPr/>
        </p:nvGrpSpPr>
        <p:grpSpPr>
          <a:xfrm>
            <a:off x="8079020" y="6550702"/>
            <a:ext cx="957476" cy="190666"/>
            <a:chOff x="3851920" y="5877272"/>
            <a:chExt cx="1539062" cy="432048"/>
          </a:xfrm>
          <a:solidFill>
            <a:srgbClr val="FFFF00"/>
          </a:solidFill>
        </p:grpSpPr>
        <p:sp>
          <p:nvSpPr>
            <p:cNvPr id="15" name="Bouton d'action : Précédent 14">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Bouton d’action : Suivant 15">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ZoneTexte 66"/>
          <p:cNvSpPr txBox="1"/>
          <p:nvPr/>
        </p:nvSpPr>
        <p:spPr>
          <a:xfrm>
            <a:off x="2771800" y="39653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cxnSp>
        <p:nvCxnSpPr>
          <p:cNvPr id="19" name="Connecteur droit 18"/>
          <p:cNvCxnSpPr/>
          <p:nvPr/>
        </p:nvCxnSpPr>
        <p:spPr>
          <a:xfrm>
            <a:off x="2771800" y="162880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23" y="103647"/>
            <a:ext cx="888069" cy="11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ZoneTexte 79"/>
          <p:cNvSpPr txBox="1"/>
          <p:nvPr/>
        </p:nvSpPr>
        <p:spPr>
          <a:xfrm>
            <a:off x="827584" y="27781"/>
            <a:ext cx="1911771" cy="1415772"/>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dirty="0" smtClean="0">
                <a:uFillTx/>
                <a:latin typeface="Arial" panose="020B0604020202020204" pitchFamily="34" charset="0"/>
                <a:cs typeface="Arial" panose="020B0604020202020204" pitchFamily="34" charset="0"/>
              </a:rPr>
              <a:t>DGESCO :</a:t>
            </a:r>
          </a:p>
          <a:p>
            <a:pPr lvl="0" algn="ctr">
              <a:defRPr sz="1800" b="0" i="0" u="none" strike="noStrike" kern="0" cap="none" spc="0" baseline="0">
                <a:solidFill>
                  <a:srgbClr val="000000"/>
                </a:solidFill>
                <a:uFillTx/>
              </a:defRPr>
            </a:pPr>
            <a:r>
              <a:rPr lang="fr-FR" sz="1200" dirty="0">
                <a:latin typeface="Arial" panose="020B0604020202020204" pitchFamily="34" charset="0"/>
                <a:cs typeface="Arial" panose="020B0604020202020204" pitchFamily="34" charset="0"/>
              </a:rPr>
              <a:t>Sous-direction des lycées et de la formation professionnelle tout au long de la vie </a:t>
            </a:r>
            <a:endParaRPr lang="fr-FR" sz="1200" dirty="0" smtClean="0">
              <a:latin typeface="Arial" panose="020B0604020202020204" pitchFamily="34" charset="0"/>
              <a:cs typeface="Arial" panose="020B0604020202020204" pitchFamily="34" charset="0"/>
            </a:endParaRPr>
          </a:p>
          <a:p>
            <a:pPr lvl="0" algn="ctr">
              <a:defRPr sz="1800" b="0" i="0" u="none" strike="noStrike" kern="0" cap="none" spc="0" baseline="0">
                <a:solidFill>
                  <a:srgbClr val="000000"/>
                </a:solidFill>
                <a:uFillTx/>
              </a:defRPr>
            </a:pPr>
            <a:r>
              <a:rPr lang="fr-FR" sz="1200" b="1" i="0" u="none" strike="noStrike" kern="1200" cap="none" spc="0" baseline="0" dirty="0" smtClean="0">
                <a:uFillTx/>
                <a:latin typeface="Arial" panose="020B0604020202020204" pitchFamily="34" charset="0"/>
                <a:cs typeface="Arial" panose="020B0604020202020204" pitchFamily="34" charset="0"/>
              </a:rPr>
              <a:t>Inspection</a:t>
            </a:r>
            <a:r>
              <a:rPr lang="fr-FR" sz="1200" b="1" i="0" u="none" strike="noStrike" kern="1200" cap="none" spc="0" dirty="0" smtClean="0">
                <a:uFillTx/>
                <a:latin typeface="Arial" panose="020B0604020202020204" pitchFamily="34" charset="0"/>
                <a:cs typeface="Arial" panose="020B0604020202020204" pitchFamily="34" charset="0"/>
              </a:rPr>
              <a:t> Générale de </a:t>
            </a:r>
            <a:r>
              <a:rPr lang="fr-FR" sz="1200" b="1" dirty="0">
                <a:latin typeface="Arial" panose="020B0604020202020204" pitchFamily="34" charset="0"/>
                <a:cs typeface="Arial" panose="020B0604020202020204" pitchFamily="34" charset="0"/>
              </a:rPr>
              <a:t>l’Éducation</a:t>
            </a:r>
            <a:r>
              <a:rPr lang="fr-FR" sz="1200" dirty="0">
                <a:latin typeface="Arial" panose="020B0604020202020204" pitchFamily="34" charset="0"/>
                <a:cs typeface="Arial" panose="020B0604020202020204" pitchFamily="34" charset="0"/>
              </a:rPr>
              <a:t> </a:t>
            </a:r>
            <a:r>
              <a:rPr lang="fr-FR" sz="1200" b="1" i="0" u="none" strike="noStrike" kern="1200" cap="none" spc="0" dirty="0" smtClean="0">
                <a:uFillTx/>
                <a:latin typeface="Arial" panose="020B0604020202020204" pitchFamily="34" charset="0"/>
                <a:cs typeface="Arial" panose="020B0604020202020204" pitchFamily="34" charset="0"/>
              </a:rPr>
              <a:t>Nationale</a:t>
            </a:r>
            <a:endParaRPr lang="fr-FR" sz="1200" b="1" i="0" u="none" strike="noStrike" kern="1200" cap="none" spc="0" baseline="0" dirty="0">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6118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43808" y="1412775"/>
            <a:ext cx="6192688" cy="5233259"/>
          </a:xfrm>
          <a:prstGeom prst="rect">
            <a:avLst/>
          </a:prstGeom>
          <a:noFill/>
        </p:spPr>
        <p:txBody>
          <a:bodyPr wrap="square" rtlCol="0">
            <a:noAutofit/>
          </a:bodyPr>
          <a:lstStyle/>
          <a:p>
            <a:pPr algn="just">
              <a:lnSpc>
                <a:spcPct val="110000"/>
              </a:lnSpc>
              <a:spcBef>
                <a:spcPts val="600"/>
              </a:spcBef>
            </a:pPr>
            <a:r>
              <a:rPr lang="fr-FR" sz="1400" dirty="0" smtClean="0">
                <a:latin typeface="Arial" panose="020B0604020202020204" pitchFamily="34" charset="0"/>
                <a:cs typeface="Arial" panose="020B0604020202020204" pitchFamily="34" charset="0"/>
              </a:rPr>
              <a:t>La rénovation du BP électricien met en place un outil de suivi d’acquisition des compétences. L’objectif est triple : </a:t>
            </a:r>
          </a:p>
          <a:p>
            <a:pPr marL="285750" indent="-285750" algn="just">
              <a:lnSpc>
                <a:spcPct val="110000"/>
              </a:lnSpc>
              <a:spcBef>
                <a:spcPts val="600"/>
              </a:spcBef>
              <a:buFont typeface="Arial" panose="020B0604020202020204" pitchFamily="34" charset="0"/>
              <a:buChar char="•"/>
            </a:pPr>
            <a:r>
              <a:rPr lang="fr-FR" sz="1400" dirty="0" smtClean="0">
                <a:latin typeface="Arial" panose="020B0604020202020204" pitchFamily="34" charset="0"/>
                <a:cs typeface="Arial" panose="020B0604020202020204" pitchFamily="34" charset="0"/>
              </a:rPr>
              <a:t>renforcer l’entrée par les compétences professionnelles, </a:t>
            </a:r>
          </a:p>
          <a:p>
            <a:pPr marL="285750" indent="-285750" algn="just">
              <a:lnSpc>
                <a:spcPct val="110000"/>
              </a:lnSpc>
              <a:spcBef>
                <a:spcPts val="600"/>
              </a:spcBef>
              <a:buFont typeface="Arial" panose="020B0604020202020204" pitchFamily="34" charset="0"/>
              <a:buChar char="•"/>
            </a:pPr>
            <a:r>
              <a:rPr lang="fr-FR" sz="1400" dirty="0" smtClean="0">
                <a:latin typeface="Arial" panose="020B0604020202020204" pitchFamily="34" charset="0"/>
                <a:cs typeface="Arial" panose="020B0604020202020204" pitchFamily="34" charset="0"/>
              </a:rPr>
              <a:t>observer et valider le niveau d’acquisition de chaque compétence durant la formation, </a:t>
            </a:r>
          </a:p>
          <a:p>
            <a:pPr marL="285750" indent="-285750" algn="just">
              <a:lnSpc>
                <a:spcPct val="110000"/>
              </a:lnSpc>
              <a:spcBef>
                <a:spcPts val="600"/>
              </a:spcBef>
              <a:buFont typeface="Arial" panose="020B0604020202020204" pitchFamily="34" charset="0"/>
              <a:buChar char="•"/>
            </a:pPr>
            <a:r>
              <a:rPr lang="fr-FR" sz="1400" dirty="0" smtClean="0">
                <a:latin typeface="Arial" panose="020B0604020202020204" pitchFamily="34" charset="0"/>
                <a:cs typeface="Arial" panose="020B0604020202020204" pitchFamily="34" charset="0"/>
              </a:rPr>
              <a:t>développer un accompagnement personnalisé pour chaque jeune. </a:t>
            </a:r>
          </a:p>
          <a:p>
            <a:pPr algn="just">
              <a:lnSpc>
                <a:spcPct val="110000"/>
              </a:lnSpc>
              <a:spcBef>
                <a:spcPts val="600"/>
              </a:spcBef>
            </a:pPr>
            <a:endParaRPr lang="fr-FR" sz="1400" dirty="0" smtClean="0">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Le </a:t>
            </a:r>
            <a:r>
              <a:rPr lang="fr-FR" sz="1400" dirty="0" smtClean="0">
                <a:latin typeface="Arial" panose="020B0604020202020204" pitchFamily="34" charset="0"/>
                <a:cs typeface="Arial" panose="020B0604020202020204" pitchFamily="34" charset="0"/>
                <a:hlinkClick r:id="rId2" action="ppaction://hlinkfile"/>
              </a:rPr>
              <a:t>livret de suivi </a:t>
            </a:r>
            <a:r>
              <a:rPr lang="fr-FR" sz="1400" dirty="0" smtClean="0">
                <a:latin typeface="Arial" panose="020B0604020202020204" pitchFamily="34" charset="0"/>
                <a:cs typeface="Arial" panose="020B0604020202020204" pitchFamily="34" charset="0"/>
              </a:rPr>
              <a:t>des acquisitions de compétences </a:t>
            </a:r>
            <a:r>
              <a:rPr lang="fr-FR" sz="1400" dirty="0" smtClean="0">
                <a:latin typeface="Arial" panose="020B0604020202020204" pitchFamily="34" charset="0"/>
                <a:cs typeface="Arial" panose="020B0604020202020204" pitchFamily="34" charset="0"/>
              </a:rPr>
              <a:t>constitue </a:t>
            </a:r>
            <a:r>
              <a:rPr lang="fr-FR" sz="1400" dirty="0">
                <a:latin typeface="Arial" panose="020B0604020202020204" pitchFamily="34" charset="0"/>
                <a:cs typeface="Arial" panose="020B0604020202020204" pitchFamily="34" charset="0"/>
              </a:rPr>
              <a:t>le principal support </a:t>
            </a:r>
            <a:r>
              <a:rPr lang="fr-FR" sz="1400" dirty="0" smtClean="0">
                <a:latin typeface="Arial" panose="020B0604020202020204" pitchFamily="34" charset="0"/>
                <a:cs typeface="Arial" panose="020B0604020202020204" pitchFamily="34" charset="0"/>
              </a:rPr>
              <a:t>pour </a:t>
            </a:r>
            <a:r>
              <a:rPr lang="fr-FR" sz="1400" dirty="0">
                <a:latin typeface="Arial" panose="020B0604020202020204" pitchFamily="34" charset="0"/>
                <a:cs typeface="Arial" panose="020B0604020202020204" pitchFamily="34" charset="0"/>
              </a:rPr>
              <a:t>le </a:t>
            </a:r>
            <a:r>
              <a:rPr lang="fr-FR" sz="1400" dirty="0">
                <a:latin typeface="Arial" panose="020B0604020202020204" pitchFamily="34" charset="0"/>
                <a:cs typeface="Arial" panose="020B0604020202020204" pitchFamily="34" charset="0"/>
                <a:hlinkClick r:id="rId3" action="ppaction://hlinkfile"/>
              </a:rPr>
              <a:t>suivi de la </a:t>
            </a:r>
            <a:r>
              <a:rPr lang="fr-FR" sz="1400" dirty="0" smtClean="0">
                <a:latin typeface="Arial" panose="020B0604020202020204" pitchFamily="34" charset="0"/>
                <a:cs typeface="Arial" panose="020B0604020202020204" pitchFamily="34" charset="0"/>
                <a:hlinkClick r:id="rId3" action="ppaction://hlinkfile"/>
              </a:rPr>
              <a:t>formation</a:t>
            </a:r>
            <a:r>
              <a:rPr lang="fr-FR" sz="1400" i="1" dirty="0">
                <a:solidFill>
                  <a:srgbClr val="FF0000"/>
                </a:solidFill>
                <a:latin typeface="Arial" panose="020B0604020202020204" pitchFamily="34" charset="0"/>
                <a:cs typeface="Arial" panose="020B0604020202020204" pitchFamily="34" charset="0"/>
                <a:hlinkClick r:id="rId3" action="ppaction://hlinkfile"/>
              </a:rPr>
              <a:t> </a:t>
            </a:r>
            <a:r>
              <a:rPr lang="fr-FR" sz="1400" dirty="0" smtClean="0">
                <a:latin typeface="Arial" panose="020B0604020202020204" pitchFamily="34" charset="0"/>
                <a:cs typeface="Arial" panose="020B0604020202020204" pitchFamily="34" charset="0"/>
              </a:rPr>
              <a:t>et </a:t>
            </a:r>
            <a:r>
              <a:rPr lang="fr-FR" sz="1400" dirty="0">
                <a:latin typeface="Arial" panose="020B0604020202020204" pitchFamily="34" charset="0"/>
                <a:cs typeface="Arial" panose="020B0604020202020204" pitchFamily="34" charset="0"/>
              </a:rPr>
              <a:t>pour positionner le niveau d’acquisition des </a:t>
            </a:r>
            <a:r>
              <a:rPr lang="fr-FR" sz="1400" dirty="0" smtClean="0">
                <a:latin typeface="Arial" panose="020B0604020202020204" pitchFamily="34" charset="0"/>
                <a:cs typeface="Arial" panose="020B0604020202020204" pitchFamily="34" charset="0"/>
              </a:rPr>
              <a:t>compétences. Il est également utilisé lors des entretiens avec l’apprenant. </a:t>
            </a:r>
          </a:p>
          <a:p>
            <a:pPr algn="just">
              <a:lnSpc>
                <a:spcPct val="110000"/>
              </a:lnSpc>
              <a:spcBef>
                <a:spcPts val="600"/>
              </a:spcBef>
            </a:pPr>
            <a:r>
              <a:rPr lang="fr-FR" sz="1400" dirty="0" smtClean="0">
                <a:latin typeface="Arial" panose="020B0604020202020204" pitchFamily="34" charset="0"/>
                <a:cs typeface="Arial" panose="020B0604020202020204" pitchFamily="34" charset="0"/>
              </a:rPr>
              <a:t>L’étude du livret permet l’évaluation certificative des compétences. </a:t>
            </a:r>
          </a:p>
          <a:p>
            <a:pPr algn="just">
              <a:lnSpc>
                <a:spcPct val="110000"/>
              </a:lnSpc>
              <a:spcBef>
                <a:spcPts val="600"/>
              </a:spcBef>
            </a:pPr>
            <a:r>
              <a:rPr lang="fr-FR" sz="1400" dirty="0" smtClean="0">
                <a:latin typeface="Arial" panose="020B0604020202020204" pitchFamily="34" charset="0"/>
                <a:cs typeface="Arial" panose="020B0604020202020204" pitchFamily="34" charset="0"/>
              </a:rPr>
              <a:t>Il est numérique.</a:t>
            </a:r>
            <a:endParaRPr lang="fr-FR" sz="1400" dirty="0" smtClean="0">
              <a:solidFill>
                <a:srgbClr val="000000"/>
              </a:solidFill>
              <a:latin typeface="Arial" panose="020B0604020202020204" pitchFamily="34" charset="0"/>
              <a:cs typeface="Arial" panose="020B0604020202020204" pitchFamily="34" charset="0"/>
              <a:sym typeface="Wingdings" panose="05000000000000000000" pitchFamily="2" charset="2"/>
            </a:endParaRPr>
          </a:p>
          <a:p>
            <a:pPr algn="just">
              <a:lnSpc>
                <a:spcPct val="110000"/>
              </a:lnSpc>
              <a:spcBef>
                <a:spcPts val="600"/>
              </a:spcBef>
            </a:pPr>
            <a:endParaRPr lang="fr-FR" sz="1400" dirty="0" smtClean="0">
              <a:latin typeface="Arial" panose="020B0604020202020204" pitchFamily="34" charset="0"/>
              <a:cs typeface="Arial" panose="020B0604020202020204" pitchFamily="34" charset="0"/>
              <a:sym typeface="Wingdings" panose="05000000000000000000" pitchFamily="2" charset="2"/>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sym typeface="Wingdings" panose="05000000000000000000" pitchFamily="2" charset="2"/>
              </a:rPr>
              <a:t>Le livret rend le jeune acteur de sa formation, il favorise un regard continu sur les compétences. Les apprentissages ne sont plus impactés par les temps de certification CCF. Les apprenants peuvent ainsi se consacrer à l’acquisition des compétences nécessaires à la pleine maitrise des activités </a:t>
            </a:r>
            <a:r>
              <a:rPr lang="fr-FR" sz="1400" dirty="0">
                <a:latin typeface="Arial" panose="020B0604020202020204" pitchFamily="34" charset="0"/>
                <a:cs typeface="Arial" panose="020B0604020202020204" pitchFamily="34" charset="0"/>
                <a:sym typeface="Wingdings" panose="05000000000000000000" pitchFamily="2" charset="2"/>
              </a:rPr>
              <a:t>et des </a:t>
            </a:r>
            <a:r>
              <a:rPr lang="fr-FR" sz="1400" dirty="0" smtClean="0">
                <a:latin typeface="Arial" panose="020B0604020202020204" pitchFamily="34" charset="0"/>
                <a:cs typeface="Arial" panose="020B0604020202020204" pitchFamily="34" charset="0"/>
                <a:sym typeface="Wingdings" panose="05000000000000000000" pitchFamily="2" charset="2"/>
              </a:rPr>
              <a:t>fondamentaux du métier d’électricien.</a:t>
            </a: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Suivi individuel par compétences</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10</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3167026"/>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5"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6"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7"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8"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9"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10"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11"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2"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3"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4"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5"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61556" y="1441118"/>
            <a:ext cx="6192688" cy="5137926"/>
          </a:xfrm>
          <a:prstGeom prst="rect">
            <a:avLst/>
          </a:prstGeom>
          <a:noFill/>
        </p:spPr>
        <p:txBody>
          <a:bodyPr wrap="square" rtlCol="0">
            <a:noAutofit/>
          </a:bodyPr>
          <a:lstStyle/>
          <a:p>
            <a:pPr algn="just">
              <a:lnSpc>
                <a:spcPct val="110000"/>
              </a:lnSpc>
            </a:pPr>
            <a:r>
              <a:rPr lang="fr-FR" sz="1400" b="1" dirty="0">
                <a:latin typeface="Arial" panose="020B0604020202020204" pitchFamily="34" charset="0"/>
                <a:cs typeface="Arial" panose="020B0604020202020204" pitchFamily="34" charset="0"/>
              </a:rPr>
              <a:t>Le portfolio </a:t>
            </a:r>
            <a:r>
              <a:rPr lang="fr-FR" sz="1400" dirty="0">
                <a:latin typeface="Arial" panose="020B0604020202020204" pitchFamily="34" charset="0"/>
                <a:cs typeface="Arial" panose="020B0604020202020204" pitchFamily="34" charset="0"/>
              </a:rPr>
              <a:t>est l’outil utilisé par l’apprenant pour recenser et analyser l’ensemble des activités qu’il a conduit en entreprise.</a:t>
            </a:r>
          </a:p>
          <a:p>
            <a:pPr algn="just">
              <a:lnSpc>
                <a:spcPct val="110000"/>
              </a:lnSpc>
            </a:pPr>
            <a:r>
              <a:rPr lang="fr-FR" sz="1400" dirty="0" smtClean="0">
                <a:latin typeface="Arial" panose="020B0604020202020204" pitchFamily="34" charset="0"/>
                <a:cs typeface="Arial" panose="020B0604020202020204" pitchFamily="34" charset="0"/>
              </a:rPr>
              <a:t>Dans le cadre d’une formation par apprentissage, l’usage </a:t>
            </a:r>
            <a:r>
              <a:rPr lang="fr-FR" sz="1400" dirty="0">
                <a:latin typeface="Arial" panose="020B0604020202020204" pitchFamily="34" charset="0"/>
                <a:cs typeface="Arial" panose="020B0604020202020204" pitchFamily="34" charset="0"/>
              </a:rPr>
              <a:t>du livret d’apprentissage </a:t>
            </a:r>
            <a:r>
              <a:rPr lang="fr-FR" sz="1400" dirty="0" smtClean="0">
                <a:latin typeface="Arial" panose="020B0604020202020204" pitchFamily="34" charset="0"/>
                <a:cs typeface="Arial" panose="020B0604020202020204" pitchFamily="34" charset="0"/>
              </a:rPr>
              <a:t>peut remplir </a:t>
            </a:r>
            <a:r>
              <a:rPr lang="fr-FR" sz="1400" dirty="0">
                <a:latin typeface="Arial" panose="020B0604020202020204" pitchFamily="34" charset="0"/>
                <a:cs typeface="Arial" panose="020B0604020202020204" pitchFamily="34" charset="0"/>
              </a:rPr>
              <a:t>les objectifs du  </a:t>
            </a:r>
            <a:r>
              <a:rPr lang="fr-FR" sz="1400" dirty="0" smtClean="0">
                <a:latin typeface="Arial" panose="020B0604020202020204" pitchFamily="34" charset="0"/>
                <a:cs typeface="Arial" panose="020B0604020202020204" pitchFamily="34" charset="0"/>
              </a:rPr>
              <a:t>portfolio</a:t>
            </a:r>
            <a:r>
              <a:rPr lang="fr-FR" sz="1400" dirty="0">
                <a:latin typeface="Arial" panose="020B0604020202020204" pitchFamily="34" charset="0"/>
                <a:cs typeface="Arial" panose="020B0604020202020204" pitchFamily="34" charset="0"/>
              </a:rPr>
              <a:t>. </a:t>
            </a:r>
            <a:endParaRPr lang="fr-FR" sz="1400" dirty="0" smtClean="0">
              <a:latin typeface="Arial" panose="020B0604020202020204" pitchFamily="34" charset="0"/>
              <a:cs typeface="Arial" panose="020B0604020202020204" pitchFamily="34" charset="0"/>
            </a:endParaRPr>
          </a:p>
          <a:p>
            <a:pPr algn="just">
              <a:lnSpc>
                <a:spcPct val="110000"/>
              </a:lnSpc>
            </a:pPr>
            <a:endParaRPr lang="fr-FR" sz="1400" dirty="0" smtClean="0">
              <a:latin typeface="Arial" panose="020B0604020202020204" pitchFamily="34" charset="0"/>
              <a:cs typeface="Arial" panose="020B0604020202020204" pitchFamily="34" charset="0"/>
            </a:endParaRPr>
          </a:p>
          <a:p>
            <a:pPr lvl="0" algn="just">
              <a:lnSpc>
                <a:spcPct val="110000"/>
              </a:lnSpc>
            </a:pPr>
            <a:r>
              <a:rPr lang="fr-FR" sz="1400" b="1" dirty="0" smtClean="0">
                <a:latin typeface="Arial" panose="020B0604020202020204" pitchFamily="34" charset="0"/>
                <a:cs typeface="Arial" panose="020B0604020202020204" pitchFamily="34" charset="0"/>
              </a:rPr>
              <a:t>Dans le </a:t>
            </a:r>
            <a:r>
              <a:rPr lang="fr-FR" sz="1400" b="1" dirty="0">
                <a:latin typeface="Arial" panose="020B0604020202020204" pitchFamily="34" charset="0"/>
                <a:cs typeface="Arial" panose="020B0604020202020204" pitchFamily="34" charset="0"/>
              </a:rPr>
              <a:t>cadre de la certification </a:t>
            </a:r>
            <a:r>
              <a:rPr lang="fr-FR" sz="1400" b="1" dirty="0" smtClean="0">
                <a:latin typeface="Arial" panose="020B0604020202020204" pitchFamily="34" charset="0"/>
                <a:cs typeface="Arial" panose="020B0604020202020204" pitchFamily="34" charset="0"/>
              </a:rPr>
              <a:t>CCF</a:t>
            </a:r>
            <a:r>
              <a:rPr lang="fr-FR" sz="1400" dirty="0" smtClean="0">
                <a:latin typeface="Arial" panose="020B0604020202020204" pitchFamily="34" charset="0"/>
                <a:cs typeface="Arial" panose="020B0604020202020204" pitchFamily="34" charset="0"/>
              </a:rPr>
              <a:t>, le portfolio est obligatoire. Le nombre de « bilans entreprise » donnant lieu à une évaluation conjointe formateur-maître d’apprentissage (ou tuteur) est de 2 par année de formation. Un bilan, au minimum, se déroule en présence de l’apprenant qui </a:t>
            </a:r>
            <a:r>
              <a:rPr lang="fr-FR" sz="1400" dirty="0">
                <a:latin typeface="Arial" panose="020B0604020202020204" pitchFamily="34" charset="0"/>
                <a:cs typeface="Arial" panose="020B0604020202020204" pitchFamily="34" charset="0"/>
              </a:rPr>
              <a:t>peut expliciter tout ou partie de ses activités. Il ne s’agit en aucun cas d’une </a:t>
            </a:r>
            <a:r>
              <a:rPr lang="fr-FR" sz="1400" dirty="0" smtClean="0">
                <a:latin typeface="Arial" panose="020B0604020202020204" pitchFamily="34" charset="0"/>
                <a:cs typeface="Arial" panose="020B0604020202020204" pitchFamily="34" charset="0"/>
              </a:rPr>
              <a:t>soutenance orale.  </a:t>
            </a:r>
          </a:p>
          <a:p>
            <a:pPr algn="just">
              <a:lnSpc>
                <a:spcPct val="110000"/>
              </a:lnSpc>
            </a:pPr>
            <a:r>
              <a:rPr lang="fr-FR" sz="1400" dirty="0" smtClean="0">
                <a:latin typeface="Arial" panose="020B0604020202020204" pitchFamily="34" charset="0"/>
                <a:cs typeface="Arial" panose="020B0604020202020204" pitchFamily="34" charset="0"/>
              </a:rPr>
              <a:t>Le maître d’apprentissage (ou tuteur) peut renseigner des </a:t>
            </a:r>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bilans maître d’apprentissage » supplémentaires pour une ou plusieurs périodes en entreprise ; ces bilans </a:t>
            </a:r>
            <a:r>
              <a:rPr lang="fr-FR" sz="1400" dirty="0">
                <a:latin typeface="Arial" panose="020B0604020202020204" pitchFamily="34" charset="0"/>
                <a:cs typeface="Arial" panose="020B0604020202020204" pitchFamily="34" charset="0"/>
              </a:rPr>
              <a:t>maître d’apprentissage </a:t>
            </a:r>
            <a:r>
              <a:rPr lang="fr-FR" sz="1400" dirty="0" smtClean="0">
                <a:latin typeface="Arial" panose="020B0604020202020204" pitchFamily="34" charset="0"/>
                <a:cs typeface="Arial" panose="020B0604020202020204" pitchFamily="34" charset="0"/>
              </a:rPr>
              <a:t>viennent enrichir le tableau de suivi. </a:t>
            </a:r>
            <a:endParaRPr lang="fr-FR" sz="1400" dirty="0">
              <a:latin typeface="Arial" panose="020B0604020202020204" pitchFamily="34" charset="0"/>
              <a:cs typeface="Arial" panose="020B0604020202020204" pitchFamily="34" charset="0"/>
            </a:endParaRPr>
          </a:p>
          <a:p>
            <a:pPr>
              <a:lnSpc>
                <a:spcPct val="110000"/>
              </a:lnSpc>
            </a:pPr>
            <a:endParaRPr lang="fr-FR" sz="1400" dirty="0" smtClean="0">
              <a:solidFill>
                <a:srgbClr val="00B050"/>
              </a:solidFill>
              <a:latin typeface="Arial" panose="020B0604020202020204" pitchFamily="34" charset="0"/>
              <a:cs typeface="Arial" panose="020B0604020202020204" pitchFamily="34" charset="0"/>
            </a:endParaRPr>
          </a:p>
          <a:p>
            <a:pPr algn="just">
              <a:lnSpc>
                <a:spcPct val="110000"/>
              </a:lnSpc>
            </a:pPr>
            <a:r>
              <a:rPr lang="fr-FR" sz="1400" b="1" dirty="0" smtClean="0">
                <a:latin typeface="Arial" panose="020B0604020202020204" pitchFamily="34" charset="0"/>
                <a:cs typeface="Arial" panose="020B0604020202020204" pitchFamily="34" charset="0"/>
              </a:rPr>
              <a:t>Toutes les périodes en entreprise, au travers des bilans entreprise ci-dessus, sont supports de la certification CCF des unités E21, E22, E3. </a:t>
            </a:r>
          </a:p>
          <a:p>
            <a:pPr lvl="0" algn="just">
              <a:lnSpc>
                <a:spcPct val="110000"/>
              </a:lnSpc>
            </a:pPr>
            <a:endParaRPr lang="fr-FR" sz="1400" dirty="0">
              <a:solidFill>
                <a:srgbClr val="00B05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Au </a:t>
            </a:r>
            <a:r>
              <a:rPr lang="fr-FR" sz="1400" dirty="0">
                <a:latin typeface="Arial" panose="020B0604020202020204" pitchFamily="34" charset="0"/>
                <a:cs typeface="Arial" panose="020B0604020202020204" pitchFamily="34" charset="0"/>
              </a:rPr>
              <a:t>sein de chaque établissement de formation, les équipes </a:t>
            </a:r>
            <a:r>
              <a:rPr lang="fr-FR" sz="1400" dirty="0" smtClean="0">
                <a:latin typeface="Arial" panose="020B0604020202020204" pitchFamily="34" charset="0"/>
                <a:cs typeface="Arial" panose="020B0604020202020204" pitchFamily="34" charset="0"/>
              </a:rPr>
              <a:t>pédagogiques accompagnent </a:t>
            </a:r>
            <a:r>
              <a:rPr lang="fr-FR" sz="1400" dirty="0">
                <a:latin typeface="Arial" panose="020B0604020202020204" pitchFamily="34" charset="0"/>
                <a:cs typeface="Arial" panose="020B0604020202020204" pitchFamily="34" charset="0"/>
              </a:rPr>
              <a:t>les maitres </a:t>
            </a:r>
            <a:r>
              <a:rPr lang="fr-FR" sz="1400" dirty="0" smtClean="0">
                <a:latin typeface="Arial" panose="020B0604020202020204" pitchFamily="34" charset="0"/>
                <a:cs typeface="Arial" panose="020B0604020202020204" pitchFamily="34" charset="0"/>
              </a:rPr>
              <a:t>d’apprentissage et les tuteurs, </a:t>
            </a:r>
            <a:r>
              <a:rPr lang="fr-FR" sz="1400" dirty="0">
                <a:latin typeface="Arial" panose="020B0604020202020204" pitchFamily="34" charset="0"/>
                <a:cs typeface="Arial" panose="020B0604020202020204" pitchFamily="34" charset="0"/>
              </a:rPr>
              <a:t>notamment au regard des attendus du nouveau référentiel. </a:t>
            </a:r>
          </a:p>
          <a:p>
            <a:pPr algn="just">
              <a:lnSpc>
                <a:spcPct val="110000"/>
              </a:lnSpc>
              <a:spcBef>
                <a:spcPts val="600"/>
              </a:spcBef>
            </a:pPr>
            <a:endParaRPr lang="fr-FR" sz="1400" dirty="0" smtClean="0">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8"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4" name="Connecteur droit 83"/>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6" name="ZoneTexte 85"/>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Evaluation des compétences en entreprise</a:t>
            </a:r>
            <a:endParaRPr lang="fr-FR" sz="1600" dirty="0" smtClean="0">
              <a:solidFill>
                <a:schemeClr val="tx1"/>
              </a:solidFill>
              <a:latin typeface="Arial" panose="020B0604020202020204" pitchFamily="34" charset="0"/>
              <a:cs typeface="Arial" panose="020B0604020202020204" pitchFamily="34" charset="0"/>
            </a:endParaRP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11</a:t>
            </a:fld>
            <a:endParaRPr lang="fr-FR" dirty="0">
              <a:solidFill>
                <a:schemeClr val="tx1"/>
              </a:solidFill>
              <a:latin typeface="Arial" panose="020B0604020202020204" pitchFamily="34" charset="0"/>
              <a:cs typeface="Arial" panose="020B0604020202020204" pitchFamily="34" charset="0"/>
            </a:endParaRPr>
          </a:p>
        </p:txBody>
      </p:sp>
      <p:sp>
        <p:nvSpPr>
          <p:cNvPr id="44" name="Flèche droite 43"/>
          <p:cNvSpPr/>
          <p:nvPr/>
        </p:nvSpPr>
        <p:spPr>
          <a:xfrm>
            <a:off x="-39428" y="3717032"/>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2"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1"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6"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9"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40"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7"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06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781629" y="1390280"/>
            <a:ext cx="6192688" cy="5137926"/>
          </a:xfrm>
          <a:prstGeom prst="rect">
            <a:avLst/>
          </a:prstGeom>
          <a:noFill/>
        </p:spPr>
        <p:txBody>
          <a:bodyPr wrap="square" rtlCol="0">
            <a:noAutofit/>
          </a:bodyPr>
          <a:lstStyle/>
          <a:p>
            <a:pPr algn="just">
              <a:lnSpc>
                <a:spcPct val="110000"/>
              </a:lnSpc>
              <a:spcBef>
                <a:spcPts val="600"/>
              </a:spcBef>
            </a:pPr>
            <a:r>
              <a:rPr lang="fr-FR" sz="1400" dirty="0" smtClean="0">
                <a:latin typeface="Arial" panose="020B0604020202020204" pitchFamily="34" charset="0"/>
                <a:cs typeface="Arial" panose="020B0604020202020204" pitchFamily="34" charset="0"/>
              </a:rPr>
              <a:t>La préparation du BP électricien(ne) nécessite une approche pluridisciplinaire pour l’élaboration de la stratégie de formation alternée. </a:t>
            </a:r>
          </a:p>
          <a:p>
            <a:pPr algn="just">
              <a:lnSpc>
                <a:spcPct val="110000"/>
              </a:lnSpc>
              <a:spcBef>
                <a:spcPts val="600"/>
              </a:spcBef>
            </a:pP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L’enseignement </a:t>
            </a:r>
            <a:r>
              <a:rPr lang="fr-FR" sz="1400" dirty="0">
                <a:latin typeface="Arial" panose="020B0604020202020204" pitchFamily="34" charset="0"/>
                <a:cs typeface="Arial" panose="020B0604020202020204" pitchFamily="34" charset="0"/>
              </a:rPr>
              <a:t>professionnel </a:t>
            </a:r>
            <a:r>
              <a:rPr lang="fr-FR" sz="1400" dirty="0" smtClean="0">
                <a:latin typeface="Arial" panose="020B0604020202020204" pitchFamily="34" charset="0"/>
                <a:cs typeface="Arial" panose="020B0604020202020204" pitchFamily="34" charset="0"/>
              </a:rPr>
              <a:t>du métier d’électricie</a:t>
            </a:r>
            <a:r>
              <a:rPr lang="fr-FR" sz="1400" dirty="0">
                <a:latin typeface="Arial" panose="020B0604020202020204" pitchFamily="34" charset="0"/>
                <a:cs typeface="Arial" panose="020B0604020202020204" pitchFamily="34" charset="0"/>
              </a:rPr>
              <a:t>n</a:t>
            </a:r>
            <a:r>
              <a:rPr lang="fr-FR" sz="1400" dirty="0" smtClean="0">
                <a:latin typeface="Arial" panose="020B0604020202020204" pitchFamily="34" charset="0"/>
                <a:cs typeface="Arial" panose="020B0604020202020204" pitchFamily="34" charset="0"/>
              </a:rPr>
              <a:t> comprend l’étude des constructions. Même prise en charge par un formateur spécialisé, son contenu ne saurait être à part, il concourt </a:t>
            </a:r>
            <a:r>
              <a:rPr lang="fr-FR" sz="1400" dirty="0">
                <a:latin typeface="Arial" panose="020B0604020202020204" pitchFamily="34" charset="0"/>
                <a:cs typeface="Arial" panose="020B0604020202020204" pitchFamily="34" charset="0"/>
              </a:rPr>
              <a:t>à la mise en œuvre </a:t>
            </a:r>
            <a:r>
              <a:rPr lang="fr-FR" sz="1400" dirty="0" smtClean="0">
                <a:latin typeface="Arial" panose="020B0604020202020204" pitchFamily="34" charset="0"/>
                <a:cs typeface="Arial" panose="020B0604020202020204" pitchFamily="34" charset="0"/>
              </a:rPr>
              <a:t>de la stratégie de formation alternée. Cet enseignement apporte une culture professionnelle transversale notamment décrite dans le pôle de connaissances : le monde professionnel. Cet enseignement doit utiliser prioritairement les outils numériques du BIM.</a:t>
            </a:r>
          </a:p>
          <a:p>
            <a:pPr algn="just">
              <a:lnSpc>
                <a:spcPct val="110000"/>
              </a:lnSpc>
              <a:spcBef>
                <a:spcPts val="600"/>
              </a:spcBef>
            </a:pP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La mise en œuvre des pôles de connaissances  implique une construction pédagogique pluridisciplinaire avec les disciplines de l’enseignement général. </a:t>
            </a:r>
          </a:p>
          <a:p>
            <a:pPr algn="just">
              <a:lnSpc>
                <a:spcPct val="110000"/>
              </a:lnSpc>
              <a:spcBef>
                <a:spcPts val="600"/>
              </a:spcBef>
            </a:pPr>
            <a:r>
              <a:rPr lang="fr-FR" sz="1400" dirty="0" smtClean="0">
                <a:latin typeface="Arial" panose="020B0604020202020204" pitchFamily="34" charset="0"/>
                <a:cs typeface="Arial" panose="020B0604020202020204" pitchFamily="34" charset="0"/>
              </a:rPr>
              <a:t>Cette </a:t>
            </a:r>
            <a:r>
              <a:rPr lang="fr-FR" sz="1400" dirty="0" err="1" smtClean="0">
                <a:latin typeface="Arial" panose="020B0604020202020204" pitchFamily="34" charset="0"/>
                <a:cs typeface="Arial" panose="020B0604020202020204" pitchFamily="34" charset="0"/>
              </a:rPr>
              <a:t>co</a:t>
            </a:r>
            <a:r>
              <a:rPr lang="fr-FR" sz="1400" dirty="0" smtClean="0">
                <a:latin typeface="Arial" panose="020B0604020202020204" pitchFamily="34" charset="0"/>
                <a:cs typeface="Arial" panose="020B0604020202020204" pitchFamily="34" charset="0"/>
              </a:rPr>
              <a:t>-construction </a:t>
            </a:r>
            <a:r>
              <a:rPr lang="fr-FR" sz="1400" dirty="0">
                <a:latin typeface="Arial" panose="020B0604020202020204" pitchFamily="34" charset="0"/>
                <a:cs typeface="Arial" panose="020B0604020202020204" pitchFamily="34" charset="0"/>
              </a:rPr>
              <a:t>est d’autant plus </a:t>
            </a:r>
            <a:r>
              <a:rPr lang="fr-FR" sz="1400" dirty="0" smtClean="0">
                <a:latin typeface="Arial" panose="020B0604020202020204" pitchFamily="34" charset="0"/>
                <a:cs typeface="Arial" panose="020B0604020202020204" pitchFamily="34" charset="0"/>
              </a:rPr>
              <a:t>essentielle </a:t>
            </a:r>
            <a:r>
              <a:rPr lang="fr-FR" sz="1400" dirty="0">
                <a:latin typeface="Arial" panose="020B0604020202020204" pitchFamily="34" charset="0"/>
                <a:cs typeface="Arial" panose="020B0604020202020204" pitchFamily="34" charset="0"/>
              </a:rPr>
              <a:t>avec les sciences. En effet, la majorité des contenus « scientifiques » nécessaires à la formation </a:t>
            </a:r>
            <a:r>
              <a:rPr lang="fr-FR" sz="1400" dirty="0" smtClean="0">
                <a:latin typeface="Arial" panose="020B0604020202020204" pitchFamily="34" charset="0"/>
                <a:cs typeface="Arial" panose="020B0604020202020204" pitchFamily="34" charset="0"/>
              </a:rPr>
              <a:t>au métier d’électricien </a:t>
            </a:r>
            <a:r>
              <a:rPr lang="fr-FR" sz="1400" dirty="0">
                <a:latin typeface="Arial" panose="020B0604020202020204" pitchFamily="34" charset="0"/>
                <a:cs typeface="Arial" panose="020B0604020202020204" pitchFamily="34" charset="0"/>
              </a:rPr>
              <a:t>est présent dans les programmes de sciences</a:t>
            </a:r>
            <a:r>
              <a:rPr lang="fr-FR" sz="1400" dirty="0" smtClean="0">
                <a:latin typeface="Arial" panose="020B0604020202020204" pitchFamily="34" charset="0"/>
                <a:cs typeface="Arial" panose="020B0604020202020204" pitchFamily="34" charset="0"/>
              </a:rPr>
              <a:t>. Il </a:t>
            </a:r>
            <a:r>
              <a:rPr lang="fr-FR" sz="1400" dirty="0">
                <a:latin typeface="Arial" panose="020B0604020202020204" pitchFamily="34" charset="0"/>
                <a:cs typeface="Arial" panose="020B0604020202020204" pitchFamily="34" charset="0"/>
              </a:rPr>
              <a:t>est donc demandé aux </a:t>
            </a:r>
            <a:r>
              <a:rPr lang="fr-FR" sz="1400" dirty="0" smtClean="0">
                <a:latin typeface="Arial" panose="020B0604020202020204" pitchFamily="34" charset="0"/>
                <a:cs typeface="Arial" panose="020B0604020202020204" pitchFamily="34" charset="0"/>
              </a:rPr>
              <a:t>formateurs d’enseignement </a:t>
            </a:r>
            <a:r>
              <a:rPr lang="fr-FR" sz="1400" dirty="0">
                <a:latin typeface="Arial" panose="020B0604020202020204" pitchFamily="34" charset="0"/>
                <a:cs typeface="Arial" panose="020B0604020202020204" pitchFamily="34" charset="0"/>
              </a:rPr>
              <a:t>professionnel et de sciences de se rapprocher pour </a:t>
            </a:r>
            <a:r>
              <a:rPr lang="fr-FR" sz="1400" dirty="0" smtClean="0">
                <a:latin typeface="Arial" panose="020B0604020202020204" pitchFamily="34" charset="0"/>
                <a:cs typeface="Arial" panose="020B0604020202020204" pitchFamily="34" charset="0"/>
              </a:rPr>
              <a:t>établir la stratégie de formation alternée.  </a:t>
            </a:r>
            <a:endParaRPr lang="fr-FR" sz="1400" dirty="0">
              <a:latin typeface="Arial" panose="020B0604020202020204" pitchFamily="34" charset="0"/>
              <a:cs typeface="Arial" panose="020B0604020202020204" pitchFamily="34" charset="0"/>
            </a:endParaRPr>
          </a:p>
          <a:p>
            <a:pPr algn="just">
              <a:lnSpc>
                <a:spcPct val="110000"/>
              </a:lnSpc>
              <a:spcBef>
                <a:spcPts val="600"/>
              </a:spcBef>
            </a:pPr>
            <a:endParaRPr lang="fr-FR" sz="1400" dirty="0" smtClean="0">
              <a:solidFill>
                <a:srgbClr val="000000"/>
              </a:solidFill>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8"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4" name="Connecteur droit 83"/>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6" name="ZoneTexte 85"/>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Interaction avec les autres disciplines </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12</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4319154"/>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1"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6"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9"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40"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7"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6626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11228" y="1418017"/>
            <a:ext cx="6192688" cy="5137926"/>
          </a:xfrm>
          <a:prstGeom prst="rect">
            <a:avLst/>
          </a:prstGeom>
          <a:noFill/>
        </p:spPr>
        <p:txBody>
          <a:bodyPr wrap="square" rtlCol="0">
            <a:noAutofit/>
          </a:bodyPr>
          <a:lstStyle/>
          <a:p>
            <a:pPr algn="just">
              <a:lnSpc>
                <a:spcPct val="110000"/>
              </a:lnSpc>
              <a:spcBef>
                <a:spcPts val="600"/>
              </a:spcBef>
            </a:pPr>
            <a:r>
              <a:rPr lang="fr-FR" sz="1400" dirty="0">
                <a:latin typeface="Arial" panose="020B0604020202020204" pitchFamily="34" charset="0"/>
                <a:cs typeface="Arial" panose="020B0604020202020204" pitchFamily="34" charset="0"/>
              </a:rPr>
              <a:t>Le numérique est au cœur des usages quotidiens </a:t>
            </a:r>
            <a:r>
              <a:rPr lang="fr-FR" sz="1400" dirty="0" smtClean="0">
                <a:latin typeface="Arial" panose="020B0604020202020204" pitchFamily="34" charset="0"/>
                <a:cs typeface="Arial" panose="020B0604020202020204" pitchFamily="34" charset="0"/>
              </a:rPr>
              <a:t>des jeunes</a:t>
            </a:r>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La formation doit </a:t>
            </a:r>
            <a:r>
              <a:rPr lang="fr-FR" sz="1400" dirty="0">
                <a:latin typeface="Arial" panose="020B0604020202020204" pitchFamily="34" charset="0"/>
                <a:cs typeface="Arial" panose="020B0604020202020204" pitchFamily="34" charset="0"/>
              </a:rPr>
              <a:t>se saisir des outils numériques et former les citoyens et futurs professionnels à un </a:t>
            </a:r>
            <a:r>
              <a:rPr lang="fr-FR" sz="1400" dirty="0" smtClean="0">
                <a:latin typeface="Arial" panose="020B0604020202020204" pitchFamily="34" charset="0"/>
                <a:cs typeface="Arial" panose="020B0604020202020204" pitchFamily="34" charset="0"/>
              </a:rPr>
              <a:t>usage </a:t>
            </a:r>
            <a:r>
              <a:rPr lang="fr-FR" sz="1400" dirty="0">
                <a:latin typeface="Arial" panose="020B0604020202020204" pitchFamily="34" charset="0"/>
                <a:cs typeface="Arial" panose="020B0604020202020204" pitchFamily="34" charset="0"/>
              </a:rPr>
              <a:t>raisonné, </a:t>
            </a:r>
            <a:r>
              <a:rPr lang="fr-FR" sz="1400" dirty="0" smtClean="0">
                <a:latin typeface="Arial" panose="020B0604020202020204" pitchFamily="34" charset="0"/>
                <a:cs typeface="Arial" panose="020B0604020202020204" pitchFamily="34" charset="0"/>
              </a:rPr>
              <a:t>éthique </a:t>
            </a:r>
            <a:r>
              <a:rPr lang="fr-FR" sz="1400" dirty="0">
                <a:latin typeface="Arial" panose="020B0604020202020204" pitchFamily="34" charset="0"/>
                <a:cs typeface="Arial" panose="020B0604020202020204" pitchFamily="34" charset="0"/>
              </a:rPr>
              <a:t>et responsable </a:t>
            </a:r>
            <a:r>
              <a:rPr lang="fr-FR" sz="1400" dirty="0" smtClean="0">
                <a:latin typeface="Arial" panose="020B0604020202020204" pitchFamily="34" charset="0"/>
                <a:cs typeface="Arial" panose="020B0604020202020204" pitchFamily="34" charset="0"/>
              </a:rPr>
              <a:t>de ces outils. </a:t>
            </a: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b="1" u="sng" dirty="0" smtClean="0">
                <a:latin typeface="Arial" panose="020B0604020202020204" pitchFamily="34" charset="0"/>
                <a:cs typeface="Arial" panose="020B0604020202020204" pitchFamily="34" charset="0"/>
              </a:rPr>
              <a:t>Usage </a:t>
            </a:r>
            <a:r>
              <a:rPr lang="fr-FR" sz="1400" b="1" u="sng" dirty="0">
                <a:latin typeface="Arial" panose="020B0604020202020204" pitchFamily="34" charset="0"/>
                <a:cs typeface="Arial" panose="020B0604020202020204" pitchFamily="34" charset="0"/>
              </a:rPr>
              <a:t>dans </a:t>
            </a:r>
            <a:r>
              <a:rPr lang="fr-FR" sz="1400" b="1" u="sng" dirty="0" smtClean="0">
                <a:latin typeface="Arial" panose="020B0604020202020204" pitchFamily="34" charset="0"/>
                <a:cs typeface="Arial" panose="020B0604020202020204" pitchFamily="34" charset="0"/>
              </a:rPr>
              <a:t>la formation au métier</a:t>
            </a:r>
            <a:r>
              <a:rPr lang="fr-FR" sz="1400" b="1" u="sng" dirty="0">
                <a:latin typeface="Arial" panose="020B0604020202020204" pitchFamily="34" charset="0"/>
                <a:cs typeface="Arial" panose="020B0604020202020204" pitchFamily="34" charset="0"/>
              </a:rPr>
              <a:t> </a:t>
            </a:r>
            <a:r>
              <a:rPr lang="fr-FR" sz="1400" b="1" u="sng" dirty="0" smtClean="0">
                <a:latin typeface="Arial" panose="020B0604020202020204" pitchFamily="34" charset="0"/>
                <a:cs typeface="Arial" panose="020B0604020202020204" pitchFamily="34" charset="0"/>
              </a:rPr>
              <a:t>d’électricien </a:t>
            </a:r>
            <a:r>
              <a:rPr lang="fr-FR" sz="1400" dirty="0">
                <a:latin typeface="Arial" panose="020B0604020202020204" pitchFamily="34" charset="0"/>
                <a:cs typeface="Arial" panose="020B0604020202020204" pitchFamily="34" charset="0"/>
              </a:rPr>
              <a:t>: </a:t>
            </a:r>
          </a:p>
          <a:p>
            <a:pPr algn="just">
              <a:lnSpc>
                <a:spcPct val="110000"/>
              </a:lnSpc>
              <a:spcBef>
                <a:spcPts val="600"/>
              </a:spcBef>
            </a:pPr>
            <a:r>
              <a:rPr lang="fr-FR" sz="1400" dirty="0" smtClean="0">
                <a:latin typeface="Arial" panose="020B0604020202020204" pitchFamily="34" charset="0"/>
                <a:cs typeface="Arial" panose="020B0604020202020204" pitchFamily="34" charset="0"/>
              </a:rPr>
              <a:t>L’usage d’outils numériques semblables </a:t>
            </a:r>
            <a:r>
              <a:rPr lang="fr-FR" sz="1400" dirty="0">
                <a:latin typeface="Arial" panose="020B0604020202020204" pitchFamily="34" charset="0"/>
                <a:cs typeface="Arial" panose="020B0604020202020204" pitchFamily="34" charset="0"/>
              </a:rPr>
              <a:t>à </a:t>
            </a:r>
            <a:r>
              <a:rPr lang="fr-FR" sz="1400" dirty="0" smtClean="0">
                <a:latin typeface="Arial" panose="020B0604020202020204" pitchFamily="34" charset="0"/>
                <a:cs typeface="Arial" panose="020B0604020202020204" pitchFamily="34" charset="0"/>
              </a:rPr>
              <a:t>ceux du </a:t>
            </a:r>
            <a:r>
              <a:rPr lang="fr-FR" sz="1400" dirty="0">
                <a:latin typeface="Arial" panose="020B0604020202020204" pitchFamily="34" charset="0"/>
                <a:cs typeface="Arial" panose="020B0604020202020204" pitchFamily="34" charset="0"/>
              </a:rPr>
              <a:t>monde </a:t>
            </a:r>
            <a:r>
              <a:rPr lang="fr-FR" sz="1400" dirty="0" smtClean="0">
                <a:latin typeface="Arial" panose="020B0604020202020204" pitchFamily="34" charset="0"/>
                <a:cs typeface="Arial" panose="020B0604020202020204" pitchFamily="34" charset="0"/>
              </a:rPr>
              <a:t>professionnel est indispensable pour atteindre </a:t>
            </a:r>
            <a:r>
              <a:rPr lang="fr-FR" sz="1400" dirty="0">
                <a:latin typeface="Arial" panose="020B0604020202020204" pitchFamily="34" charset="0"/>
                <a:cs typeface="Arial" panose="020B0604020202020204" pitchFamily="34" charset="0"/>
              </a:rPr>
              <a:t>les objectifs </a:t>
            </a:r>
            <a:r>
              <a:rPr lang="fr-FR" sz="1400" dirty="0" smtClean="0">
                <a:latin typeface="Arial" panose="020B0604020202020204" pitchFamily="34" charset="0"/>
                <a:cs typeface="Arial" panose="020B0604020202020204" pitchFamily="34" charset="0"/>
              </a:rPr>
              <a:t>visés par la formation au BP électricien(ne). Ces </a:t>
            </a:r>
            <a:r>
              <a:rPr lang="fr-FR" sz="1400" dirty="0">
                <a:latin typeface="Arial" panose="020B0604020202020204" pitchFamily="34" charset="0"/>
                <a:cs typeface="Arial" panose="020B0604020202020204" pitchFamily="34" charset="0"/>
              </a:rPr>
              <a:t>outils numériques </a:t>
            </a:r>
            <a:r>
              <a:rPr lang="fr-FR" sz="1400" dirty="0" smtClean="0">
                <a:latin typeface="Arial" panose="020B0604020202020204" pitchFamily="34" charset="0"/>
                <a:cs typeface="Arial" panose="020B0604020202020204" pitchFamily="34" charset="0"/>
              </a:rPr>
              <a:t>sont </a:t>
            </a:r>
            <a:r>
              <a:rPr lang="fr-FR" sz="1400" dirty="0">
                <a:latin typeface="Arial" panose="020B0604020202020204" pitchFamily="34" charset="0"/>
                <a:cs typeface="Arial" panose="020B0604020202020204" pitchFamily="34" charset="0"/>
              </a:rPr>
              <a:t>utilisés à des fins d’aide </a:t>
            </a:r>
            <a:r>
              <a:rPr lang="fr-FR" sz="1400" dirty="0" smtClean="0">
                <a:latin typeface="Arial" panose="020B0604020202020204" pitchFamily="34" charset="0"/>
                <a:cs typeface="Arial" panose="020B0604020202020204" pitchFamily="34" charset="0"/>
              </a:rPr>
              <a:t>au dimensionnement pour </a:t>
            </a:r>
            <a:r>
              <a:rPr lang="fr-FR" sz="1400" dirty="0">
                <a:latin typeface="Arial" panose="020B0604020202020204" pitchFamily="34" charset="0"/>
                <a:cs typeface="Arial" panose="020B0604020202020204" pitchFamily="34" charset="0"/>
              </a:rPr>
              <a:t>des opérations simples, de recherche </a:t>
            </a:r>
            <a:r>
              <a:rPr lang="fr-FR" sz="1400" dirty="0" smtClean="0">
                <a:latin typeface="Arial" panose="020B0604020202020204" pitchFamily="34" charset="0"/>
                <a:cs typeface="Arial" panose="020B0604020202020204" pitchFamily="34" charset="0"/>
              </a:rPr>
              <a:t>d’informations, </a:t>
            </a:r>
            <a:r>
              <a:rPr lang="fr-FR" sz="1400" dirty="0">
                <a:latin typeface="Arial" panose="020B0604020202020204" pitchFamily="34" charset="0"/>
                <a:cs typeface="Arial" panose="020B0604020202020204" pitchFamily="34" charset="0"/>
              </a:rPr>
              <a:t>de </a:t>
            </a:r>
            <a:r>
              <a:rPr lang="fr-FR" sz="1400" dirty="0" smtClean="0">
                <a:latin typeface="Arial" panose="020B0604020202020204" pitchFamily="34" charset="0"/>
                <a:cs typeface="Arial" panose="020B0604020202020204" pitchFamily="34" charset="0"/>
              </a:rPr>
              <a:t>communication professionnelle</a:t>
            </a:r>
            <a:r>
              <a:rPr lang="fr-FR" sz="1400" dirty="0">
                <a:latin typeface="Arial" panose="020B0604020202020204" pitchFamily="34" charset="0"/>
                <a:cs typeface="Arial" panose="020B0604020202020204" pitchFamily="34" charset="0"/>
              </a:rPr>
              <a:t>… </a:t>
            </a:r>
            <a:endParaRPr lang="fr-FR" sz="1400" dirty="0" smtClean="0">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Il </a:t>
            </a:r>
            <a:r>
              <a:rPr lang="fr-FR" sz="1400" dirty="0">
                <a:latin typeface="Arial" panose="020B0604020202020204" pitchFamily="34" charset="0"/>
                <a:cs typeface="Arial" panose="020B0604020202020204" pitchFamily="34" charset="0"/>
              </a:rPr>
              <a:t>s’agit </a:t>
            </a:r>
            <a:r>
              <a:rPr lang="fr-FR" sz="1400" dirty="0" smtClean="0">
                <a:latin typeface="Arial" panose="020B0604020202020204" pitchFamily="34" charset="0"/>
                <a:cs typeface="Arial" panose="020B0604020202020204" pitchFamily="34" charset="0"/>
              </a:rPr>
              <a:t>aussi d’apprendre </a:t>
            </a:r>
            <a:r>
              <a:rPr lang="fr-FR" sz="1400" dirty="0">
                <a:latin typeface="Arial" panose="020B0604020202020204" pitchFamily="34" charset="0"/>
                <a:cs typeface="Arial" panose="020B0604020202020204" pitchFamily="34" charset="0"/>
              </a:rPr>
              <a:t>à utiliser professionnellement sa messagerie, les réseaux sociaux, les sites internet, les logiciels professionnels avec tous les types de support dont le smartphone, la </a:t>
            </a:r>
            <a:r>
              <a:rPr lang="fr-FR" sz="1400" dirty="0" smtClean="0">
                <a:latin typeface="Arial" panose="020B0604020202020204" pitchFamily="34" charset="0"/>
                <a:cs typeface="Arial" panose="020B0604020202020204" pitchFamily="34" charset="0"/>
              </a:rPr>
              <a:t>tablette...</a:t>
            </a: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Le modèle </a:t>
            </a:r>
            <a:r>
              <a:rPr lang="fr-FR" sz="1400" dirty="0">
                <a:latin typeface="Arial" panose="020B0604020202020204" pitchFamily="34" charset="0"/>
                <a:cs typeface="Arial" panose="020B0604020202020204" pitchFamily="34" charset="0"/>
              </a:rPr>
              <a:t>d’information unique du bâtiment </a:t>
            </a:r>
            <a:r>
              <a:rPr lang="fr-FR" sz="1400" dirty="0" smtClean="0">
                <a:latin typeface="Arial" panose="020B0604020202020204" pitchFamily="34" charset="0"/>
                <a:cs typeface="Arial" panose="020B0604020202020204" pitchFamily="34" charset="0"/>
              </a:rPr>
              <a:t>(Building </a:t>
            </a:r>
            <a:r>
              <a:rPr lang="fr-FR" sz="1400" dirty="0">
                <a:latin typeface="Arial" panose="020B0604020202020204" pitchFamily="34" charset="0"/>
                <a:cs typeface="Arial" panose="020B0604020202020204" pitchFamily="34" charset="0"/>
              </a:rPr>
              <a:t>Information </a:t>
            </a:r>
            <a:r>
              <a:rPr lang="fr-FR" sz="1400" dirty="0" err="1" smtClean="0">
                <a:latin typeface="Arial" panose="020B0604020202020204" pitchFamily="34" charset="0"/>
                <a:cs typeface="Arial" panose="020B0604020202020204" pitchFamily="34" charset="0"/>
              </a:rPr>
              <a:t>Modeling</a:t>
            </a:r>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 BIM) est </a:t>
            </a:r>
            <a:r>
              <a:rPr lang="fr-FR" sz="1400" dirty="0">
                <a:latin typeface="Arial" panose="020B0604020202020204" pitchFamily="34" charset="0"/>
                <a:cs typeface="Arial" panose="020B0604020202020204" pitchFamily="34" charset="0"/>
              </a:rPr>
              <a:t>à </a:t>
            </a:r>
            <a:r>
              <a:rPr lang="fr-FR" sz="1400" dirty="0" smtClean="0">
                <a:latin typeface="Arial" panose="020B0604020202020204" pitchFamily="34" charset="0"/>
                <a:cs typeface="Arial" panose="020B0604020202020204" pitchFamily="34" charset="0"/>
              </a:rPr>
              <a:t>appréhender.</a:t>
            </a: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b="1" u="sng" dirty="0">
                <a:latin typeface="Arial" panose="020B0604020202020204" pitchFamily="34" charset="0"/>
                <a:cs typeface="Arial" panose="020B0604020202020204" pitchFamily="34" charset="0"/>
                <a:hlinkClick r:id="rId2" action="ppaction://hlinkfile"/>
              </a:rPr>
              <a:t>Usage pédagogique au service des apprentissages</a:t>
            </a:r>
            <a:r>
              <a:rPr lang="fr-FR" sz="1400" b="1" u="sng"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a:t>
            </a:r>
            <a:endParaRPr lang="fr-FR" sz="1400" i="1" dirty="0">
              <a:solidFill>
                <a:srgbClr val="FF000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a:latin typeface="Arial" panose="020B0604020202020204" pitchFamily="34" charset="0"/>
                <a:cs typeface="Arial" panose="020B0604020202020204" pitchFamily="34" charset="0"/>
              </a:rPr>
              <a:t>La mobilisation du numérique dans les situations d’apprentissage contribue au développement des compétences des apprenants et interroge les pratiques pédagogiques. Il est donc important d’identifier les objectifs et les situations d’apprentissage pour lesquels l’apport du numérique sera pertinent </a:t>
            </a:r>
            <a:r>
              <a:rPr lang="fr-FR" sz="1400" dirty="0" smtClean="0">
                <a:latin typeface="Arial" panose="020B0604020202020204" pitchFamily="34" charset="0"/>
                <a:cs typeface="Arial" panose="020B0604020202020204" pitchFamily="34" charset="0"/>
              </a:rPr>
              <a:t>et constituera </a:t>
            </a:r>
            <a:r>
              <a:rPr lang="fr-FR" sz="1400" dirty="0">
                <a:latin typeface="Arial" panose="020B0604020202020204" pitchFamily="34" charset="0"/>
                <a:cs typeface="Arial" panose="020B0604020202020204" pitchFamily="34" charset="0"/>
              </a:rPr>
              <a:t>une plus-value pédagogique</a:t>
            </a:r>
            <a:r>
              <a:rPr lang="fr-FR" sz="1400" dirty="0" smtClean="0">
                <a:latin typeface="Arial" panose="020B0604020202020204" pitchFamily="34" charset="0"/>
                <a:cs typeface="Arial" panose="020B0604020202020204" pitchFamily="34" charset="0"/>
              </a:rPr>
              <a:t>.</a:t>
            </a:r>
            <a:endParaRPr lang="fr-FR" sz="1400" dirty="0">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Numérique et apprentissages</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13</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4895218"/>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4"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5"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6"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7"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8"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9"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10"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1"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2"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3"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4"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827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43807" y="1412776"/>
            <a:ext cx="6192689" cy="5095018"/>
          </a:xfrm>
          <a:prstGeom prst="rect">
            <a:avLst/>
          </a:prstGeom>
          <a:noFill/>
        </p:spPr>
        <p:txBody>
          <a:bodyPr wrap="square" rtlCol="0">
            <a:noAutofit/>
          </a:bodyPr>
          <a:lstStyle/>
          <a:p>
            <a:pPr lvl="0" algn="just">
              <a:lnSpc>
                <a:spcPct val="110000"/>
              </a:lnSpc>
              <a:spcBef>
                <a:spcPts val="600"/>
              </a:spcBef>
            </a:pPr>
            <a:r>
              <a:rPr lang="fr-FR" sz="1400" dirty="0" smtClean="0">
                <a:latin typeface="Arial" panose="020B0604020202020204" pitchFamily="34" charset="0"/>
                <a:cs typeface="Arial" panose="020B0604020202020204" pitchFamily="34" charset="0"/>
              </a:rPr>
              <a:t>Les </a:t>
            </a:r>
            <a:r>
              <a:rPr lang="fr-FR" sz="1400" dirty="0">
                <a:latin typeface="Arial" panose="020B0604020202020204" pitchFamily="34" charset="0"/>
                <a:cs typeface="Arial" panose="020B0604020202020204" pitchFamily="34" charset="0"/>
              </a:rPr>
              <a:t>plateaux </a:t>
            </a:r>
            <a:r>
              <a:rPr lang="fr-FR" sz="1400" dirty="0" smtClean="0">
                <a:latin typeface="Arial" panose="020B0604020202020204" pitchFamily="34" charset="0"/>
                <a:cs typeface="Arial" panose="020B0604020202020204" pitchFamily="34" charset="0"/>
              </a:rPr>
              <a:t>techniques des établissements de formation sont les </a:t>
            </a:r>
            <a:r>
              <a:rPr lang="fr-FR" sz="1400" dirty="0">
                <a:latin typeface="Arial" panose="020B0604020202020204" pitchFamily="34" charset="0"/>
                <a:cs typeface="Arial" panose="020B0604020202020204" pitchFamily="34" charset="0"/>
              </a:rPr>
              <a:t>espaces </a:t>
            </a:r>
            <a:r>
              <a:rPr lang="fr-FR" sz="1400" dirty="0" smtClean="0">
                <a:latin typeface="Arial" panose="020B0604020202020204" pitchFamily="34" charset="0"/>
                <a:cs typeface="Arial" panose="020B0604020202020204" pitchFamily="34" charset="0"/>
              </a:rPr>
              <a:t>où les apprenants réalisent </a:t>
            </a:r>
            <a:r>
              <a:rPr lang="fr-FR" sz="1400" b="1" dirty="0" smtClean="0">
                <a:latin typeface="Arial" panose="020B0604020202020204" pitchFamily="34" charset="0"/>
                <a:cs typeface="Arial" panose="020B0604020202020204" pitchFamily="34" charset="0"/>
              </a:rPr>
              <a:t>les activités caractéristiques</a:t>
            </a:r>
            <a:r>
              <a:rPr lang="fr-FR" sz="1400" dirty="0" smtClean="0">
                <a:latin typeface="Arial" panose="020B0604020202020204" pitchFamily="34" charset="0"/>
                <a:cs typeface="Arial" panose="020B0604020202020204" pitchFamily="34" charset="0"/>
              </a:rPr>
              <a:t> du métier d’électricien. Ces dernières sont authentiques et permettent d’appréhender et d’acquérir les compétences, connaissances et attitudes.</a:t>
            </a:r>
            <a:r>
              <a:rPr lang="fr-FR" sz="1400" dirty="0" smtClean="0">
                <a:solidFill>
                  <a:srgbClr val="FF0000"/>
                </a:solidFill>
                <a:latin typeface="Arial" panose="020B0604020202020204" pitchFamily="34" charset="0"/>
                <a:cs typeface="Arial" panose="020B0604020202020204" pitchFamily="34" charset="0"/>
              </a:rPr>
              <a:t> </a:t>
            </a:r>
            <a:endParaRPr lang="fr-FR" sz="1400" dirty="0">
              <a:solidFill>
                <a:srgbClr val="FF0000"/>
              </a:solidFill>
              <a:latin typeface="Arial" panose="020B0604020202020204" pitchFamily="34" charset="0"/>
              <a:cs typeface="Arial" panose="020B0604020202020204" pitchFamily="34" charset="0"/>
            </a:endParaRPr>
          </a:p>
          <a:p>
            <a:pPr lvl="0" algn="just">
              <a:lnSpc>
                <a:spcPct val="110000"/>
              </a:lnSpc>
              <a:spcBef>
                <a:spcPts val="600"/>
              </a:spcBef>
            </a:pPr>
            <a:r>
              <a:rPr lang="fr-FR" sz="1400" dirty="0" smtClean="0">
                <a:latin typeface="Arial" panose="020B0604020202020204" pitchFamily="34" charset="0"/>
                <a:cs typeface="Arial" panose="020B0604020202020204" pitchFamily="34" charset="0"/>
              </a:rPr>
              <a:t>Les </a:t>
            </a:r>
            <a:r>
              <a:rPr lang="fr-FR" sz="1400" dirty="0">
                <a:latin typeface="Arial" panose="020B0604020202020204" pitchFamily="34" charset="0"/>
                <a:cs typeface="Arial" panose="020B0604020202020204" pitchFamily="34" charset="0"/>
              </a:rPr>
              <a:t>plateaux techniques des établissements </a:t>
            </a:r>
            <a:r>
              <a:rPr lang="fr-FR" sz="1400" dirty="0" smtClean="0">
                <a:latin typeface="Arial" panose="020B0604020202020204" pitchFamily="34" charset="0"/>
                <a:cs typeface="Arial" panose="020B0604020202020204" pitchFamily="34" charset="0"/>
              </a:rPr>
              <a:t>doivent évoluer pour notamment intégrer les équipements relatifs :</a:t>
            </a:r>
          </a:p>
          <a:p>
            <a:pPr marL="742950" lvl="1" indent="-285750" algn="just">
              <a:lnSpc>
                <a:spcPct val="110000"/>
              </a:lnSpc>
              <a:buFont typeface="Arial" panose="020B0604020202020204" pitchFamily="34" charset="0"/>
              <a:buChar char="•"/>
            </a:pPr>
            <a:r>
              <a:rPr lang="fr-FR" sz="1400" dirty="0" smtClean="0">
                <a:latin typeface="Arial" panose="020B0604020202020204" pitchFamily="34" charset="0"/>
                <a:cs typeface="Arial" panose="020B0604020202020204" pitchFamily="34" charset="0"/>
              </a:rPr>
              <a:t>à l’efficacité énergétique (cf. règlementation thermique), </a:t>
            </a:r>
          </a:p>
          <a:p>
            <a:pPr marL="742950" lvl="1" indent="-285750" algn="just">
              <a:lnSpc>
                <a:spcPct val="110000"/>
              </a:lnSpc>
              <a:buFont typeface="Arial" panose="020B0604020202020204" pitchFamily="34" charset="0"/>
              <a:buChar char="•"/>
            </a:pPr>
            <a:r>
              <a:rPr lang="fr-FR" sz="1400" dirty="0" smtClean="0">
                <a:latin typeface="Arial" panose="020B0604020202020204" pitchFamily="34" charset="0"/>
                <a:cs typeface="Arial" panose="020B0604020202020204" pitchFamily="34" charset="0"/>
              </a:rPr>
              <a:t>à l’habitat et au tertiaire « intelligent » (smart-home, </a:t>
            </a:r>
            <a:r>
              <a:rPr lang="fr-FR" sz="1400" dirty="0" err="1" smtClean="0">
                <a:latin typeface="Arial" panose="020B0604020202020204" pitchFamily="34" charset="0"/>
                <a:cs typeface="Arial" panose="020B0604020202020204" pitchFamily="34" charset="0"/>
              </a:rPr>
              <a:t>smartgrid</a:t>
            </a:r>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a:t>
            </a:r>
          </a:p>
          <a:p>
            <a:pPr marL="742950" lvl="1" indent="-285750" algn="just">
              <a:lnSpc>
                <a:spcPct val="110000"/>
              </a:lnSpc>
              <a:buFont typeface="Arial" panose="020B0604020202020204" pitchFamily="34" charset="0"/>
              <a:buChar char="•"/>
            </a:pPr>
            <a:r>
              <a:rPr lang="fr-FR" sz="1400" dirty="0" smtClean="0">
                <a:latin typeface="Arial" panose="020B0604020202020204" pitchFamily="34" charset="0"/>
                <a:cs typeface="Arial" panose="020B0604020202020204" pitchFamily="34" charset="0"/>
              </a:rPr>
              <a:t>aux appareils de mesure (cf. nouvelles règlementations et audits énergétiques …),</a:t>
            </a:r>
          </a:p>
          <a:p>
            <a:pPr marL="742950" lvl="1" indent="-285750" algn="just">
              <a:lnSpc>
                <a:spcPct val="110000"/>
              </a:lnSpc>
              <a:buFont typeface="Arial" panose="020B0604020202020204" pitchFamily="34" charset="0"/>
              <a:buChar char="•"/>
            </a:pPr>
            <a:r>
              <a:rPr lang="fr-FR" sz="1400" dirty="0" smtClean="0">
                <a:latin typeface="Arial" panose="020B0604020202020204" pitchFamily="34" charset="0"/>
                <a:cs typeface="Arial" panose="020B0604020202020204" pitchFamily="34" charset="0"/>
              </a:rPr>
              <a:t>au secteur des infrastructures. </a:t>
            </a:r>
          </a:p>
          <a:p>
            <a:pPr algn="just">
              <a:lnSpc>
                <a:spcPct val="110000"/>
              </a:lnSpc>
              <a:spcBef>
                <a:spcPts val="600"/>
              </a:spcBef>
            </a:pPr>
            <a:r>
              <a:rPr lang="fr-FR" sz="1400" dirty="0" smtClean="0">
                <a:latin typeface="Arial" panose="020B0604020202020204" pitchFamily="34" charset="0"/>
                <a:cs typeface="Arial" panose="020B0604020202020204" pitchFamily="34" charset="0"/>
              </a:rPr>
              <a:t>Le </a:t>
            </a:r>
            <a:r>
              <a:rPr lang="fr-FR" sz="1400" dirty="0">
                <a:latin typeface="Arial" panose="020B0604020202020204" pitchFamily="34" charset="0"/>
                <a:cs typeface="Arial" panose="020B0604020202020204" pitchFamily="34" charset="0"/>
              </a:rPr>
              <a:t>concept d’installation complète (de la livraison à l’application terminale) est toujours d’actualité. Les équipements présents et technologiquement actuels sont à conserver et/ou à compléter. Les solutions techniques liées à la problématique de la transition énergétique sont présentes sur le plateau technique.  </a:t>
            </a:r>
          </a:p>
          <a:p>
            <a:pPr algn="just">
              <a:lnSpc>
                <a:spcPct val="110000"/>
              </a:lnSpc>
              <a:spcBef>
                <a:spcPts val="600"/>
              </a:spcBef>
            </a:pPr>
            <a:r>
              <a:rPr lang="fr-FR" sz="1400" dirty="0">
                <a:latin typeface="Arial" panose="020B0604020202020204" pitchFamily="34" charset="0"/>
                <a:cs typeface="Arial" panose="020B0604020202020204" pitchFamily="34" charset="0"/>
              </a:rPr>
              <a:t>Les zones </a:t>
            </a:r>
            <a:r>
              <a:rPr lang="fr-FR" sz="1400" dirty="0" smtClean="0">
                <a:latin typeface="Arial" panose="020B0604020202020204" pitchFamily="34" charset="0"/>
                <a:cs typeface="Arial" panose="020B0604020202020204" pitchFamily="34" charset="0"/>
              </a:rPr>
              <a:t>sont le plus possible ouvertes pour faciliter l’organisation pédagogique d’activités diversifiées, le suivi </a:t>
            </a:r>
            <a:r>
              <a:rPr lang="fr-FR" sz="1400" dirty="0">
                <a:latin typeface="Arial" panose="020B0604020202020204" pitchFamily="34" charset="0"/>
                <a:cs typeface="Arial" panose="020B0604020202020204" pitchFamily="34" charset="0"/>
              </a:rPr>
              <a:t>des apprenants et leur accompagnement. </a:t>
            </a:r>
          </a:p>
          <a:p>
            <a:pPr lvl="0" algn="just">
              <a:lnSpc>
                <a:spcPct val="110000"/>
              </a:lnSpc>
              <a:spcBef>
                <a:spcPts val="600"/>
              </a:spcBef>
            </a:pPr>
            <a:r>
              <a:rPr lang="fr-FR" sz="1400" dirty="0" smtClean="0">
                <a:latin typeface="Arial" panose="020B0604020202020204" pitchFamily="34" charset="0"/>
                <a:cs typeface="Arial" panose="020B0604020202020204" pitchFamily="34" charset="0"/>
              </a:rPr>
              <a:t>Les </a:t>
            </a:r>
            <a:r>
              <a:rPr lang="fr-FR" sz="1400" dirty="0">
                <a:latin typeface="Arial" panose="020B0604020202020204" pitchFamily="34" charset="0"/>
                <a:cs typeface="Arial" panose="020B0604020202020204" pitchFamily="34" charset="0"/>
              </a:rPr>
              <a:t>préconisations </a:t>
            </a:r>
            <a:r>
              <a:rPr lang="fr-FR" sz="1400" dirty="0" smtClean="0">
                <a:latin typeface="Arial" panose="020B0604020202020204" pitchFamily="34" charset="0"/>
                <a:cs typeface="Arial" panose="020B0604020202020204" pitchFamily="34" charset="0"/>
              </a:rPr>
              <a:t>ci-après donnent </a:t>
            </a:r>
            <a:r>
              <a:rPr lang="fr-FR" sz="1400" dirty="0">
                <a:latin typeface="Arial" panose="020B0604020202020204" pitchFamily="34" charset="0"/>
                <a:cs typeface="Arial" panose="020B0604020202020204" pitchFamily="34" charset="0"/>
              </a:rPr>
              <a:t>un exemple d’organisation fonctionnelle des plateaux </a:t>
            </a:r>
            <a:r>
              <a:rPr lang="fr-FR" sz="1400" dirty="0" smtClean="0">
                <a:latin typeface="Arial" panose="020B0604020202020204" pitchFamily="34" charset="0"/>
                <a:cs typeface="Arial" panose="020B0604020202020204" pitchFamily="34" charset="0"/>
              </a:rPr>
              <a:t>techniques. </a:t>
            </a:r>
            <a:endParaRPr lang="fr-FR" sz="1400" dirty="0">
              <a:solidFill>
                <a:srgbClr val="FF0000"/>
              </a:solidFill>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Les espaces de formation</a:t>
            </a:r>
            <a:r>
              <a:rPr lang="fr-FR" sz="1600" dirty="0">
                <a:solidFill>
                  <a:schemeClr val="tx1"/>
                </a:solidFill>
                <a:latin typeface="Arial" panose="020B0604020202020204" pitchFamily="34" charset="0"/>
                <a:cs typeface="Arial" panose="020B0604020202020204" pitchFamily="34" charset="0"/>
              </a:rPr>
              <a:t> (</a:t>
            </a:r>
            <a:r>
              <a:rPr lang="fr-FR" sz="1600" dirty="0" smtClean="0">
                <a:solidFill>
                  <a:schemeClr val="tx1"/>
                </a:solidFill>
                <a:latin typeface="Arial" panose="020B0604020202020204" pitchFamily="34" charset="0"/>
                <a:cs typeface="Arial" panose="020B0604020202020204" pitchFamily="34" charset="0"/>
              </a:rPr>
              <a:t>1/2)</a:t>
            </a:r>
            <a:endParaRPr lang="fr-FR" sz="1600" dirty="0">
              <a:solidFill>
                <a:schemeClr val="tx1"/>
              </a:solidFill>
              <a:latin typeface="Arial" panose="020B0604020202020204" pitchFamily="34" charset="0"/>
              <a:cs typeface="Arial" panose="020B0604020202020204" pitchFamily="34" charset="0"/>
            </a:endParaRP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14</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5373216"/>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790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Les espaces de formation</a:t>
            </a:r>
            <a:r>
              <a:rPr lang="fr-FR" sz="1600" dirty="0">
                <a:solidFill>
                  <a:schemeClr val="tx1"/>
                </a:solidFill>
                <a:latin typeface="Arial" panose="020B0604020202020204" pitchFamily="34" charset="0"/>
                <a:cs typeface="Arial" panose="020B0604020202020204" pitchFamily="34" charset="0"/>
              </a:rPr>
              <a:t> </a:t>
            </a:r>
            <a:r>
              <a:rPr lang="fr-FR" sz="1600" dirty="0" smtClean="0">
                <a:solidFill>
                  <a:schemeClr val="tx1"/>
                </a:solidFill>
                <a:latin typeface="Arial" panose="020B0604020202020204" pitchFamily="34" charset="0"/>
                <a:cs typeface="Arial" panose="020B0604020202020204" pitchFamily="34" charset="0"/>
              </a:rPr>
              <a:t>(2/2)</a:t>
            </a:r>
            <a:endParaRPr lang="fr-FR" sz="1600" dirty="0">
              <a:solidFill>
                <a:schemeClr val="tx1"/>
              </a:solidFill>
              <a:latin typeface="Arial" panose="020B0604020202020204" pitchFamily="34" charset="0"/>
              <a:cs typeface="Arial" panose="020B0604020202020204" pitchFamily="34" charset="0"/>
            </a:endParaRPr>
          </a:p>
        </p:txBody>
      </p:sp>
      <p:grpSp>
        <p:nvGrpSpPr>
          <p:cNvPr id="68" name="Groupe 67"/>
          <p:cNvGrpSpPr/>
          <p:nvPr/>
        </p:nvGrpSpPr>
        <p:grpSpPr>
          <a:xfrm>
            <a:off x="124665" y="125780"/>
            <a:ext cx="2503120" cy="841300"/>
            <a:chOff x="107504" y="57724"/>
            <a:chExt cx="2566801" cy="841300"/>
          </a:xfrm>
        </p:grpSpPr>
        <p:sp>
          <p:nvSpPr>
            <p:cNvPr id="69"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15</a:t>
            </a:fld>
            <a:endParaRPr lang="fr-FR" dirty="0">
              <a:solidFill>
                <a:schemeClr val="tx1"/>
              </a:solidFill>
              <a:latin typeface="Arial" panose="020B0604020202020204" pitchFamily="34" charset="0"/>
              <a:cs typeface="Arial" panose="020B0604020202020204" pitchFamily="34" charset="0"/>
            </a:endParaRPr>
          </a:p>
        </p:txBody>
      </p:sp>
      <p:sp>
        <p:nvSpPr>
          <p:cNvPr id="100" name="Flèche droite 99"/>
          <p:cNvSpPr/>
          <p:nvPr/>
        </p:nvSpPr>
        <p:spPr>
          <a:xfrm>
            <a:off x="-36512" y="5373216"/>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98"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53" name="ZoneTexte 52"/>
          <p:cNvSpPr txBox="1"/>
          <p:nvPr/>
        </p:nvSpPr>
        <p:spPr>
          <a:xfrm>
            <a:off x="2843807" y="1455684"/>
            <a:ext cx="6192689" cy="5095018"/>
          </a:xfrm>
          <a:prstGeom prst="rect">
            <a:avLst/>
          </a:prstGeom>
          <a:noFill/>
        </p:spPr>
        <p:txBody>
          <a:bodyPr wrap="square" rtlCol="0">
            <a:noAutofit/>
          </a:bodyPr>
          <a:lstStyle/>
          <a:p>
            <a:pPr>
              <a:spcBef>
                <a:spcPts val="600"/>
              </a:spcBef>
            </a:pPr>
            <a:endParaRPr lang="fr-FR" sz="1400" dirty="0">
              <a:solidFill>
                <a:srgbClr val="FF0000"/>
              </a:solidFill>
              <a:latin typeface="Arial" panose="020B0604020202020204" pitchFamily="34" charset="0"/>
              <a:cs typeface="Arial" panose="020B0604020202020204" pitchFamily="34" charset="0"/>
            </a:endParaRPr>
          </a:p>
        </p:txBody>
      </p:sp>
      <p:sp>
        <p:nvSpPr>
          <p:cNvPr id="65" name="Rectangle à coins arrondis 64"/>
          <p:cNvSpPr/>
          <p:nvPr/>
        </p:nvSpPr>
        <p:spPr>
          <a:xfrm rot="16200000">
            <a:off x="6916492" y="3987554"/>
            <a:ext cx="1519138" cy="2602800"/>
          </a:xfrm>
          <a:prstGeom prst="roundRect">
            <a:avLst/>
          </a:prstGeom>
          <a:pattFill prst="dotGrid">
            <a:fgClr>
              <a:srgbClr val="FF9900"/>
            </a:fgClr>
            <a:bgClr>
              <a:schemeClr val="accent2">
                <a:lumMod val="20000"/>
                <a:lumOff val="80000"/>
              </a:schemeClr>
            </a:bgClr>
          </a:patt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t" anchorCtr="0"/>
          <a:lstStyle/>
          <a:p>
            <a:pPr algn="ctr"/>
            <a:r>
              <a:rPr lang="fr-FR" sz="1400" dirty="0" smtClean="0">
                <a:ln w="0"/>
                <a:solidFill>
                  <a:schemeClr val="tx1"/>
                </a:solidFill>
                <a:effectLst>
                  <a:outerShdw blurRad="38100" dist="19050" dir="2700000" algn="tl" rotWithShape="0">
                    <a:schemeClr val="dk1">
                      <a:alpha val="40000"/>
                    </a:schemeClr>
                  </a:outerShdw>
                </a:effectLst>
              </a:rPr>
              <a:t>Entreprise d’électricité</a:t>
            </a:r>
            <a:endParaRPr lang="fr-FR" sz="1400" dirty="0">
              <a:ln w="0"/>
              <a:solidFill>
                <a:schemeClr val="tx1"/>
              </a:solidFill>
              <a:effectLst>
                <a:outerShdw blurRad="38100" dist="19050" dir="2700000" algn="tl" rotWithShape="0">
                  <a:schemeClr val="dk1">
                    <a:alpha val="40000"/>
                  </a:schemeClr>
                </a:outerShdw>
              </a:effectLst>
            </a:endParaRPr>
          </a:p>
        </p:txBody>
      </p:sp>
      <p:sp>
        <p:nvSpPr>
          <p:cNvPr id="67" name="Rectangle à coins arrondis 66"/>
          <p:cNvSpPr/>
          <p:nvPr/>
        </p:nvSpPr>
        <p:spPr>
          <a:xfrm>
            <a:off x="3061794" y="3065014"/>
            <a:ext cx="1276878" cy="378349"/>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fr-FR" sz="1100" dirty="0" smtClean="0">
                <a:ln w="0"/>
                <a:solidFill>
                  <a:sysClr val="windowText" lastClr="000000"/>
                </a:solidFill>
                <a:effectLst>
                  <a:outerShdw blurRad="38100" dist="19050" dir="2700000" algn="tl" rotWithShape="0">
                    <a:schemeClr val="dk1">
                      <a:alpha val="40000"/>
                    </a:schemeClr>
                  </a:outerShdw>
                </a:effectLst>
              </a:rPr>
              <a:t>Accès réseaux</a:t>
            </a:r>
            <a:br>
              <a:rPr lang="fr-FR" sz="1100" dirty="0" smtClean="0">
                <a:ln w="0"/>
                <a:solidFill>
                  <a:sysClr val="windowText" lastClr="000000"/>
                </a:solidFill>
                <a:effectLst>
                  <a:outerShdw blurRad="38100" dist="19050" dir="2700000" algn="tl" rotWithShape="0">
                    <a:schemeClr val="dk1">
                      <a:alpha val="40000"/>
                    </a:schemeClr>
                  </a:outerShdw>
                </a:effectLst>
              </a:rPr>
            </a:br>
            <a:r>
              <a:rPr lang="fr-FR" sz="1100" dirty="0" smtClean="0">
                <a:ln w="0"/>
                <a:solidFill>
                  <a:sysClr val="windowText" lastClr="000000"/>
                </a:solidFill>
                <a:effectLst>
                  <a:outerShdw blurRad="38100" dist="19050" dir="2700000" algn="tl" rotWithShape="0">
                    <a:schemeClr val="dk1">
                      <a:alpha val="40000"/>
                    </a:schemeClr>
                  </a:outerShdw>
                </a:effectLst>
              </a:rPr>
              <a:t>F.O. - cuivre - Wifi</a:t>
            </a:r>
            <a:endParaRPr lang="fr-FR" sz="1100" dirty="0">
              <a:ln w="0"/>
              <a:solidFill>
                <a:sysClr val="windowText" lastClr="000000"/>
              </a:solidFill>
              <a:effectLst>
                <a:outerShdw blurRad="38100" dist="19050" dir="2700000" algn="tl" rotWithShape="0">
                  <a:schemeClr val="dk1">
                    <a:alpha val="40000"/>
                  </a:schemeClr>
                </a:outerShdw>
              </a:effectLst>
            </a:endParaRPr>
          </a:p>
        </p:txBody>
      </p:sp>
      <p:sp>
        <p:nvSpPr>
          <p:cNvPr id="81" name="Rectangle à coins arrondis 80"/>
          <p:cNvSpPr/>
          <p:nvPr/>
        </p:nvSpPr>
        <p:spPr>
          <a:xfrm>
            <a:off x="4675521" y="3302594"/>
            <a:ext cx="4301940" cy="844470"/>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n w="0"/>
                <a:solidFill>
                  <a:schemeClr val="tx1"/>
                </a:solidFill>
                <a:effectLst>
                  <a:outerShdw blurRad="38100" dist="19050" dir="2700000" algn="tl" rotWithShape="0">
                    <a:schemeClr val="dk1">
                      <a:alpha val="40000"/>
                    </a:schemeClr>
                  </a:outerShdw>
                </a:effectLst>
              </a:rPr>
              <a:t>Zone des  infrastructures : avenue technique</a:t>
            </a:r>
            <a:br>
              <a:rPr lang="fr-FR" sz="1400" dirty="0" smtClean="0">
                <a:ln w="0"/>
                <a:solidFill>
                  <a:schemeClr val="tx1"/>
                </a:solidFill>
                <a:effectLst>
                  <a:outerShdw blurRad="38100" dist="19050" dir="2700000" algn="tl" rotWithShape="0">
                    <a:schemeClr val="dk1">
                      <a:alpha val="40000"/>
                    </a:schemeClr>
                  </a:outerShdw>
                </a:effectLst>
              </a:rPr>
            </a:br>
            <a:r>
              <a:rPr lang="fr-FR" sz="1100" dirty="0" smtClean="0">
                <a:ln w="0"/>
                <a:solidFill>
                  <a:schemeClr val="tx1"/>
                </a:solidFill>
                <a:effectLst>
                  <a:outerShdw blurRad="38100" dist="19050" dir="2700000" algn="tl" rotWithShape="0">
                    <a:schemeClr val="dk1">
                      <a:alpha val="40000"/>
                    </a:schemeClr>
                  </a:outerShdw>
                </a:effectLst>
              </a:rPr>
              <a:t>(distribution abonné, éclairage public, borne recharge véhicule, signalisation, enseignes, vidéosurveillance…)</a:t>
            </a:r>
            <a:endParaRPr lang="fr-FR" sz="1100" dirty="0">
              <a:ln w="0"/>
              <a:solidFill>
                <a:schemeClr val="tx1"/>
              </a:solidFill>
              <a:effectLst>
                <a:outerShdw blurRad="38100" dist="19050" dir="2700000" algn="tl" rotWithShape="0">
                  <a:schemeClr val="dk1">
                    <a:alpha val="40000"/>
                  </a:schemeClr>
                </a:outerShdw>
              </a:effectLst>
            </a:endParaRPr>
          </a:p>
        </p:txBody>
      </p:sp>
      <p:sp>
        <p:nvSpPr>
          <p:cNvPr id="82" name="Rectangle à coins arrondis 81"/>
          <p:cNvSpPr/>
          <p:nvPr/>
        </p:nvSpPr>
        <p:spPr>
          <a:xfrm rot="16200000">
            <a:off x="4291615" y="4003573"/>
            <a:ext cx="1519138" cy="2602800"/>
          </a:xfrm>
          <a:prstGeom prst="roundRect">
            <a:avLst/>
          </a:prstGeom>
          <a:solidFill>
            <a:schemeClr val="accent2">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t" anchorCtr="0"/>
          <a:lstStyle/>
          <a:p>
            <a:pPr algn="ctr"/>
            <a:r>
              <a:rPr lang="fr-FR" sz="1400" dirty="0">
                <a:ln w="0"/>
                <a:solidFill>
                  <a:schemeClr val="tx1"/>
                </a:solidFill>
                <a:effectLst>
                  <a:outerShdw blurRad="38100" dist="19050" dir="2700000" algn="tl" rotWithShape="0">
                    <a:schemeClr val="dk1">
                      <a:alpha val="40000"/>
                    </a:schemeClr>
                  </a:outerShdw>
                </a:effectLst>
              </a:rPr>
              <a:t>Z</a:t>
            </a:r>
            <a:r>
              <a:rPr lang="fr-FR" sz="1400" dirty="0" smtClean="0">
                <a:ln w="0"/>
                <a:solidFill>
                  <a:schemeClr val="tx1"/>
                </a:solidFill>
                <a:effectLst>
                  <a:outerShdw blurRad="38100" dist="19050" dir="2700000" algn="tl" rotWithShape="0">
                    <a:schemeClr val="dk1">
                      <a:alpha val="40000"/>
                    </a:schemeClr>
                  </a:outerShdw>
                </a:effectLst>
              </a:rPr>
              <a:t>one industrielle</a:t>
            </a:r>
            <a:endParaRPr lang="fr-FR" sz="1400" dirty="0">
              <a:ln w="0"/>
              <a:solidFill>
                <a:schemeClr val="tx1"/>
              </a:solidFill>
              <a:effectLst>
                <a:outerShdw blurRad="38100" dist="19050" dir="2700000" algn="tl" rotWithShape="0">
                  <a:schemeClr val="dk1">
                    <a:alpha val="40000"/>
                  </a:schemeClr>
                </a:outerShdw>
              </a:effectLst>
            </a:endParaRPr>
          </a:p>
        </p:txBody>
      </p:sp>
      <p:sp>
        <p:nvSpPr>
          <p:cNvPr id="89" name="Rectangle à coins arrondis 88"/>
          <p:cNvSpPr/>
          <p:nvPr/>
        </p:nvSpPr>
        <p:spPr>
          <a:xfrm>
            <a:off x="6732240" y="4941168"/>
            <a:ext cx="982438" cy="229419"/>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n w="0"/>
                <a:solidFill>
                  <a:schemeClr val="tx1"/>
                </a:solidFill>
                <a:effectLst>
                  <a:outerShdw blurRad="38100" dist="19050" dir="2700000" algn="tl" rotWithShape="0">
                    <a:schemeClr val="dk1">
                      <a:alpha val="40000"/>
                    </a:schemeClr>
                  </a:outerShdw>
                </a:effectLst>
              </a:rPr>
              <a:t>Magasin</a:t>
            </a:r>
          </a:p>
        </p:txBody>
      </p:sp>
      <p:sp>
        <p:nvSpPr>
          <p:cNvPr id="90" name="Rectangle à coins arrondis 89"/>
          <p:cNvSpPr/>
          <p:nvPr/>
        </p:nvSpPr>
        <p:spPr>
          <a:xfrm rot="16200000">
            <a:off x="6924630" y="975828"/>
            <a:ext cx="1519138" cy="2602416"/>
          </a:xfrm>
          <a:prstGeom prst="roundRect">
            <a:avLst/>
          </a:prstGeom>
          <a:solidFill>
            <a:schemeClr val="accent1">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t" anchorCtr="0"/>
          <a:lstStyle/>
          <a:p>
            <a:pPr algn="ctr"/>
            <a:r>
              <a:rPr lang="fr-FR" sz="1400" dirty="0">
                <a:ln w="0"/>
                <a:solidFill>
                  <a:schemeClr val="tx1"/>
                </a:solidFill>
                <a:effectLst>
                  <a:outerShdw blurRad="38100" dist="19050" dir="2700000" algn="tl" rotWithShape="0">
                    <a:schemeClr val="dk1">
                      <a:alpha val="40000"/>
                    </a:schemeClr>
                  </a:outerShdw>
                </a:effectLst>
              </a:rPr>
              <a:t>Z</a:t>
            </a:r>
            <a:r>
              <a:rPr lang="fr-FR" sz="1400" dirty="0" smtClean="0">
                <a:ln w="0"/>
                <a:solidFill>
                  <a:schemeClr val="tx1"/>
                </a:solidFill>
                <a:effectLst>
                  <a:outerShdw blurRad="38100" dist="19050" dir="2700000" algn="tl" rotWithShape="0">
                    <a:schemeClr val="dk1">
                      <a:alpha val="40000"/>
                    </a:schemeClr>
                  </a:outerShdw>
                </a:effectLst>
              </a:rPr>
              <a:t>one commerciale et culturelle</a:t>
            </a:r>
            <a:endParaRPr lang="fr-FR" sz="1400" dirty="0">
              <a:ln w="0"/>
              <a:solidFill>
                <a:schemeClr val="tx1"/>
              </a:solidFill>
              <a:effectLst>
                <a:outerShdw blurRad="38100" dist="19050" dir="2700000" algn="tl" rotWithShape="0">
                  <a:schemeClr val="dk1">
                    <a:alpha val="40000"/>
                  </a:schemeClr>
                </a:outerShdw>
              </a:effectLst>
            </a:endParaRPr>
          </a:p>
        </p:txBody>
      </p:sp>
      <p:sp>
        <p:nvSpPr>
          <p:cNvPr id="91" name="Rectangle à coins arrondis 90"/>
          <p:cNvSpPr/>
          <p:nvPr/>
        </p:nvSpPr>
        <p:spPr>
          <a:xfrm>
            <a:off x="7728953" y="1921653"/>
            <a:ext cx="1169796" cy="945195"/>
          </a:xfrm>
          <a:prstGeom prst="roundRect">
            <a:avLst/>
          </a:prstGeom>
          <a:solidFill>
            <a:schemeClr val="accent6">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ln w="0"/>
                <a:solidFill>
                  <a:schemeClr val="tx1"/>
                </a:solidFill>
                <a:effectLst>
                  <a:outerShdw blurRad="38100" dist="19050" dir="2700000" algn="tl" rotWithShape="0">
                    <a:schemeClr val="dk1">
                      <a:alpha val="40000"/>
                    </a:schemeClr>
                  </a:outerShdw>
                </a:effectLst>
              </a:rPr>
              <a:t>Bureaux</a:t>
            </a:r>
          </a:p>
          <a:p>
            <a:pPr algn="ctr"/>
            <a:r>
              <a:rPr lang="fr-FR" sz="1100" dirty="0" smtClean="0">
                <a:ln w="0"/>
                <a:solidFill>
                  <a:schemeClr val="tx1"/>
                </a:solidFill>
                <a:effectLst>
                  <a:outerShdw blurRad="38100" dist="19050" dir="2700000" algn="tl" rotWithShape="0">
                    <a:schemeClr val="dk1">
                      <a:alpha val="40000"/>
                    </a:schemeClr>
                  </a:outerShdw>
                </a:effectLst>
              </a:rPr>
              <a:t>(</a:t>
            </a:r>
            <a:r>
              <a:rPr lang="fr-FR" sz="1100" dirty="0">
                <a:ln w="0"/>
                <a:solidFill>
                  <a:schemeClr val="tx1"/>
                </a:solidFill>
                <a:effectLst>
                  <a:outerShdw blurRad="38100" dist="19050" dir="2700000" algn="tl" rotWithShape="0">
                    <a:schemeClr val="dk1">
                      <a:alpha val="40000"/>
                    </a:schemeClr>
                  </a:outerShdw>
                </a:effectLst>
              </a:rPr>
              <a:t>espace </a:t>
            </a:r>
            <a:endParaRPr lang="fr-FR" sz="1100" dirty="0" smtClean="0">
              <a:ln w="0"/>
              <a:solidFill>
                <a:schemeClr val="tx1"/>
              </a:solidFill>
              <a:effectLst>
                <a:outerShdw blurRad="38100" dist="19050" dir="2700000" algn="tl" rotWithShape="0">
                  <a:schemeClr val="dk1">
                    <a:alpha val="40000"/>
                  </a:schemeClr>
                </a:outerShdw>
              </a:effectLst>
            </a:endParaRPr>
          </a:p>
          <a:p>
            <a:pPr algn="ctr"/>
            <a:r>
              <a:rPr lang="fr-FR" sz="1100" dirty="0" smtClean="0">
                <a:ln w="0"/>
                <a:solidFill>
                  <a:schemeClr val="tx1"/>
                </a:solidFill>
                <a:effectLst>
                  <a:outerShdw blurRad="38100" dist="19050" dir="2700000" algn="tl" rotWithShape="0">
                    <a:schemeClr val="dk1">
                      <a:alpha val="40000"/>
                    </a:schemeClr>
                  </a:outerShdw>
                </a:effectLst>
              </a:rPr>
              <a:t>tertiaire </a:t>
            </a:r>
            <a:r>
              <a:rPr lang="fr-FR" sz="1100" dirty="0">
                <a:ln w="0"/>
                <a:solidFill>
                  <a:schemeClr val="tx1"/>
                </a:solidFill>
                <a:effectLst>
                  <a:outerShdw blurRad="38100" dist="19050" dir="2700000" algn="tl" rotWithShape="0">
                    <a:schemeClr val="dk1">
                      <a:alpha val="40000"/>
                    </a:schemeClr>
                  </a:outerShdw>
                </a:effectLst>
              </a:rPr>
              <a:t>3D)</a:t>
            </a:r>
          </a:p>
        </p:txBody>
      </p:sp>
      <p:sp>
        <p:nvSpPr>
          <p:cNvPr id="92" name="Rectangle à coins arrondis 91"/>
          <p:cNvSpPr/>
          <p:nvPr/>
        </p:nvSpPr>
        <p:spPr>
          <a:xfrm>
            <a:off x="6516216" y="1921653"/>
            <a:ext cx="1169796" cy="945195"/>
          </a:xfrm>
          <a:prstGeom prst="roundRect">
            <a:avLst/>
          </a:prstGeom>
          <a:solidFill>
            <a:schemeClr val="accent6">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ln w="0"/>
                <a:solidFill>
                  <a:schemeClr val="tx1"/>
                </a:solidFill>
                <a:effectLst>
                  <a:outerShdw blurRad="38100" dist="19050" dir="2700000" algn="tl" rotWithShape="0">
                    <a:schemeClr val="dk1">
                      <a:alpha val="40000"/>
                    </a:schemeClr>
                  </a:outerShdw>
                </a:effectLst>
              </a:rPr>
              <a:t>Magasin, salle de spectacle</a:t>
            </a:r>
          </a:p>
          <a:p>
            <a:pPr algn="ctr"/>
            <a:r>
              <a:rPr lang="fr-FR" sz="1100" dirty="0" smtClean="0">
                <a:ln w="0"/>
                <a:solidFill>
                  <a:schemeClr val="tx1"/>
                </a:solidFill>
                <a:effectLst>
                  <a:outerShdw blurRad="38100" dist="19050" dir="2700000" algn="tl" rotWithShape="0">
                    <a:schemeClr val="dk1">
                      <a:alpha val="40000"/>
                    </a:schemeClr>
                  </a:outerShdw>
                </a:effectLst>
              </a:rPr>
              <a:t>(espace tertiaire 3D)</a:t>
            </a:r>
          </a:p>
          <a:p>
            <a:pPr algn="ctr"/>
            <a:endParaRPr lang="fr-FR" sz="1100" dirty="0" smtClean="0">
              <a:ln w="0"/>
              <a:solidFill>
                <a:schemeClr val="tx1"/>
              </a:solidFill>
              <a:effectLst>
                <a:outerShdw blurRad="38100" dist="19050" dir="2700000" algn="tl" rotWithShape="0">
                  <a:schemeClr val="dk1">
                    <a:alpha val="40000"/>
                  </a:schemeClr>
                </a:outerShdw>
              </a:effectLst>
            </a:endParaRPr>
          </a:p>
        </p:txBody>
      </p:sp>
      <p:sp>
        <p:nvSpPr>
          <p:cNvPr id="93" name="Rectangle à coins arrondis 92"/>
          <p:cNvSpPr/>
          <p:nvPr/>
        </p:nvSpPr>
        <p:spPr>
          <a:xfrm>
            <a:off x="6732240" y="5239020"/>
            <a:ext cx="982439" cy="278212"/>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n w="0"/>
                <a:solidFill>
                  <a:schemeClr val="tx1"/>
                </a:solidFill>
                <a:effectLst>
                  <a:outerShdw blurRad="38100" dist="19050" dir="2700000" algn="tl" rotWithShape="0">
                    <a:schemeClr val="dk1">
                      <a:alpha val="40000"/>
                    </a:schemeClr>
                  </a:outerShdw>
                </a:effectLst>
              </a:rPr>
              <a:t>Tri des déchets</a:t>
            </a:r>
          </a:p>
        </p:txBody>
      </p:sp>
      <p:grpSp>
        <p:nvGrpSpPr>
          <p:cNvPr id="94" name="Groupe 93"/>
          <p:cNvGrpSpPr/>
          <p:nvPr/>
        </p:nvGrpSpPr>
        <p:grpSpPr>
          <a:xfrm>
            <a:off x="3749785" y="1511369"/>
            <a:ext cx="2602800" cy="1519200"/>
            <a:chOff x="3749785" y="1511369"/>
            <a:chExt cx="2602800" cy="1519200"/>
          </a:xfrm>
        </p:grpSpPr>
        <p:sp>
          <p:nvSpPr>
            <p:cNvPr id="95" name="Rectangle à coins arrondis 94"/>
            <p:cNvSpPr/>
            <p:nvPr/>
          </p:nvSpPr>
          <p:spPr>
            <a:xfrm rot="16200000">
              <a:off x="4291585" y="969569"/>
              <a:ext cx="1519200" cy="2602800"/>
            </a:xfrm>
            <a:prstGeom prst="roundRect">
              <a:avLst/>
            </a:prstGeom>
            <a:solidFill>
              <a:schemeClr val="tx2">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t" anchorCtr="0"/>
            <a:lstStyle/>
            <a:p>
              <a:pPr algn="ctr"/>
              <a:r>
                <a:rPr lang="fr-FR" sz="1400" dirty="0" smtClean="0">
                  <a:ln w="0"/>
                  <a:solidFill>
                    <a:schemeClr val="tx1"/>
                  </a:solidFill>
                  <a:effectLst>
                    <a:outerShdw blurRad="38100" dist="19050" dir="2700000" algn="tl" rotWithShape="0">
                      <a:schemeClr val="dk1">
                        <a:alpha val="40000"/>
                      </a:schemeClr>
                    </a:outerShdw>
                  </a:effectLst>
                </a:rPr>
                <a:t>Zone résidentielle</a:t>
              </a:r>
              <a:endParaRPr lang="fr-FR" sz="1400" dirty="0">
                <a:ln w="0"/>
                <a:solidFill>
                  <a:schemeClr val="tx1"/>
                </a:solidFill>
                <a:effectLst>
                  <a:outerShdw blurRad="38100" dist="19050" dir="2700000" algn="tl" rotWithShape="0">
                    <a:schemeClr val="dk1">
                      <a:alpha val="40000"/>
                    </a:schemeClr>
                  </a:outerShdw>
                </a:effectLst>
              </a:endParaRPr>
            </a:p>
          </p:txBody>
        </p:sp>
        <p:sp>
          <p:nvSpPr>
            <p:cNvPr id="96" name="Rectangle à coins arrondis 95"/>
            <p:cNvSpPr/>
            <p:nvPr/>
          </p:nvSpPr>
          <p:spPr>
            <a:xfrm>
              <a:off x="3923928" y="1921316"/>
              <a:ext cx="1140267" cy="945195"/>
            </a:xfrm>
            <a:prstGeom prst="roundRect">
              <a:avLst/>
            </a:prstGeom>
            <a:solidFill>
              <a:schemeClr val="accent6">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dirty="0" smtClean="0">
                  <a:ln w="0"/>
                  <a:solidFill>
                    <a:schemeClr val="tx1"/>
                  </a:solidFill>
                  <a:effectLst>
                    <a:outerShdw blurRad="38100" dist="19050" dir="2700000" algn="tl" rotWithShape="0">
                      <a:schemeClr val="dk1">
                        <a:alpha val="40000"/>
                      </a:schemeClr>
                    </a:outerShdw>
                  </a:effectLst>
                </a:rPr>
                <a:t>Maison,</a:t>
              </a:r>
            </a:p>
            <a:p>
              <a:pPr algn="ctr"/>
              <a:r>
                <a:rPr lang="fr-FR" sz="1200" dirty="0" smtClean="0">
                  <a:ln w="0"/>
                  <a:solidFill>
                    <a:schemeClr val="tx1"/>
                  </a:solidFill>
                  <a:effectLst>
                    <a:outerShdw blurRad="38100" dist="19050" dir="2700000" algn="tl" rotWithShape="0">
                      <a:schemeClr val="dk1">
                        <a:alpha val="40000"/>
                      </a:schemeClr>
                    </a:outerShdw>
                  </a:effectLst>
                </a:rPr>
                <a:t>Appartement</a:t>
              </a:r>
              <a:br>
                <a:rPr lang="fr-FR" sz="1200" dirty="0" smtClean="0">
                  <a:ln w="0"/>
                  <a:solidFill>
                    <a:schemeClr val="tx1"/>
                  </a:solidFill>
                  <a:effectLst>
                    <a:outerShdw blurRad="38100" dist="19050" dir="2700000" algn="tl" rotWithShape="0">
                      <a:schemeClr val="dk1">
                        <a:alpha val="40000"/>
                      </a:schemeClr>
                    </a:outerShdw>
                  </a:effectLst>
                </a:rPr>
              </a:br>
              <a:r>
                <a:rPr lang="fr-FR" sz="1100" dirty="0" smtClean="0">
                  <a:ln w="0"/>
                  <a:solidFill>
                    <a:schemeClr val="tx1"/>
                  </a:solidFill>
                  <a:effectLst>
                    <a:outerShdw blurRad="38100" dist="19050" dir="2700000" algn="tl" rotWithShape="0">
                      <a:schemeClr val="dk1">
                        <a:alpha val="40000"/>
                      </a:schemeClr>
                    </a:outerShdw>
                  </a:effectLst>
                </a:rPr>
                <a:t>(2 espace</a:t>
              </a:r>
              <a:r>
                <a:rPr lang="fr-FR" sz="1100" b="1" dirty="0" smtClean="0">
                  <a:ln w="0"/>
                  <a:solidFill>
                    <a:schemeClr val="tx1"/>
                  </a:solidFill>
                  <a:effectLst>
                    <a:outerShdw blurRad="38100" dist="19050" dir="2700000" algn="tl" rotWithShape="0">
                      <a:schemeClr val="dk1">
                        <a:alpha val="40000"/>
                      </a:schemeClr>
                    </a:outerShdw>
                  </a:effectLst>
                </a:rPr>
                <a:t>s</a:t>
              </a:r>
              <a:r>
                <a:rPr lang="fr-FR" sz="1100" dirty="0" smtClean="0">
                  <a:ln w="0"/>
                  <a:solidFill>
                    <a:schemeClr val="tx1"/>
                  </a:solidFill>
                  <a:effectLst>
                    <a:outerShdw blurRad="38100" dist="19050" dir="2700000" algn="tl" rotWithShape="0">
                      <a:schemeClr val="dk1">
                        <a:alpha val="40000"/>
                      </a:schemeClr>
                    </a:outerShdw>
                  </a:effectLst>
                </a:rPr>
                <a:t> </a:t>
              </a:r>
              <a:br>
                <a:rPr lang="fr-FR" sz="1100" dirty="0" smtClean="0">
                  <a:ln w="0"/>
                  <a:solidFill>
                    <a:schemeClr val="tx1"/>
                  </a:solidFill>
                  <a:effectLst>
                    <a:outerShdw blurRad="38100" dist="19050" dir="2700000" algn="tl" rotWithShape="0">
                      <a:schemeClr val="dk1">
                        <a:alpha val="40000"/>
                      </a:schemeClr>
                    </a:outerShdw>
                  </a:effectLst>
                </a:rPr>
              </a:br>
              <a:r>
                <a:rPr lang="fr-FR" sz="1100" dirty="0" smtClean="0">
                  <a:ln w="0"/>
                  <a:solidFill>
                    <a:schemeClr val="tx1"/>
                  </a:solidFill>
                  <a:effectLst>
                    <a:outerShdw blurRad="38100" dist="19050" dir="2700000" algn="tl" rotWithShape="0">
                      <a:schemeClr val="dk1">
                        <a:alpha val="40000"/>
                      </a:schemeClr>
                    </a:outerShdw>
                  </a:effectLst>
                </a:rPr>
                <a:t>habitat 3D</a:t>
              </a:r>
              <a:r>
                <a:rPr lang="fr-FR" sz="1100" dirty="0">
                  <a:ln w="0"/>
                  <a:solidFill>
                    <a:schemeClr val="tx1"/>
                  </a:solidFill>
                  <a:effectLst>
                    <a:outerShdw blurRad="38100" dist="19050" dir="2700000" algn="tl" rotWithShape="0">
                      <a:schemeClr val="dk1">
                        <a:alpha val="40000"/>
                      </a:schemeClr>
                    </a:outerShdw>
                  </a:effectLst>
                </a:rPr>
                <a:t>)</a:t>
              </a:r>
            </a:p>
            <a:p>
              <a:pPr algn="ctr"/>
              <a:endParaRPr lang="fr-FR" sz="1050" dirty="0">
                <a:ln w="0"/>
                <a:solidFill>
                  <a:schemeClr val="tx1"/>
                </a:solidFill>
                <a:effectLst>
                  <a:outerShdw blurRad="38100" dist="19050" dir="2700000" algn="tl" rotWithShape="0">
                    <a:schemeClr val="dk1">
                      <a:alpha val="40000"/>
                    </a:schemeClr>
                  </a:outerShdw>
                </a:effectLst>
              </a:endParaRPr>
            </a:p>
          </p:txBody>
        </p:sp>
        <p:sp>
          <p:nvSpPr>
            <p:cNvPr id="97" name="Rectangle à coins arrondis 96"/>
            <p:cNvSpPr/>
            <p:nvPr/>
          </p:nvSpPr>
          <p:spPr>
            <a:xfrm>
              <a:off x="5097322" y="1921653"/>
              <a:ext cx="1142968" cy="945195"/>
            </a:xfrm>
            <a:prstGeom prst="roundRect">
              <a:avLst/>
            </a:prstGeom>
            <a:solidFill>
              <a:schemeClr val="accent6">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ln w="0"/>
                  <a:solidFill>
                    <a:schemeClr val="tx1"/>
                  </a:solidFill>
                  <a:effectLst>
                    <a:outerShdw blurRad="38100" dist="19050" dir="2700000" algn="tl" rotWithShape="0">
                      <a:schemeClr val="dk1">
                        <a:alpha val="40000"/>
                      </a:schemeClr>
                    </a:outerShdw>
                  </a:effectLst>
                </a:rPr>
                <a:t>Crèche Hôpital </a:t>
              </a:r>
              <a:br>
                <a:rPr lang="fr-FR" sz="1200" dirty="0" smtClean="0">
                  <a:ln w="0"/>
                  <a:solidFill>
                    <a:schemeClr val="tx1"/>
                  </a:solidFill>
                  <a:effectLst>
                    <a:outerShdw blurRad="38100" dist="19050" dir="2700000" algn="tl" rotWithShape="0">
                      <a:schemeClr val="dk1">
                        <a:alpha val="40000"/>
                      </a:schemeClr>
                    </a:outerShdw>
                  </a:effectLst>
                </a:rPr>
              </a:br>
              <a:r>
                <a:rPr lang="fr-FR" sz="1100" dirty="0" smtClean="0">
                  <a:ln w="0"/>
                  <a:solidFill>
                    <a:schemeClr val="tx1"/>
                  </a:solidFill>
                  <a:effectLst>
                    <a:outerShdw blurRad="38100" dist="19050" dir="2700000" algn="tl" rotWithShape="0">
                      <a:schemeClr val="dk1">
                        <a:alpha val="40000"/>
                      </a:schemeClr>
                    </a:outerShdw>
                  </a:effectLst>
                </a:rPr>
                <a:t>(espace</a:t>
              </a:r>
              <a:br>
                <a:rPr lang="fr-FR" sz="1100" dirty="0" smtClean="0">
                  <a:ln w="0"/>
                  <a:solidFill>
                    <a:schemeClr val="tx1"/>
                  </a:solidFill>
                  <a:effectLst>
                    <a:outerShdw blurRad="38100" dist="19050" dir="2700000" algn="tl" rotWithShape="0">
                      <a:schemeClr val="dk1">
                        <a:alpha val="40000"/>
                      </a:schemeClr>
                    </a:outerShdw>
                  </a:effectLst>
                </a:rPr>
              </a:br>
              <a:r>
                <a:rPr lang="fr-FR" sz="1100" dirty="0" smtClean="0">
                  <a:ln w="0"/>
                  <a:solidFill>
                    <a:schemeClr val="tx1"/>
                  </a:solidFill>
                  <a:effectLst>
                    <a:outerShdw blurRad="38100" dist="19050" dir="2700000" algn="tl" rotWithShape="0">
                      <a:schemeClr val="dk1">
                        <a:alpha val="40000"/>
                      </a:schemeClr>
                    </a:outerShdw>
                  </a:effectLst>
                </a:rPr>
                <a:t> tertiaire 3D</a:t>
              </a:r>
              <a:r>
                <a:rPr lang="fr-FR" sz="1100" dirty="0">
                  <a:ln w="0"/>
                  <a:solidFill>
                    <a:schemeClr val="tx1"/>
                  </a:solidFill>
                  <a:effectLst>
                    <a:outerShdw blurRad="38100" dist="19050" dir="2700000" algn="tl" rotWithShape="0">
                      <a:schemeClr val="dk1">
                        <a:alpha val="40000"/>
                      </a:schemeClr>
                    </a:outerShdw>
                  </a:effectLst>
                </a:rPr>
                <a:t>)</a:t>
              </a:r>
            </a:p>
            <a:p>
              <a:pPr algn="ctr"/>
              <a:endParaRPr lang="fr-FR" sz="1050" dirty="0">
                <a:ln w="0"/>
                <a:solidFill>
                  <a:schemeClr val="tx1"/>
                </a:solidFill>
                <a:effectLst>
                  <a:outerShdw blurRad="38100" dist="19050" dir="2700000" algn="tl" rotWithShape="0">
                    <a:schemeClr val="dk1">
                      <a:alpha val="40000"/>
                    </a:schemeClr>
                  </a:outerShdw>
                </a:effectLst>
              </a:endParaRPr>
            </a:p>
          </p:txBody>
        </p:sp>
      </p:grpSp>
      <p:cxnSp>
        <p:nvCxnSpPr>
          <p:cNvPr id="99" name="Connecteur droit 98"/>
          <p:cNvCxnSpPr>
            <a:endCxn id="67" idx="0"/>
          </p:cNvCxnSpPr>
          <p:nvPr/>
        </p:nvCxnSpPr>
        <p:spPr>
          <a:xfrm>
            <a:off x="3324340" y="2493018"/>
            <a:ext cx="375893" cy="571996"/>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flipV="1">
            <a:off x="4050811" y="4040041"/>
            <a:ext cx="4500881" cy="13648"/>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e 103"/>
          <p:cNvGrpSpPr/>
          <p:nvPr/>
        </p:nvGrpSpPr>
        <p:grpSpPr>
          <a:xfrm>
            <a:off x="2982062" y="2001914"/>
            <a:ext cx="641696" cy="538108"/>
            <a:chOff x="2982062" y="2001914"/>
            <a:chExt cx="641696" cy="538108"/>
          </a:xfrm>
        </p:grpSpPr>
        <p:sp>
          <p:nvSpPr>
            <p:cNvPr id="108" name="Nuage 107"/>
            <p:cNvSpPr/>
            <p:nvPr/>
          </p:nvSpPr>
          <p:spPr>
            <a:xfrm>
              <a:off x="2982062" y="2001914"/>
              <a:ext cx="641696" cy="538108"/>
            </a:xfrm>
            <a:prstGeom prst="cloud">
              <a:avLst/>
            </a:prstGeom>
            <a:solidFill>
              <a:schemeClr val="accent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109" name="ZoneTexte 108"/>
            <p:cNvSpPr txBox="1"/>
            <p:nvPr/>
          </p:nvSpPr>
          <p:spPr>
            <a:xfrm>
              <a:off x="3018881" y="2138536"/>
              <a:ext cx="583955" cy="276999"/>
            </a:xfrm>
            <a:prstGeom prst="rect">
              <a:avLst/>
            </a:prstGeom>
            <a:noFill/>
          </p:spPr>
          <p:txBody>
            <a:bodyPr wrap="square" rtlCol="0">
              <a:spAutoFit/>
            </a:bodyPr>
            <a:lstStyle/>
            <a:p>
              <a:r>
                <a:rPr lang="fr-FR" sz="1200" dirty="0" smtClean="0"/>
                <a:t>www.</a:t>
              </a:r>
              <a:endParaRPr lang="fr-FR" sz="1200" dirty="0"/>
            </a:p>
          </p:txBody>
        </p:sp>
      </p:grpSp>
      <p:sp>
        <p:nvSpPr>
          <p:cNvPr id="110" name="Rectangle à coins arrondis 109"/>
          <p:cNvSpPr/>
          <p:nvPr/>
        </p:nvSpPr>
        <p:spPr>
          <a:xfrm>
            <a:off x="6723820" y="5619331"/>
            <a:ext cx="1022565" cy="329949"/>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n w="0"/>
                <a:solidFill>
                  <a:schemeClr val="tx1"/>
                </a:solidFill>
                <a:effectLst>
                  <a:outerShdw blurRad="38100" dist="19050" dir="2700000" algn="tl" rotWithShape="0">
                    <a:schemeClr val="dk1">
                      <a:alpha val="40000"/>
                    </a:schemeClr>
                  </a:outerShdw>
                </a:effectLst>
              </a:rPr>
              <a:t>Espace de préparation* </a:t>
            </a:r>
          </a:p>
        </p:txBody>
      </p:sp>
      <p:sp>
        <p:nvSpPr>
          <p:cNvPr id="111" name="Rectangle à coins arrondis 110"/>
          <p:cNvSpPr/>
          <p:nvPr/>
        </p:nvSpPr>
        <p:spPr>
          <a:xfrm>
            <a:off x="3347864" y="5058651"/>
            <a:ext cx="894830" cy="701135"/>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ln w="0"/>
                <a:solidFill>
                  <a:schemeClr val="tx1"/>
                </a:solidFill>
                <a:effectLst>
                  <a:outerShdw blurRad="38100" dist="19050" dir="2700000" algn="tl" rotWithShape="0">
                    <a:schemeClr val="dk1">
                      <a:alpha val="40000"/>
                    </a:schemeClr>
                  </a:outerShdw>
                </a:effectLst>
              </a:rPr>
              <a:t>Production </a:t>
            </a:r>
            <a:r>
              <a:rPr lang="fr-FR" sz="1050" dirty="0" smtClean="0">
                <a:ln w="0"/>
                <a:solidFill>
                  <a:schemeClr val="tx1"/>
                </a:solidFill>
                <a:effectLst>
                  <a:outerShdw blurRad="38100" dist="19050" dir="2700000" algn="tl" rotWithShape="0">
                    <a:schemeClr val="dk1">
                      <a:alpha val="40000"/>
                    </a:schemeClr>
                  </a:outerShdw>
                </a:effectLst>
              </a:rPr>
              <a:t>énergies </a:t>
            </a:r>
            <a:r>
              <a:rPr lang="fr-FR" sz="950" dirty="0">
                <a:ln w="0"/>
                <a:solidFill>
                  <a:schemeClr val="tx1"/>
                </a:solidFill>
                <a:effectLst>
                  <a:outerShdw blurRad="38100" dist="19050" dir="2700000" algn="tl" rotWithShape="0">
                    <a:schemeClr val="dk1">
                      <a:alpha val="40000"/>
                    </a:schemeClr>
                  </a:outerShdw>
                </a:effectLst>
                <a:latin typeface="Arial Narrow" panose="020B0606020202030204" pitchFamily="34" charset="0"/>
              </a:rPr>
              <a:t>renouvelables</a:t>
            </a:r>
          </a:p>
          <a:p>
            <a:pPr algn="ctr"/>
            <a:endParaRPr lang="fr-FR" sz="1050" dirty="0">
              <a:ln w="0"/>
              <a:solidFill>
                <a:schemeClr val="tx1"/>
              </a:solidFill>
              <a:effectLst>
                <a:outerShdw blurRad="38100" dist="19050" dir="2700000" algn="tl" rotWithShape="0">
                  <a:schemeClr val="dk1">
                    <a:alpha val="40000"/>
                  </a:schemeClr>
                </a:outerShdw>
              </a:effectLst>
            </a:endParaRPr>
          </a:p>
        </p:txBody>
      </p:sp>
      <p:cxnSp>
        <p:nvCxnSpPr>
          <p:cNvPr id="112" name="Connecteur droit 111"/>
          <p:cNvCxnSpPr/>
          <p:nvPr/>
        </p:nvCxnSpPr>
        <p:spPr>
          <a:xfrm>
            <a:off x="4331566" y="3428999"/>
            <a:ext cx="4368638" cy="7182"/>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6991293" y="2856808"/>
            <a:ext cx="0" cy="572191"/>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a:off x="4498975" y="2852936"/>
            <a:ext cx="0" cy="520860"/>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a:off x="4941363" y="3444781"/>
            <a:ext cx="0" cy="1496387"/>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Connecteur droit 115"/>
          <p:cNvCxnSpPr/>
          <p:nvPr/>
        </p:nvCxnSpPr>
        <p:spPr>
          <a:xfrm>
            <a:off x="5604324" y="2860140"/>
            <a:ext cx="0" cy="545218"/>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Connecteur droit 116"/>
          <p:cNvCxnSpPr/>
          <p:nvPr/>
        </p:nvCxnSpPr>
        <p:spPr>
          <a:xfrm>
            <a:off x="8281797" y="2852936"/>
            <a:ext cx="0" cy="614270"/>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a:off x="8604448" y="3421578"/>
            <a:ext cx="0" cy="1159550"/>
          </a:xfrm>
          <a:prstGeom prst="line">
            <a:avLst/>
          </a:prstGeom>
          <a:ln w="381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9" name="Rectangle à coins arrondis 118"/>
          <p:cNvSpPr/>
          <p:nvPr/>
        </p:nvSpPr>
        <p:spPr>
          <a:xfrm>
            <a:off x="3196705" y="3870744"/>
            <a:ext cx="854106" cy="350344"/>
          </a:xfrm>
          <a:prstGeom prst="roundRect">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ln w="0"/>
                <a:solidFill>
                  <a:schemeClr val="tx1"/>
                </a:solidFill>
                <a:effectLst>
                  <a:outerShdw blurRad="38100" dist="19050" dir="2700000" algn="tl" rotWithShape="0">
                    <a:schemeClr val="dk1">
                      <a:alpha val="40000"/>
                    </a:schemeClr>
                  </a:outerShdw>
                </a:effectLst>
              </a:rPr>
              <a:t>TGBT/TGE</a:t>
            </a:r>
            <a:endParaRPr lang="fr-FR" sz="1050" dirty="0">
              <a:ln w="0"/>
              <a:solidFill>
                <a:schemeClr val="tx1"/>
              </a:solidFill>
              <a:effectLst>
                <a:outerShdw blurRad="38100" dist="19050" dir="2700000" algn="tl" rotWithShape="0">
                  <a:schemeClr val="dk1">
                    <a:alpha val="40000"/>
                  </a:schemeClr>
                </a:outerShdw>
              </a:effectLst>
            </a:endParaRPr>
          </a:p>
        </p:txBody>
      </p:sp>
      <p:cxnSp>
        <p:nvCxnSpPr>
          <p:cNvPr id="122" name="Connecteur droit 121"/>
          <p:cNvCxnSpPr>
            <a:stCxn id="111" idx="0"/>
          </p:cNvCxnSpPr>
          <p:nvPr/>
        </p:nvCxnSpPr>
        <p:spPr>
          <a:xfrm flipH="1" flipV="1">
            <a:off x="3445669" y="4209961"/>
            <a:ext cx="349610" cy="84869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flipV="1">
            <a:off x="5097322" y="4046937"/>
            <a:ext cx="0" cy="922435"/>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6" name="Connecteur droit 125"/>
          <p:cNvCxnSpPr/>
          <p:nvPr/>
        </p:nvCxnSpPr>
        <p:spPr>
          <a:xfrm flipV="1">
            <a:off x="8470862" y="2856808"/>
            <a:ext cx="0" cy="1200753"/>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7" name="Connecteur droit 126"/>
          <p:cNvCxnSpPr/>
          <p:nvPr/>
        </p:nvCxnSpPr>
        <p:spPr>
          <a:xfrm flipV="1">
            <a:off x="4788024" y="2850010"/>
            <a:ext cx="0" cy="1200753"/>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8" name="Connecteur droit 127"/>
          <p:cNvCxnSpPr/>
          <p:nvPr/>
        </p:nvCxnSpPr>
        <p:spPr>
          <a:xfrm flipV="1">
            <a:off x="5745394" y="2852936"/>
            <a:ext cx="0" cy="1200753"/>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p:nvPr/>
        </p:nvCxnSpPr>
        <p:spPr>
          <a:xfrm flipV="1">
            <a:off x="7157751" y="2856808"/>
            <a:ext cx="0" cy="1200753"/>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30" name="Connecteur droit 129"/>
          <p:cNvCxnSpPr/>
          <p:nvPr/>
        </p:nvCxnSpPr>
        <p:spPr>
          <a:xfrm flipV="1">
            <a:off x="7849055" y="4062802"/>
            <a:ext cx="0" cy="518326"/>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sp>
        <p:nvSpPr>
          <p:cNvPr id="131" name="ZoneTexte 130"/>
          <p:cNvSpPr txBox="1"/>
          <p:nvPr/>
        </p:nvSpPr>
        <p:spPr>
          <a:xfrm>
            <a:off x="3611131" y="6299333"/>
            <a:ext cx="4658039" cy="442035"/>
          </a:xfrm>
          <a:prstGeom prst="rect">
            <a:avLst/>
          </a:prstGeom>
          <a:noFill/>
        </p:spPr>
        <p:txBody>
          <a:bodyPr wrap="square" lIns="36000" tIns="36000" rIns="36000" bIns="36000" rtlCol="0">
            <a:spAutoFit/>
          </a:bodyPr>
          <a:lstStyle/>
          <a:p>
            <a:r>
              <a:rPr lang="fr-FR" sz="1200" dirty="0" smtClean="0"/>
              <a:t>* : cet espace regroupe les ressources et outils numériques à la disposition des apprenants. </a:t>
            </a:r>
            <a:endParaRPr lang="fr-FR" sz="1200" dirty="0"/>
          </a:p>
        </p:txBody>
      </p:sp>
      <p:sp>
        <p:nvSpPr>
          <p:cNvPr id="132" name="Rectangle à coins arrondis 131"/>
          <p:cNvSpPr/>
          <p:nvPr/>
        </p:nvSpPr>
        <p:spPr>
          <a:xfrm>
            <a:off x="4283968" y="4932077"/>
            <a:ext cx="1956322" cy="981791"/>
          </a:xfrm>
          <a:prstGeom prst="roundRect">
            <a:avLst/>
          </a:prstGeom>
          <a:solidFill>
            <a:schemeClr val="accent6">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ln w="0"/>
                <a:solidFill>
                  <a:schemeClr val="tx1"/>
                </a:solidFill>
                <a:effectLst>
                  <a:outerShdw blurRad="38100" dist="19050" dir="2700000" algn="tl" rotWithShape="0">
                    <a:schemeClr val="dk1">
                      <a:alpha val="40000"/>
                    </a:schemeClr>
                  </a:outerShdw>
                </a:effectLst>
              </a:rPr>
              <a:t>Le bâtiment industriel</a:t>
            </a:r>
            <a:endParaRPr lang="fr-FR" sz="1100" dirty="0">
              <a:ln w="0"/>
              <a:solidFill>
                <a:schemeClr val="tx1"/>
              </a:solidFill>
              <a:effectLst>
                <a:outerShdw blurRad="38100" dist="19050" dir="2700000" algn="tl" rotWithShape="0">
                  <a:schemeClr val="dk1">
                    <a:alpha val="40000"/>
                  </a:schemeClr>
                </a:outerShdw>
              </a:effectLst>
            </a:endParaRPr>
          </a:p>
        </p:txBody>
      </p:sp>
      <p:sp>
        <p:nvSpPr>
          <p:cNvPr id="144"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145"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146"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147"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148"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149"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150"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151"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152"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153"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154"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509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a:ln>
            <a:solidFill>
              <a:srgbClr val="FFFF00"/>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La certification en mode CCF</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3" name="ZoneTexte 22"/>
          <p:cNvSpPr txBox="1"/>
          <p:nvPr/>
        </p:nvSpPr>
        <p:spPr>
          <a:xfrm>
            <a:off x="2843807" y="1412776"/>
            <a:ext cx="6192689" cy="5095018"/>
          </a:xfrm>
          <a:prstGeom prst="rect">
            <a:avLst/>
          </a:prstGeom>
          <a:noFill/>
        </p:spPr>
        <p:txBody>
          <a:bodyPr wrap="square" rtlCol="0">
            <a:noAutofit/>
          </a:bodyPr>
          <a:lstStyle/>
          <a:p>
            <a:pPr algn="just">
              <a:lnSpc>
                <a:spcPct val="110000"/>
              </a:lnSpc>
              <a:spcBef>
                <a:spcPts val="600"/>
              </a:spcBef>
            </a:pPr>
            <a:r>
              <a:rPr lang="fr-FR" sz="1400" dirty="0" smtClean="0">
                <a:latin typeface="Arial" panose="020B0604020202020204" pitchFamily="34" charset="0"/>
                <a:cs typeface="Arial" panose="020B0604020202020204" pitchFamily="34" charset="0"/>
              </a:rPr>
              <a:t>Le BP électricien retient comme mode de certification </a:t>
            </a:r>
            <a:r>
              <a:rPr lang="fr-FR" sz="1400" b="1" dirty="0" smtClean="0">
                <a:latin typeface="Arial" panose="020B0604020202020204" pitchFamily="34" charset="0"/>
                <a:cs typeface="Arial" panose="020B0604020202020204" pitchFamily="34" charset="0"/>
              </a:rPr>
              <a:t>le contrôle en cours de formation continué. </a:t>
            </a: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Cette modalité </a:t>
            </a:r>
            <a:r>
              <a:rPr lang="fr-FR" sz="1400" dirty="0">
                <a:latin typeface="Arial" panose="020B0604020202020204" pitchFamily="34" charset="0"/>
                <a:cs typeface="Arial" panose="020B0604020202020204" pitchFamily="34" charset="0"/>
              </a:rPr>
              <a:t>de </a:t>
            </a:r>
            <a:r>
              <a:rPr lang="fr-FR" sz="1400" dirty="0">
                <a:latin typeface="Arial" panose="020B0604020202020204" pitchFamily="34" charset="0"/>
                <a:cs typeface="Arial" panose="020B0604020202020204" pitchFamily="34" charset="0"/>
                <a:hlinkClick r:id="rId3" action="ppaction://hlinkfile"/>
              </a:rPr>
              <a:t>certification</a:t>
            </a:r>
            <a:r>
              <a:rPr lang="fr-FR" sz="1400" dirty="0">
                <a:latin typeface="Arial" panose="020B0604020202020204" pitchFamily="34" charset="0"/>
                <a:cs typeface="Arial" panose="020B0604020202020204" pitchFamily="34" charset="0"/>
              </a:rPr>
              <a:t> en </a:t>
            </a:r>
            <a:r>
              <a:rPr lang="fr-FR" sz="1400" dirty="0" smtClean="0">
                <a:latin typeface="Arial" panose="020B0604020202020204" pitchFamily="34" charset="0"/>
                <a:cs typeface="Arial" panose="020B0604020202020204" pitchFamily="34" charset="0"/>
              </a:rPr>
              <a:t>CCF continué </a:t>
            </a:r>
            <a:r>
              <a:rPr lang="fr-FR" sz="1400" dirty="0" smtClean="0">
                <a:latin typeface="Arial" panose="020B0604020202020204" pitchFamily="34" charset="0"/>
                <a:cs typeface="Arial" panose="020B0604020202020204" pitchFamily="34" charset="0"/>
              </a:rPr>
              <a:t>rompt </a:t>
            </a:r>
            <a:r>
              <a:rPr lang="fr-FR" sz="1400" dirty="0">
                <a:latin typeface="Arial" panose="020B0604020202020204" pitchFamily="34" charset="0"/>
                <a:cs typeface="Arial" panose="020B0604020202020204" pitchFamily="34" charset="0"/>
              </a:rPr>
              <a:t>avec les pratiques antérieures </a:t>
            </a:r>
            <a:r>
              <a:rPr lang="fr-FR" sz="1400" dirty="0" smtClean="0">
                <a:latin typeface="Arial" panose="020B0604020202020204" pitchFamily="34" charset="0"/>
                <a:cs typeface="Arial" panose="020B0604020202020204" pitchFamily="34" charset="0"/>
              </a:rPr>
              <a:t>puisqu’elle s’appuie </a:t>
            </a:r>
            <a:r>
              <a:rPr lang="fr-FR" sz="1400" dirty="0">
                <a:latin typeface="Arial" panose="020B0604020202020204" pitchFamily="34" charset="0"/>
                <a:cs typeface="Arial" panose="020B0604020202020204" pitchFamily="34" charset="0"/>
              </a:rPr>
              <a:t>sur la traçabilité du niveau d’acquisition des compétences tout au long de la formation. Cette traçabilité est formalisée </a:t>
            </a:r>
            <a:r>
              <a:rPr lang="fr-FR" sz="1400" dirty="0" smtClean="0">
                <a:latin typeface="Arial" panose="020B0604020202020204" pitchFamily="34" charset="0"/>
                <a:cs typeface="Arial" panose="020B0604020202020204" pitchFamily="34" charset="0"/>
              </a:rPr>
              <a:t>dans le livret </a:t>
            </a:r>
            <a:r>
              <a:rPr lang="fr-FR" sz="1400" dirty="0">
                <a:latin typeface="Arial" panose="020B0604020202020204" pitchFamily="34" charset="0"/>
                <a:cs typeface="Arial" panose="020B0604020202020204" pitchFamily="34" charset="0"/>
              </a:rPr>
              <a:t>de suivi </a:t>
            </a:r>
            <a:r>
              <a:rPr lang="fr-FR" sz="1400" dirty="0" smtClean="0">
                <a:latin typeface="Arial" panose="020B0604020202020204" pitchFamily="34" charset="0"/>
                <a:cs typeface="Arial" panose="020B0604020202020204" pitchFamily="34" charset="0"/>
              </a:rPr>
              <a:t>d’acquisition </a:t>
            </a:r>
            <a:r>
              <a:rPr lang="fr-FR" sz="1400" dirty="0">
                <a:latin typeface="Arial" panose="020B0604020202020204" pitchFamily="34" charset="0"/>
                <a:cs typeface="Arial" panose="020B0604020202020204" pitchFamily="34" charset="0"/>
              </a:rPr>
              <a:t>des </a:t>
            </a:r>
            <a:r>
              <a:rPr lang="fr-FR" sz="1400" dirty="0" smtClean="0">
                <a:latin typeface="Arial" panose="020B0604020202020204" pitchFamily="34" charset="0"/>
                <a:cs typeface="Arial" panose="020B0604020202020204" pitchFamily="34" charset="0"/>
              </a:rPr>
              <a:t>compétences et le portfolio, </a:t>
            </a:r>
            <a:r>
              <a:rPr lang="fr-FR" sz="1400" dirty="0">
                <a:latin typeface="Arial" panose="020B0604020202020204" pitchFamily="34" charset="0"/>
                <a:cs typeface="Arial" panose="020B0604020202020204" pitchFamily="34" charset="0"/>
              </a:rPr>
              <a:t>dont les objectifs, les contenus et les modes </a:t>
            </a:r>
            <a:r>
              <a:rPr lang="fr-FR" sz="1400" dirty="0" smtClean="0">
                <a:latin typeface="Arial" panose="020B0604020202020204" pitchFamily="34" charset="0"/>
                <a:cs typeface="Arial" panose="020B0604020202020204" pitchFamily="34" charset="0"/>
              </a:rPr>
              <a:t>d’utilisation sont </a:t>
            </a:r>
            <a:r>
              <a:rPr lang="fr-FR" sz="1400" dirty="0">
                <a:latin typeface="Arial" panose="020B0604020202020204" pitchFamily="34" charset="0"/>
                <a:cs typeface="Arial" panose="020B0604020202020204" pitchFamily="34" charset="0"/>
              </a:rPr>
              <a:t>définis dans le référentiel</a:t>
            </a:r>
            <a:r>
              <a:rPr lang="fr-FR" sz="1400" dirty="0" smtClean="0">
                <a:latin typeface="Arial" panose="020B0604020202020204" pitchFamily="34" charset="0"/>
                <a:cs typeface="Arial" panose="020B0604020202020204" pitchFamily="34" charset="0"/>
              </a:rPr>
              <a:t>. </a:t>
            </a:r>
            <a:endParaRPr lang="fr-FR" sz="1400" dirty="0">
              <a:latin typeface="Arial" panose="020B0604020202020204" pitchFamily="34" charset="0"/>
              <a:cs typeface="Arial" panose="020B0604020202020204" pitchFamily="34" charset="0"/>
            </a:endParaRPr>
          </a:p>
          <a:p>
            <a:pPr algn="just">
              <a:lnSpc>
                <a:spcPct val="110000"/>
              </a:lnSpc>
              <a:spcBef>
                <a:spcPts val="600"/>
              </a:spcBef>
            </a:pPr>
            <a:r>
              <a:rPr lang="fr-FR" sz="1400" dirty="0">
                <a:latin typeface="Arial" panose="020B0604020202020204" pitchFamily="34" charset="0"/>
                <a:cs typeface="Arial" panose="020B0604020202020204" pitchFamily="34" charset="0"/>
              </a:rPr>
              <a:t>Il n’existe </a:t>
            </a:r>
            <a:r>
              <a:rPr lang="fr-FR" sz="1400" dirty="0" smtClean="0">
                <a:latin typeface="Arial" panose="020B0604020202020204" pitchFamily="34" charset="0"/>
                <a:cs typeface="Arial" panose="020B0604020202020204" pitchFamily="34" charset="0"/>
              </a:rPr>
              <a:t>plus </a:t>
            </a:r>
            <a:r>
              <a:rPr lang="fr-FR" sz="1400" dirty="0">
                <a:latin typeface="Arial" panose="020B0604020202020204" pitchFamily="34" charset="0"/>
                <a:cs typeface="Arial" panose="020B0604020202020204" pitchFamily="34" charset="0"/>
              </a:rPr>
              <a:t>de situation de CCF programmée sur un temps limité. La certification </a:t>
            </a:r>
            <a:r>
              <a:rPr lang="fr-FR" sz="1400" dirty="0" smtClean="0">
                <a:latin typeface="Arial" panose="020B0604020202020204" pitchFamily="34" charset="0"/>
                <a:cs typeface="Arial" panose="020B0604020202020204" pitchFamily="34" charset="0"/>
              </a:rPr>
              <a:t>s’appuie </a:t>
            </a:r>
            <a:r>
              <a:rPr lang="fr-FR" sz="1400" b="1" dirty="0" smtClean="0">
                <a:latin typeface="Arial" panose="020B0604020202020204" pitchFamily="34" charset="0"/>
                <a:cs typeface="Arial" panose="020B0604020202020204" pitchFamily="34" charset="0"/>
              </a:rPr>
              <a:t>sur </a:t>
            </a:r>
            <a:r>
              <a:rPr lang="fr-FR" sz="1400" b="1" dirty="0">
                <a:latin typeface="Arial" panose="020B0604020202020204" pitchFamily="34" charset="0"/>
                <a:cs typeface="Arial" panose="020B0604020202020204" pitchFamily="34" charset="0"/>
              </a:rPr>
              <a:t>« x » situations de </a:t>
            </a:r>
            <a:r>
              <a:rPr lang="fr-FR" sz="1400" b="1" dirty="0" smtClean="0">
                <a:latin typeface="Arial" panose="020B0604020202020204" pitchFamily="34" charset="0"/>
                <a:cs typeface="Arial" panose="020B0604020202020204" pitchFamily="34" charset="0"/>
              </a:rPr>
              <a:t>formation en établissement </a:t>
            </a:r>
            <a:r>
              <a:rPr lang="fr-FR" sz="1400" b="1" u="sng" dirty="0" smtClean="0">
                <a:latin typeface="Arial" panose="020B0604020202020204" pitchFamily="34" charset="0"/>
                <a:cs typeface="Arial" panose="020B0604020202020204" pitchFamily="34" charset="0"/>
              </a:rPr>
              <a:t>et</a:t>
            </a:r>
            <a:r>
              <a:rPr lang="fr-FR" sz="1400" b="1" dirty="0" smtClean="0">
                <a:latin typeface="Arial" panose="020B0604020202020204" pitchFamily="34" charset="0"/>
                <a:cs typeface="Arial" panose="020B0604020202020204" pitchFamily="34" charset="0"/>
              </a:rPr>
              <a:t> en entreprise.</a:t>
            </a:r>
            <a:endParaRPr lang="fr-FR" sz="1400" b="1" dirty="0">
              <a:latin typeface="Arial" panose="020B0604020202020204" pitchFamily="34" charset="0"/>
              <a:cs typeface="Arial" panose="020B0604020202020204" pitchFamily="34" charset="0"/>
            </a:endParaRPr>
          </a:p>
          <a:p>
            <a:pPr algn="just">
              <a:lnSpc>
                <a:spcPct val="110000"/>
              </a:lnSpc>
              <a:spcBef>
                <a:spcPts val="600"/>
              </a:spcBef>
            </a:pPr>
            <a:endParaRPr lang="fr-FR" sz="1400" dirty="0" smtClean="0">
              <a:solidFill>
                <a:srgbClr val="00000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solidFill>
                  <a:srgbClr val="000000"/>
                </a:solidFill>
                <a:latin typeface="Arial" panose="020B0604020202020204" pitchFamily="34" charset="0"/>
                <a:cs typeface="Arial" panose="020B0604020202020204" pitchFamily="34" charset="0"/>
              </a:rPr>
              <a:t>La proposition de notes de chaque épreuve est préparée par la commission d’évaluation en prenant appui sur les bilans conduits dans le cadre de la formation. Il ne s’agit en aucun cas de faire la moyenne des évaluations des situations de formation retenues comme certificatives pour la dite épreuve.</a:t>
            </a:r>
          </a:p>
          <a:p>
            <a:pPr algn="just">
              <a:lnSpc>
                <a:spcPct val="110000"/>
              </a:lnSpc>
              <a:spcBef>
                <a:spcPts val="600"/>
              </a:spcBef>
            </a:pPr>
            <a:endParaRPr lang="fr-FR" sz="1400" dirty="0" smtClean="0">
              <a:solidFill>
                <a:srgbClr val="00000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solidFill>
                  <a:srgbClr val="000000"/>
                </a:solidFill>
                <a:latin typeface="Arial" panose="020B0604020202020204" pitchFamily="34" charset="0"/>
                <a:cs typeface="Arial" panose="020B0604020202020204" pitchFamily="34" charset="0"/>
              </a:rPr>
              <a:t>La certification des compétences se fait en utilisant les grilles nationales d’évaluation fournies par la circulaire nationale d’organisation des sessions d’examen. </a:t>
            </a:r>
            <a:endParaRPr lang="fr-FR" sz="1400" dirty="0">
              <a:solidFill>
                <a:srgbClr val="000000"/>
              </a:solidFill>
              <a:latin typeface="Arial" panose="020B0604020202020204" pitchFamily="34" charset="0"/>
              <a:cs typeface="Arial" panose="020B0604020202020204" pitchFamily="34" charset="0"/>
            </a:endParaRPr>
          </a:p>
          <a:p>
            <a:pPr algn="just">
              <a:lnSpc>
                <a:spcPct val="110000"/>
              </a:lnSpc>
              <a:spcBef>
                <a:spcPts val="600"/>
              </a:spcBef>
            </a:pPr>
            <a:endParaRPr lang="fr-FR" sz="1400" dirty="0">
              <a:solidFill>
                <a:srgbClr val="000000"/>
              </a:solidFill>
              <a:latin typeface="Arial" panose="020B0604020202020204" pitchFamily="34" charset="0"/>
              <a:cs typeface="Arial" panose="020B0604020202020204" pitchFamily="34" charset="0"/>
            </a:endParaRPr>
          </a:p>
        </p:txBody>
      </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16</a:t>
            </a:fld>
            <a:endParaRPr lang="fr-FR" dirty="0">
              <a:solidFill>
                <a:schemeClr val="tx1"/>
              </a:solidFill>
              <a:latin typeface="Arial" panose="020B0604020202020204" pitchFamily="34" charset="0"/>
              <a:cs typeface="Arial" panose="020B0604020202020204" pitchFamily="34" charset="0"/>
            </a:endParaRPr>
          </a:p>
        </p:txBody>
      </p:sp>
      <p:sp>
        <p:nvSpPr>
          <p:cNvPr id="43" name="Flèche droite 42"/>
          <p:cNvSpPr/>
          <p:nvPr/>
        </p:nvSpPr>
        <p:spPr>
          <a:xfrm>
            <a:off x="-36512" y="5805264"/>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5"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48" name="ZoneTexte 67">
            <a:hlinkClick r:id="rId4"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49" name="ZoneTexte 67">
            <a:hlinkClick r:id="rId5"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50" name="ZoneTexte 67">
            <a:hlinkClick r:id="rId6"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51" name="ZoneTexte 67">
            <a:hlinkClick r:id="rId7"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52" name="ZoneTexte 67">
            <a:hlinkClick r:id="rId8"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53" name="ZoneTexte 67">
            <a:hlinkClick r:id="rId9"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54" name="ZoneTexte 67">
            <a:hlinkClick r:id="rId10"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55" name="ZoneTexte 67">
            <a:hlinkClick r:id="rId11"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56" name="ZoneTexte 67">
            <a:hlinkClick r:id="rId12"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57" name="ZoneTexte 67">
            <a:hlinkClick r:id="rId13"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58" name="ZoneTexte 67">
            <a:hlinkClick r:id="rId14"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193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43808" y="1412776"/>
            <a:ext cx="6192688" cy="5137926"/>
          </a:xfrm>
          <a:prstGeom prst="rect">
            <a:avLst/>
          </a:prstGeom>
          <a:noFill/>
        </p:spPr>
        <p:txBody>
          <a:bodyPr wrap="square" rtlCol="0">
            <a:noAutofit/>
          </a:bodyPr>
          <a:lstStyle/>
          <a:p>
            <a:pPr>
              <a:spcBef>
                <a:spcPts val="600"/>
              </a:spcBef>
            </a:pPr>
            <a:r>
              <a:rPr lang="fr-FR" sz="1400" dirty="0" smtClean="0">
                <a:latin typeface="Arial" panose="020B0604020202020204" pitchFamily="34" charset="0"/>
                <a:cs typeface="Arial" panose="020B0604020202020204" pitchFamily="34" charset="0"/>
              </a:rPr>
              <a:t>Référentiel BP électricien(ne</a:t>
            </a:r>
            <a:r>
              <a:rPr lang="fr-FR" sz="1400" dirty="0" smtClean="0">
                <a:latin typeface="Arial" panose="020B0604020202020204" pitchFamily="34" charset="0"/>
                <a:cs typeface="Arial" panose="020B0604020202020204" pitchFamily="34" charset="0"/>
              </a:rPr>
              <a:t>) : </a:t>
            </a:r>
            <a:endParaRPr lang="fr-FR" sz="1400" dirty="0" smtClean="0">
              <a:latin typeface="Arial" panose="020B0604020202020204" pitchFamily="34" charset="0"/>
              <a:cs typeface="Arial" panose="020B0604020202020204" pitchFamily="34" charset="0"/>
            </a:endParaRPr>
          </a:p>
          <a:p>
            <a:pPr>
              <a:spcBef>
                <a:spcPts val="600"/>
              </a:spcBef>
            </a:pPr>
            <a:r>
              <a:rPr lang="fr-FR" sz="1400" dirty="0">
                <a:latin typeface="Arial" panose="020B0604020202020204" pitchFamily="34" charset="0"/>
                <a:cs typeface="Arial" panose="020B0604020202020204" pitchFamily="34" charset="0"/>
                <a:hlinkClick r:id="rId2"/>
              </a:rPr>
              <a:t>https://</a:t>
            </a:r>
            <a:r>
              <a:rPr lang="fr-FR" sz="1400" dirty="0" smtClean="0">
                <a:latin typeface="Arial" panose="020B0604020202020204" pitchFamily="34" charset="0"/>
                <a:cs typeface="Arial" panose="020B0604020202020204" pitchFamily="34" charset="0"/>
                <a:hlinkClick r:id="rId2"/>
              </a:rPr>
              <a:t>www.legifrance.gouv.fr/jo_pdf.do?id=JORFTEXT000033922726</a:t>
            </a:r>
            <a:r>
              <a:rPr lang="fr-FR" sz="1400" dirty="0" smtClean="0">
                <a:latin typeface="Arial" panose="020B0604020202020204" pitchFamily="34" charset="0"/>
                <a:cs typeface="Arial" panose="020B0604020202020204" pitchFamily="34" charset="0"/>
              </a:rPr>
              <a:t> </a:t>
            </a:r>
            <a:endParaRPr lang="fr-FR" sz="1400" dirty="0">
              <a:latin typeface="Arial" panose="020B0604020202020204" pitchFamily="34" charset="0"/>
              <a:cs typeface="Arial" panose="020B0604020202020204" pitchFamily="34" charset="0"/>
            </a:endParaRPr>
          </a:p>
          <a:p>
            <a:pPr>
              <a:spcBef>
                <a:spcPts val="600"/>
              </a:spcBef>
            </a:pPr>
            <a:endParaRPr lang="fr-FR" sz="1400" dirty="0" smtClean="0">
              <a:latin typeface="Arial" panose="020B0604020202020204" pitchFamily="34" charset="0"/>
              <a:cs typeface="Arial" panose="020B0604020202020204" pitchFamily="34" charset="0"/>
            </a:endParaRPr>
          </a:p>
          <a:p>
            <a:pPr>
              <a:spcBef>
                <a:spcPts val="600"/>
              </a:spcBef>
            </a:pPr>
            <a:r>
              <a:rPr lang="fr-FR" sz="1400" dirty="0" smtClean="0">
                <a:latin typeface="Arial" panose="020B0604020202020204" pitchFamily="34" charset="0"/>
                <a:cs typeface="Arial" panose="020B0604020202020204" pitchFamily="34" charset="0"/>
              </a:rPr>
              <a:t>Référentiel </a:t>
            </a:r>
            <a:r>
              <a:rPr lang="fr-FR" sz="1400" dirty="0">
                <a:latin typeface="Arial" panose="020B0604020202020204" pitchFamily="34" charset="0"/>
                <a:cs typeface="Arial" panose="020B0604020202020204" pitchFamily="34" charset="0"/>
              </a:rPr>
              <a:t>PRE : </a:t>
            </a:r>
            <a:r>
              <a:rPr lang="fr-FR" sz="1400" dirty="0">
                <a:latin typeface="Arial" panose="020B0604020202020204" pitchFamily="34" charset="0"/>
                <a:cs typeface="Arial" panose="020B0604020202020204" pitchFamily="34" charset="0"/>
                <a:hlinkClick r:id="rId3"/>
              </a:rPr>
              <a:t>http://</a:t>
            </a:r>
            <a:r>
              <a:rPr lang="fr-FR" sz="1400" dirty="0" smtClean="0">
                <a:latin typeface="Arial" panose="020B0604020202020204" pitchFamily="34" charset="0"/>
                <a:cs typeface="Arial" panose="020B0604020202020204" pitchFamily="34" charset="0"/>
                <a:hlinkClick r:id="rId3"/>
              </a:rPr>
              <a:t>eduscol.education.fr/sti/sites/eduscol.education.fr.sti/files/textes/245-referentiel-de-formation-la-prevention-des-risques-electriques-juin-2013.pdf</a:t>
            </a:r>
            <a:r>
              <a:rPr lang="fr-FR" sz="1400" dirty="0" smtClean="0">
                <a:latin typeface="Arial" panose="020B0604020202020204" pitchFamily="34" charset="0"/>
                <a:cs typeface="Arial" panose="020B0604020202020204" pitchFamily="34" charset="0"/>
              </a:rPr>
              <a:t> </a:t>
            </a:r>
            <a:endParaRPr lang="fr-FR" sz="1400" dirty="0" smtClean="0">
              <a:latin typeface="Arial" panose="020B0604020202020204" pitchFamily="34" charset="0"/>
              <a:cs typeface="Arial" panose="020B0604020202020204" pitchFamily="34" charset="0"/>
            </a:endParaRPr>
          </a:p>
          <a:p>
            <a:pPr>
              <a:spcBef>
                <a:spcPts val="600"/>
              </a:spcBef>
            </a:pPr>
            <a:endParaRPr lang="fr-FR" sz="1400" dirty="0">
              <a:latin typeface="Arial" panose="020B0604020202020204" pitchFamily="34" charset="0"/>
              <a:cs typeface="Arial" panose="020B0604020202020204" pitchFamily="34" charset="0"/>
            </a:endParaRPr>
          </a:p>
          <a:p>
            <a:pPr>
              <a:spcBef>
                <a:spcPts val="600"/>
              </a:spcBef>
            </a:pPr>
            <a:endParaRPr lang="fr-FR" sz="1400" dirty="0" smtClean="0">
              <a:latin typeface="Arial" panose="020B0604020202020204" pitchFamily="34" charset="0"/>
              <a:cs typeface="Arial" panose="020B0604020202020204" pitchFamily="34" charset="0"/>
            </a:endParaRPr>
          </a:p>
          <a:p>
            <a:pPr>
              <a:spcBef>
                <a:spcPts val="600"/>
              </a:spcBef>
            </a:pPr>
            <a:endParaRPr lang="fr-FR" sz="1100" dirty="0">
              <a:solidFill>
                <a:srgbClr val="FF0000"/>
              </a:solidFill>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Les référentiels</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17</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6191362"/>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5"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6"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7"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8"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9"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10"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11"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2"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3"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4"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5"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068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5" name="ZoneTexte 67">
            <a:hlinkClick r:id="rId2"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cxnSp>
        <p:nvCxnSpPr>
          <p:cNvPr id="6" name="Connecteur droit 5"/>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843808" y="1418188"/>
            <a:ext cx="6192688" cy="5098124"/>
          </a:xfrm>
          <a:prstGeom prst="rect">
            <a:avLst/>
          </a:prstGeom>
          <a:noFill/>
        </p:spPr>
        <p:txBody>
          <a:bodyPr wrap="square" rtlCol="0">
            <a:noAutofit/>
          </a:bodyPr>
          <a:lstStyle/>
          <a:p>
            <a:pPr algn="just">
              <a:spcBef>
                <a:spcPts val="600"/>
              </a:spcBef>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Le diplôme est rénové </a:t>
            </a:r>
            <a:r>
              <a:rPr lang="fr-FR" sz="1400" dirty="0">
                <a:latin typeface="Arial" panose="020B0604020202020204" pitchFamily="34" charset="0"/>
                <a:cs typeface="Arial" panose="020B0604020202020204" pitchFamily="34" charset="0"/>
              </a:rPr>
              <a:t>pour tenir compte des </a:t>
            </a:r>
            <a:r>
              <a:rPr lang="fr-FR" sz="1400" dirty="0" smtClean="0">
                <a:latin typeface="Arial" panose="020B0604020202020204" pitchFamily="34" charset="0"/>
                <a:cs typeface="Arial" panose="020B0604020202020204" pitchFamily="34" charset="0"/>
              </a:rPr>
              <a:t>évolutions techniques et réglementaires des métiers et pour répondre </a:t>
            </a:r>
            <a:r>
              <a:rPr lang="fr-FR" sz="1400" dirty="0">
                <a:latin typeface="Arial" panose="020B0604020202020204" pitchFamily="34" charset="0"/>
                <a:cs typeface="Arial" panose="020B0604020202020204" pitchFamily="34" charset="0"/>
              </a:rPr>
              <a:t>aux attentes et besoins de qualification et de compétences des </a:t>
            </a:r>
            <a:r>
              <a:rPr lang="fr-FR" sz="1400" dirty="0" smtClean="0">
                <a:latin typeface="Arial" panose="020B0604020202020204" pitchFamily="34" charset="0"/>
                <a:cs typeface="Arial" panose="020B0604020202020204" pitchFamily="34" charset="0"/>
              </a:rPr>
              <a:t>entreprises. </a:t>
            </a:r>
          </a:p>
          <a:p>
            <a:pPr algn="just">
              <a:spcBef>
                <a:spcPts val="600"/>
              </a:spcBef>
              <a:defRPr sz="1800" b="0" i="0" u="none" strike="noStrike" kern="0" cap="none" spc="0" baseline="0">
                <a:solidFill>
                  <a:srgbClr val="000000"/>
                </a:solidFill>
                <a:uFillTx/>
              </a:defRPr>
            </a:pPr>
            <a:endParaRPr lang="fr-FR" sz="1400" dirty="0">
              <a:solidFill>
                <a:srgbClr val="00B050"/>
              </a:solidFill>
              <a:latin typeface="Arial" panose="020B0604020202020204" pitchFamily="34" charset="0"/>
              <a:cs typeface="Arial" panose="020B0604020202020204" pitchFamily="34" charset="0"/>
            </a:endParaRPr>
          </a:p>
          <a:p>
            <a:pPr algn="just">
              <a:spcBef>
                <a:spcPts val="600"/>
              </a:spcBef>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La cohérence d’écriture des diplômes (du </a:t>
            </a:r>
            <a:r>
              <a:rPr lang="fr-FR" sz="1400" dirty="0">
                <a:latin typeface="Arial" panose="020B0604020202020204" pitchFamily="34" charset="0"/>
                <a:cs typeface="Arial" panose="020B0604020202020204" pitchFamily="34" charset="0"/>
              </a:rPr>
              <a:t>CAP au </a:t>
            </a:r>
            <a:r>
              <a:rPr lang="fr-FR" sz="1400" dirty="0" smtClean="0">
                <a:latin typeface="Arial" panose="020B0604020202020204" pitchFamily="34" charset="0"/>
                <a:cs typeface="Arial" panose="020B0604020202020204" pitchFamily="34" charset="0"/>
              </a:rPr>
              <a:t>BTS) de la filière du génie électrotechnique facilite l’appropriation des contenus par les acteurs de </a:t>
            </a:r>
            <a:r>
              <a:rPr lang="fr-FR" sz="1400" dirty="0">
                <a:latin typeface="Arial" panose="020B0604020202020204" pitchFamily="34" charset="0"/>
                <a:cs typeface="Arial" panose="020B0604020202020204" pitchFamily="34" charset="0"/>
              </a:rPr>
              <a:t>la </a:t>
            </a:r>
            <a:r>
              <a:rPr lang="fr-FR" sz="1400" dirty="0" smtClean="0">
                <a:latin typeface="Arial" panose="020B0604020202020204" pitchFamily="34" charset="0"/>
                <a:cs typeface="Arial" panose="020B0604020202020204" pitchFamily="34" charset="0"/>
              </a:rPr>
              <a:t>formation (formateurs, entreprises) et le suivi des acquisitions des compétences.</a:t>
            </a:r>
            <a:r>
              <a:rPr lang="fr-FR" sz="1400" dirty="0" smtClean="0">
                <a:solidFill>
                  <a:srgbClr val="00B050"/>
                </a:solidFill>
                <a:latin typeface="Arial" panose="020B0604020202020204" pitchFamily="34" charset="0"/>
                <a:cs typeface="Arial" panose="020B0604020202020204" pitchFamily="34" charset="0"/>
              </a:rPr>
              <a:t> </a:t>
            </a:r>
          </a:p>
          <a:p>
            <a:pPr algn="just">
              <a:spcBef>
                <a:spcPts val="600"/>
              </a:spcBef>
              <a:defRPr sz="1800" b="0" i="0" u="none" strike="noStrike" kern="0" cap="none" spc="0" baseline="0">
                <a:solidFill>
                  <a:srgbClr val="000000"/>
                </a:solidFill>
                <a:uFillTx/>
              </a:defRPr>
            </a:pPr>
            <a:endParaRPr lang="fr-FR" sz="1400" dirty="0" smtClean="0">
              <a:latin typeface="Arial" panose="020B0604020202020204" pitchFamily="34" charset="0"/>
              <a:cs typeface="Arial" panose="020B0604020202020204" pitchFamily="34" charset="0"/>
            </a:endParaRPr>
          </a:p>
          <a:p>
            <a:pPr algn="just">
              <a:spcBef>
                <a:spcPts val="600"/>
              </a:spcBef>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Même s’il s’agit d’un même métier visé, deux diplômes (un bac pro et un BP) ont été maintenus et rénovés au regard de spécificités telles que notamment les cursus de formation et les secteurs d’activités.  </a:t>
            </a:r>
          </a:p>
          <a:p>
            <a:pPr lvl="0" algn="just">
              <a:spcBef>
                <a:spcPts val="600"/>
              </a:spcBef>
              <a:defRPr sz="1800" b="0" i="0" u="none" strike="noStrike" kern="0" cap="none" spc="0" baseline="0">
                <a:solidFill>
                  <a:srgbClr val="000000"/>
                </a:solidFill>
                <a:uFillTx/>
              </a:defRPr>
            </a:pPr>
            <a:endParaRPr lang="fr-FR" sz="1400" dirty="0" smtClean="0">
              <a:latin typeface="Arial" panose="020B0604020202020204" pitchFamily="34" charset="0"/>
              <a:cs typeface="Arial" panose="020B0604020202020204" pitchFamily="34" charset="0"/>
            </a:endParaRPr>
          </a:p>
          <a:p>
            <a:pPr lvl="0" algn="just">
              <a:spcBef>
                <a:spcPts val="600"/>
              </a:spcBef>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La formation BP Électricien(ne) cible les </a:t>
            </a:r>
            <a:r>
              <a:rPr lang="fr-FR" sz="1400" dirty="0">
                <a:latin typeface="Arial" panose="020B0604020202020204" pitchFamily="34" charset="0"/>
                <a:cs typeface="Arial" panose="020B0604020202020204" pitchFamily="34" charset="0"/>
              </a:rPr>
              <a:t>domaines </a:t>
            </a:r>
            <a:r>
              <a:rPr lang="fr-FR" sz="1400" dirty="0" smtClean="0">
                <a:latin typeface="Arial" panose="020B0604020202020204" pitchFamily="34" charset="0"/>
                <a:cs typeface="Arial" panose="020B0604020202020204" pitchFamily="34" charset="0"/>
              </a:rPr>
              <a:t>des réseaux, des bâtiments </a:t>
            </a:r>
            <a:r>
              <a:rPr lang="fr-FR" sz="1400" dirty="0">
                <a:latin typeface="Arial" panose="020B0604020202020204" pitchFamily="34" charset="0"/>
                <a:cs typeface="Arial" panose="020B0604020202020204" pitchFamily="34" charset="0"/>
              </a:rPr>
              <a:t>et des </a:t>
            </a:r>
            <a:r>
              <a:rPr lang="fr-FR" sz="1400" dirty="0" smtClean="0">
                <a:latin typeface="Arial" panose="020B0604020202020204" pitchFamily="34" charset="0"/>
                <a:cs typeface="Arial" panose="020B0604020202020204" pitchFamily="34" charset="0"/>
              </a:rPr>
              <a:t>infrastructures. Sous-tendu par une alternance </a:t>
            </a:r>
            <a:r>
              <a:rPr lang="fr-FR" sz="1400" dirty="0">
                <a:latin typeface="Arial" panose="020B0604020202020204" pitchFamily="34" charset="0"/>
                <a:cs typeface="Arial" panose="020B0604020202020204" pitchFamily="34" charset="0"/>
              </a:rPr>
              <a:t>forte et </a:t>
            </a:r>
            <a:r>
              <a:rPr lang="fr-FR" sz="1400" dirty="0" smtClean="0">
                <a:latin typeface="Arial" panose="020B0604020202020204" pitchFamily="34" charset="0"/>
                <a:cs typeface="Arial" panose="020B0604020202020204" pitchFamily="34" charset="0"/>
              </a:rPr>
              <a:t>la complémentarité </a:t>
            </a:r>
            <a:r>
              <a:rPr lang="fr-FR" sz="1400" dirty="0">
                <a:latin typeface="Arial" panose="020B0604020202020204" pitchFamily="34" charset="0"/>
                <a:cs typeface="Arial" panose="020B0604020202020204" pitchFamily="34" charset="0"/>
              </a:rPr>
              <a:t>des lieux de formation </a:t>
            </a:r>
            <a:r>
              <a:rPr lang="fr-FR" sz="1400" dirty="0" smtClean="0">
                <a:latin typeface="Arial" panose="020B0604020202020204" pitchFamily="34" charset="0"/>
                <a:cs typeface="Arial" panose="020B0604020202020204" pitchFamily="34" charset="0"/>
              </a:rPr>
              <a:t> (entreprise et centre de formation), la formation BP renforce </a:t>
            </a:r>
            <a:r>
              <a:rPr lang="fr-FR" sz="1400" dirty="0">
                <a:latin typeface="Arial" panose="020B0604020202020204" pitchFamily="34" charset="0"/>
                <a:cs typeface="Arial" panose="020B0604020202020204" pitchFamily="34" charset="0"/>
              </a:rPr>
              <a:t>la dimension professionnelle des activités et des </a:t>
            </a:r>
            <a:r>
              <a:rPr lang="fr-FR" sz="1400" dirty="0" smtClean="0">
                <a:latin typeface="Arial" panose="020B0604020202020204" pitchFamily="34" charset="0"/>
                <a:cs typeface="Arial" panose="020B0604020202020204" pitchFamily="34" charset="0"/>
              </a:rPr>
              <a:t>tâches et l’expertise </a:t>
            </a:r>
            <a:r>
              <a:rPr lang="fr-FR" sz="1400" dirty="0">
                <a:latin typeface="Arial" panose="020B0604020202020204" pitchFamily="34" charset="0"/>
                <a:cs typeface="Arial" panose="020B0604020202020204" pitchFamily="34" charset="0"/>
              </a:rPr>
              <a:t>de ce professionnel dans </a:t>
            </a:r>
            <a:r>
              <a:rPr lang="fr-FR" sz="1400" dirty="0" smtClean="0">
                <a:latin typeface="Arial" panose="020B0604020202020204" pitchFamily="34" charset="0"/>
                <a:cs typeface="Arial" panose="020B0604020202020204" pitchFamily="34" charset="0"/>
              </a:rPr>
              <a:t>ces domaines.  </a:t>
            </a:r>
          </a:p>
          <a:p>
            <a:pPr algn="just">
              <a:spcBef>
                <a:spcPts val="600"/>
              </a:spcBef>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		</a:t>
            </a:r>
          </a:p>
          <a:p>
            <a:pPr algn="just">
              <a:spcBef>
                <a:spcPts val="600"/>
              </a:spcBef>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Le </a:t>
            </a:r>
            <a:r>
              <a:rPr lang="fr-FR" sz="1400" dirty="0">
                <a:latin typeface="Arial" panose="020B0604020202020204" pitchFamily="34" charset="0"/>
                <a:cs typeface="Arial" panose="020B0604020202020204" pitchFamily="34" charset="0"/>
              </a:rPr>
              <a:t>BP se prépare </a:t>
            </a:r>
            <a:r>
              <a:rPr lang="fr-FR" sz="1400" dirty="0" smtClean="0">
                <a:latin typeface="Arial" panose="020B0604020202020204" pitchFamily="34" charset="0"/>
                <a:cs typeface="Arial" panose="020B0604020202020204" pitchFamily="34" charset="0"/>
              </a:rPr>
              <a:t>principalement après l’obtention du </a:t>
            </a:r>
            <a:r>
              <a:rPr lang="fr-FR" sz="1400" dirty="0">
                <a:latin typeface="Arial" panose="020B0604020202020204" pitchFamily="34" charset="0"/>
                <a:cs typeface="Arial" panose="020B0604020202020204" pitchFamily="34" charset="0"/>
              </a:rPr>
              <a:t>CAP </a:t>
            </a:r>
            <a:r>
              <a:rPr lang="fr-FR" sz="1400" dirty="0" smtClean="0">
                <a:latin typeface="Arial" panose="020B0604020202020204" pitchFamily="34" charset="0"/>
                <a:cs typeface="Arial" panose="020B0604020202020204" pitchFamily="34" charset="0"/>
              </a:rPr>
              <a:t>de la filière. </a:t>
            </a:r>
          </a:p>
        </p:txBody>
      </p:sp>
      <p:sp>
        <p:nvSpPr>
          <p:cNvPr id="43" name="ZoneTexte 42"/>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Contexte de la rénovation</a:t>
            </a:r>
            <a:r>
              <a:rPr lang="fr-FR" sz="1600" dirty="0">
                <a:solidFill>
                  <a:schemeClr val="tx1"/>
                </a:solidFill>
                <a:latin typeface="Arial" panose="020B0604020202020204" pitchFamily="34" charset="0"/>
                <a:cs typeface="Arial" panose="020B0604020202020204" pitchFamily="34" charset="0"/>
              </a:rPr>
              <a:t> (</a:t>
            </a:r>
            <a:r>
              <a:rPr lang="fr-FR" sz="1600" dirty="0" smtClean="0">
                <a:solidFill>
                  <a:schemeClr val="tx1"/>
                </a:solidFill>
                <a:latin typeface="Arial" panose="020B0604020202020204" pitchFamily="34" charset="0"/>
                <a:cs typeface="Arial" panose="020B0604020202020204" pitchFamily="34" charset="0"/>
              </a:rPr>
              <a:t>1/2)</a:t>
            </a:r>
            <a:endParaRPr lang="fr-FR" sz="1600" dirty="0">
              <a:solidFill>
                <a:schemeClr val="tx1"/>
              </a:solidFill>
              <a:latin typeface="Arial" panose="020B0604020202020204" pitchFamily="34" charset="0"/>
              <a:cs typeface="Arial" panose="020B0604020202020204" pitchFamily="34" charset="0"/>
            </a:endParaRPr>
          </a:p>
        </p:txBody>
      </p:sp>
      <p:sp>
        <p:nvSpPr>
          <p:cNvPr id="13"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2</a:t>
            </a:fld>
            <a:endParaRPr lang="fr-FR" dirty="0">
              <a:solidFill>
                <a:schemeClr val="tx1"/>
              </a:solidFill>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Flèche droite 1"/>
          <p:cNvSpPr/>
          <p:nvPr/>
        </p:nvSpPr>
        <p:spPr>
          <a:xfrm>
            <a:off x="-36512" y="1438834"/>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grpSp>
        <p:nvGrpSpPr>
          <p:cNvPr id="4" name="Groupe 3"/>
          <p:cNvGrpSpPr/>
          <p:nvPr/>
        </p:nvGrpSpPr>
        <p:grpSpPr>
          <a:xfrm>
            <a:off x="124665" y="125780"/>
            <a:ext cx="2503120" cy="841300"/>
            <a:chOff x="107504" y="57724"/>
            <a:chExt cx="2566801" cy="841300"/>
          </a:xfrm>
        </p:grpSpPr>
        <p:sp>
          <p:nvSpPr>
            <p:cNvPr id="21"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BP électricien(ne)</a:t>
              </a:r>
              <a:endParaRPr lang="fr-FR" sz="1400" b="1" i="0" u="none" strike="noStrike" kern="1200" cap="none" spc="0" baseline="0" dirty="0">
                <a:uFillTx/>
                <a:latin typeface="Arial" panose="020B0604020202020204" pitchFamily="34" charset="0"/>
                <a:cs typeface="Arial" panose="020B0604020202020204" pitchFamily="34" charset="0"/>
              </a:endParaRPr>
            </a:p>
          </p:txBody>
        </p:sp>
        <p:pic>
          <p:nvPicPr>
            <p:cNvPr id="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9"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26"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27"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28"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29"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0"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36"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915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3017459" y="1613767"/>
            <a:ext cx="5890097" cy="738664"/>
          </a:xfrm>
          <a:prstGeom prst="rect">
            <a:avLst/>
          </a:prstGeom>
          <a:noFill/>
        </p:spPr>
        <p:txBody>
          <a:bodyPr wrap="square" rtlCol="0">
            <a:spAutoFit/>
          </a:bodyPr>
          <a:lstStyle/>
          <a:p>
            <a:pPr lvl="0">
              <a:defRPr sz="1800" b="0" i="0" u="none" strike="noStrike" kern="0" cap="none" spc="0" baseline="0">
                <a:solidFill>
                  <a:srgbClr val="000000"/>
                </a:solidFill>
                <a:uFillTx/>
              </a:defRPr>
            </a:pPr>
            <a:endParaRPr lang="fr-FR" sz="1400" dirty="0">
              <a:solidFill>
                <a:srgbClr val="FF0000"/>
              </a:solidFill>
              <a:latin typeface="Arial" panose="020B0604020202020204" pitchFamily="34" charset="0"/>
              <a:cs typeface="Arial" panose="020B0604020202020204" pitchFamily="34" charset="0"/>
            </a:endParaRPr>
          </a:p>
          <a:p>
            <a:pPr marL="171450" indent="-171450">
              <a:buFontTx/>
              <a:buChar char="-"/>
              <a:defRPr sz="1800" b="0" i="0" u="none" strike="noStrike" kern="0" cap="none" spc="0" baseline="0">
                <a:solidFill>
                  <a:srgbClr val="000000"/>
                </a:solidFill>
                <a:uFillTx/>
              </a:defRPr>
            </a:pPr>
            <a:endParaRPr lang="fr-FR" sz="1400" dirty="0">
              <a:latin typeface="Arial" panose="020B0604020202020204" pitchFamily="34" charset="0"/>
              <a:cs typeface="Arial" panose="020B0604020202020204" pitchFamily="34" charset="0"/>
            </a:endParaRPr>
          </a:p>
          <a:p>
            <a:endParaRPr lang="fr-FR" sz="1400" dirty="0">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81" name="Rectangle 61"/>
          <p:cNvSpPr/>
          <p:nvPr/>
        </p:nvSpPr>
        <p:spPr>
          <a:xfrm>
            <a:off x="-39428" y="-88"/>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107" name="Connecteur droit 106"/>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9" name="ZoneTexte 108"/>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Contexte de la rénovation</a:t>
            </a:r>
            <a:r>
              <a:rPr lang="fr-FR" sz="1600" dirty="0">
                <a:solidFill>
                  <a:schemeClr val="tx1"/>
                </a:solidFill>
                <a:latin typeface="Arial" panose="020B0604020202020204" pitchFamily="34" charset="0"/>
                <a:cs typeface="Arial" panose="020B0604020202020204" pitchFamily="34" charset="0"/>
              </a:rPr>
              <a:t> </a:t>
            </a:r>
            <a:r>
              <a:rPr lang="fr-FR" sz="1600" dirty="0" smtClean="0">
                <a:solidFill>
                  <a:schemeClr val="tx1"/>
                </a:solidFill>
                <a:latin typeface="Arial" panose="020B0604020202020204" pitchFamily="34" charset="0"/>
                <a:cs typeface="Arial" panose="020B0604020202020204" pitchFamily="34" charset="0"/>
              </a:rPr>
              <a:t>(2/2)</a:t>
            </a:r>
            <a:endParaRPr lang="fr-FR" sz="1600" dirty="0">
              <a:solidFill>
                <a:schemeClr val="tx1"/>
              </a:solidFill>
              <a:latin typeface="Arial" panose="020B0604020202020204" pitchFamily="34" charset="0"/>
              <a:cs typeface="Arial" panose="020B0604020202020204" pitchFamily="34" charset="0"/>
            </a:endParaRPr>
          </a:p>
        </p:txBody>
      </p:sp>
      <p:sp>
        <p:nvSpPr>
          <p:cNvPr id="36" name="Espace réservé du contenu 2"/>
          <p:cNvSpPr>
            <a:spLocks noGrp="1"/>
          </p:cNvSpPr>
          <p:nvPr>
            <p:ph idx="1"/>
          </p:nvPr>
        </p:nvSpPr>
        <p:spPr>
          <a:xfrm>
            <a:off x="2843808" y="1519174"/>
            <a:ext cx="6192688" cy="5031528"/>
          </a:xfrm>
        </p:spPr>
        <p:txBody>
          <a:bodyPr>
            <a:noAutofit/>
          </a:bodyPr>
          <a:lstStyle/>
          <a:p>
            <a:pPr marL="0" indent="0" algn="just">
              <a:lnSpc>
                <a:spcPct val="110000"/>
              </a:lnSpc>
              <a:spcBef>
                <a:spcPts val="600"/>
              </a:spcBef>
              <a:buNone/>
            </a:pPr>
            <a:r>
              <a:rPr lang="fr-FR" sz="1400" b="1" dirty="0" smtClean="0">
                <a:latin typeface="Arial" panose="020B0604020202020204" pitchFamily="34" charset="0"/>
                <a:cs typeface="Arial" panose="020B0604020202020204" pitchFamily="34" charset="0"/>
              </a:rPr>
              <a:t>Les enjeux de la rénovation  : </a:t>
            </a:r>
          </a:p>
          <a:p>
            <a:pPr marL="174625" indent="-174625" algn="just">
              <a:lnSpc>
                <a:spcPct val="110000"/>
              </a:lnSpc>
              <a:spcBef>
                <a:spcPts val="600"/>
              </a:spcBef>
              <a:buFont typeface="Arial" panose="020B0604020202020204" pitchFamily="34" charset="0"/>
              <a:buChar char="•"/>
            </a:pPr>
            <a:r>
              <a:rPr lang="fr-FR" sz="1400" dirty="0" smtClean="0">
                <a:latin typeface="Arial" panose="020B0604020202020204" pitchFamily="34" charset="0"/>
                <a:cs typeface="Arial" panose="020B0604020202020204" pitchFamily="34" charset="0"/>
              </a:rPr>
              <a:t>Former </a:t>
            </a:r>
            <a:r>
              <a:rPr lang="fr-FR" sz="1400" dirty="0">
                <a:latin typeface="Arial" panose="020B0604020202020204" pitchFamily="34" charset="0"/>
                <a:cs typeface="Arial" panose="020B0604020202020204" pitchFamily="34" charset="0"/>
              </a:rPr>
              <a:t>des </a:t>
            </a:r>
            <a:r>
              <a:rPr lang="fr-FR" sz="1400" dirty="0" smtClean="0">
                <a:latin typeface="Arial" panose="020B0604020202020204" pitchFamily="34" charset="0"/>
                <a:cs typeface="Arial" panose="020B0604020202020204" pitchFamily="34" charset="0"/>
              </a:rPr>
              <a:t>professionnels citoyens </a:t>
            </a:r>
            <a:r>
              <a:rPr lang="fr-FR" sz="1400" dirty="0">
                <a:latin typeface="Arial" panose="020B0604020202020204" pitchFamily="34" charset="0"/>
                <a:cs typeface="Arial" panose="020B0604020202020204" pitchFamily="34" charset="0"/>
              </a:rPr>
              <a:t>en capacité de s’insérer </a:t>
            </a:r>
            <a:r>
              <a:rPr lang="fr-FR" sz="1400" dirty="0" smtClean="0">
                <a:latin typeface="Arial" panose="020B0604020202020204" pitchFamily="34" charset="0"/>
                <a:cs typeface="Arial" panose="020B0604020202020204" pitchFamily="34" charset="0"/>
              </a:rPr>
              <a:t>pour exercer les activités </a:t>
            </a:r>
            <a:r>
              <a:rPr lang="fr-FR" sz="1400" b="1" dirty="0" smtClean="0">
                <a:latin typeface="Arial" panose="020B0604020202020204" pitchFamily="34" charset="0"/>
                <a:cs typeface="Arial" panose="020B0604020202020204" pitchFamily="34" charset="0"/>
              </a:rPr>
              <a:t>de préparation, de réalisation, de mise </a:t>
            </a:r>
            <a:r>
              <a:rPr lang="fr-FR" sz="1400" b="1" dirty="0">
                <a:latin typeface="Arial" panose="020B0604020202020204" pitchFamily="34" charset="0"/>
                <a:cs typeface="Arial" panose="020B0604020202020204" pitchFamily="34" charset="0"/>
              </a:rPr>
              <a:t>en </a:t>
            </a:r>
            <a:r>
              <a:rPr lang="fr-FR" sz="1400" b="1" dirty="0" smtClean="0">
                <a:latin typeface="Arial" panose="020B0604020202020204" pitchFamily="34" charset="0"/>
                <a:cs typeface="Arial" panose="020B0604020202020204" pitchFamily="34" charset="0"/>
              </a:rPr>
              <a:t>service, de maintenance d’installations et de </a:t>
            </a:r>
            <a:r>
              <a:rPr lang="fr-FR" sz="1400" b="1" dirty="0" smtClean="0">
                <a:solidFill>
                  <a:schemeClr val="tx1"/>
                </a:solidFill>
                <a:latin typeface="Arial" panose="020B0604020202020204" pitchFamily="34" charset="0"/>
                <a:cs typeface="Arial" panose="020B0604020202020204" pitchFamily="34" charset="0"/>
              </a:rPr>
              <a:t>communication </a:t>
            </a:r>
            <a:r>
              <a:rPr lang="fr-FR" sz="1400" dirty="0" smtClean="0">
                <a:solidFill>
                  <a:schemeClr val="tx1"/>
                </a:solidFill>
                <a:latin typeface="Arial" panose="020B0604020202020204" pitchFamily="34" charset="0"/>
                <a:cs typeface="Arial" panose="020B0604020202020204" pitchFamily="34" charset="0"/>
              </a:rPr>
              <a:t>(en lien avec l’activité réalisée).</a:t>
            </a:r>
            <a:endParaRPr lang="fr-FR" sz="1400" dirty="0">
              <a:solidFill>
                <a:schemeClr val="tx1"/>
              </a:solidFill>
              <a:latin typeface="Arial" panose="020B0604020202020204" pitchFamily="34" charset="0"/>
              <a:cs typeface="Arial" panose="020B0604020202020204" pitchFamily="34" charset="0"/>
            </a:endParaRPr>
          </a:p>
          <a:p>
            <a:pPr marL="174625" indent="-174625" algn="just">
              <a:lnSpc>
                <a:spcPct val="110000"/>
              </a:lnSpc>
              <a:spcBef>
                <a:spcPts val="600"/>
              </a:spcBef>
              <a:buFont typeface="Arial" panose="020B0604020202020204" pitchFamily="34" charset="0"/>
              <a:buChar char="•"/>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Définir </a:t>
            </a:r>
            <a:r>
              <a:rPr lang="fr-FR" sz="1400" dirty="0">
                <a:latin typeface="Arial" panose="020B0604020202020204" pitchFamily="34" charset="0"/>
                <a:cs typeface="Arial" panose="020B0604020202020204" pitchFamily="34" charset="0"/>
              </a:rPr>
              <a:t>les compétences de manière plus globale (en s’appuyant sur les recommandations </a:t>
            </a:r>
            <a:r>
              <a:rPr lang="fr-FR" sz="1400" dirty="0" smtClean="0">
                <a:latin typeface="Arial" panose="020B0604020202020204" pitchFamily="34" charset="0"/>
                <a:cs typeface="Arial" panose="020B0604020202020204" pitchFamily="34" charset="0"/>
              </a:rPr>
              <a:t>européennes) </a:t>
            </a:r>
            <a:r>
              <a:rPr lang="fr-FR" sz="1400" dirty="0">
                <a:latin typeface="Arial" panose="020B0604020202020204" pitchFamily="34" charset="0"/>
                <a:cs typeface="Arial" panose="020B0604020202020204" pitchFamily="34" charset="0"/>
              </a:rPr>
              <a:t>pour mieux ancrer </a:t>
            </a:r>
            <a:r>
              <a:rPr lang="fr-FR" sz="1400" dirty="0">
                <a:solidFill>
                  <a:schemeClr val="tx1"/>
                </a:solidFill>
                <a:latin typeface="Arial" panose="020B0604020202020204" pitchFamily="34" charset="0"/>
                <a:cs typeface="Arial" panose="020B0604020202020204" pitchFamily="34" charset="0"/>
              </a:rPr>
              <a:t>leurs </a:t>
            </a:r>
            <a:r>
              <a:rPr lang="fr-FR" sz="1400" dirty="0" smtClean="0">
                <a:latin typeface="Arial" panose="020B0604020202020204" pitchFamily="34" charset="0"/>
                <a:cs typeface="Arial" panose="020B0604020202020204" pitchFamily="34" charset="0"/>
              </a:rPr>
              <a:t>apprentissages dans les contextes </a:t>
            </a:r>
            <a:r>
              <a:rPr lang="fr-FR" sz="1400" dirty="0">
                <a:latin typeface="Arial" panose="020B0604020202020204" pitchFamily="34" charset="0"/>
                <a:cs typeface="Arial" panose="020B0604020202020204" pitchFamily="34" charset="0"/>
              </a:rPr>
              <a:t>professionnels. </a:t>
            </a:r>
          </a:p>
          <a:p>
            <a:pPr marL="174625" indent="-174625" algn="just">
              <a:lnSpc>
                <a:spcPct val="110000"/>
              </a:lnSpc>
              <a:spcBef>
                <a:spcPts val="600"/>
              </a:spcBef>
              <a:buFont typeface="Arial" panose="020B0604020202020204" pitchFamily="34" charset="0"/>
              <a:buChar char="•"/>
              <a:defRPr sz="1800" b="0" i="0" u="none" strike="noStrike" kern="0" cap="none" spc="0" baseline="0">
                <a:solidFill>
                  <a:srgbClr val="000000"/>
                </a:solidFill>
                <a:uFillTx/>
              </a:defRPr>
            </a:pPr>
            <a:r>
              <a:rPr lang="fr-FR" sz="1400" dirty="0" smtClean="0">
                <a:solidFill>
                  <a:schemeClr val="tx1"/>
                </a:solidFill>
                <a:latin typeface="Arial" panose="020B0604020202020204" pitchFamily="34" charset="0"/>
                <a:cs typeface="Arial" panose="020B0604020202020204" pitchFamily="34" charset="0"/>
              </a:rPr>
              <a:t>Rendre </a:t>
            </a:r>
            <a:r>
              <a:rPr lang="fr-FR" sz="1400" dirty="0">
                <a:solidFill>
                  <a:schemeClr val="tx1"/>
                </a:solidFill>
                <a:latin typeface="Arial" panose="020B0604020202020204" pitchFamily="34" charset="0"/>
                <a:cs typeface="Arial" panose="020B0604020202020204" pitchFamily="34" charset="0"/>
              </a:rPr>
              <a:t>impératif </a:t>
            </a:r>
            <a:r>
              <a:rPr lang="fr-FR" sz="1400" dirty="0" smtClean="0">
                <a:solidFill>
                  <a:schemeClr val="tx1"/>
                </a:solidFill>
                <a:latin typeface="Arial" panose="020B0604020202020204" pitchFamily="34" charset="0"/>
                <a:cs typeface="Arial" panose="020B0604020202020204" pitchFamily="34" charset="0"/>
              </a:rPr>
              <a:t>l’entrée </a:t>
            </a:r>
            <a:r>
              <a:rPr lang="fr-FR" sz="1400" dirty="0">
                <a:solidFill>
                  <a:schemeClr val="tx1"/>
                </a:solidFill>
                <a:latin typeface="Arial" panose="020B0604020202020204" pitchFamily="34" charset="0"/>
                <a:cs typeface="Arial" panose="020B0604020202020204" pitchFamily="34" charset="0"/>
              </a:rPr>
              <a:t>pédagogique par les activités professionnelles. </a:t>
            </a:r>
            <a:endParaRPr lang="fr-FR" sz="1400" dirty="0" smtClean="0">
              <a:solidFill>
                <a:schemeClr val="tx1"/>
              </a:solidFill>
              <a:latin typeface="Arial" panose="020B0604020202020204" pitchFamily="34" charset="0"/>
              <a:cs typeface="Arial" panose="020B0604020202020204" pitchFamily="34" charset="0"/>
            </a:endParaRPr>
          </a:p>
          <a:p>
            <a:pPr marL="174625" indent="-174625" algn="just">
              <a:lnSpc>
                <a:spcPct val="110000"/>
              </a:lnSpc>
              <a:spcBef>
                <a:spcPts val="600"/>
              </a:spcBef>
              <a:buFont typeface="Arial" panose="020B0604020202020204" pitchFamily="34" charset="0"/>
              <a:buChar char="•"/>
              <a:defRPr sz="1800" b="0" i="0" u="none" strike="noStrike" kern="0" cap="none" spc="0" baseline="0">
                <a:solidFill>
                  <a:srgbClr val="000000"/>
                </a:solidFill>
                <a:uFillTx/>
              </a:defRPr>
            </a:pPr>
            <a:r>
              <a:rPr lang="fr-FR" sz="1400" dirty="0" smtClean="0">
                <a:latin typeface="Arial" panose="020B0604020202020204" pitchFamily="34" charset="0"/>
                <a:cs typeface="Arial" panose="020B0604020202020204" pitchFamily="34" charset="0"/>
              </a:rPr>
              <a:t>Généraliser </a:t>
            </a:r>
            <a:r>
              <a:rPr lang="fr-FR" sz="1400" dirty="0">
                <a:latin typeface="Arial" panose="020B0604020202020204" pitchFamily="34" charset="0"/>
                <a:cs typeface="Arial" panose="020B0604020202020204" pitchFamily="34" charset="0"/>
              </a:rPr>
              <a:t>et formaliser l’individualisation </a:t>
            </a:r>
            <a:r>
              <a:rPr lang="fr-FR" sz="1400" dirty="0" smtClean="0">
                <a:latin typeface="Arial" panose="020B0604020202020204" pitchFamily="34" charset="0"/>
                <a:cs typeface="Arial" panose="020B0604020202020204" pitchFamily="34" charset="0"/>
              </a:rPr>
              <a:t>du </a:t>
            </a:r>
            <a:r>
              <a:rPr lang="fr-FR" sz="1400" dirty="0">
                <a:latin typeface="Arial" panose="020B0604020202020204" pitchFamily="34" charset="0"/>
                <a:cs typeface="Arial" panose="020B0604020202020204" pitchFamily="34" charset="0"/>
              </a:rPr>
              <a:t>parcours de </a:t>
            </a:r>
            <a:r>
              <a:rPr lang="fr-FR" sz="1400" dirty="0" smtClean="0">
                <a:latin typeface="Arial" panose="020B0604020202020204" pitchFamily="34" charset="0"/>
                <a:cs typeface="Arial" panose="020B0604020202020204" pitchFamily="34" charset="0"/>
              </a:rPr>
              <a:t>l’apprenant par la mise </a:t>
            </a:r>
            <a:r>
              <a:rPr lang="fr-FR" sz="1400" dirty="0">
                <a:latin typeface="Arial" panose="020B0604020202020204" pitchFamily="34" charset="0"/>
                <a:cs typeface="Arial" panose="020B0604020202020204" pitchFamily="34" charset="0"/>
              </a:rPr>
              <a:t>en œuvre </a:t>
            </a:r>
            <a:r>
              <a:rPr lang="fr-FR" sz="1400" dirty="0" smtClean="0">
                <a:latin typeface="Arial" panose="020B0604020202020204" pitchFamily="34" charset="0"/>
                <a:cs typeface="Arial" panose="020B0604020202020204" pitchFamily="34" charset="0"/>
              </a:rPr>
              <a:t>d’un </a:t>
            </a:r>
            <a:r>
              <a:rPr lang="fr-FR" sz="1400" dirty="0">
                <a:latin typeface="Arial" panose="020B0604020202020204" pitchFamily="34" charset="0"/>
                <a:cs typeface="Arial" panose="020B0604020202020204" pitchFamily="34" charset="0"/>
              </a:rPr>
              <a:t>outil de suivi du niveau d’acquisition des </a:t>
            </a:r>
            <a:r>
              <a:rPr lang="fr-FR" sz="1400" dirty="0" smtClean="0">
                <a:latin typeface="Arial" panose="020B0604020202020204" pitchFamily="34" charset="0"/>
                <a:cs typeface="Arial" panose="020B0604020202020204" pitchFamily="34" charset="0"/>
              </a:rPr>
              <a:t>compétences. </a:t>
            </a:r>
            <a:endParaRPr lang="fr-FR" sz="1400" dirty="0">
              <a:latin typeface="Arial" panose="020B0604020202020204" pitchFamily="34" charset="0"/>
              <a:cs typeface="Arial" panose="020B0604020202020204" pitchFamily="34" charset="0"/>
            </a:endParaRPr>
          </a:p>
          <a:p>
            <a:pPr marL="174625" lvl="0" indent="-174625" algn="just">
              <a:lnSpc>
                <a:spcPct val="110000"/>
              </a:lnSpc>
              <a:spcBef>
                <a:spcPts val="600"/>
              </a:spcBef>
            </a:pPr>
            <a:r>
              <a:rPr lang="fr-FR" sz="1400" dirty="0" smtClean="0">
                <a:latin typeface="Arial" panose="020B0604020202020204" pitchFamily="34" charset="0"/>
                <a:cs typeface="Arial" panose="020B0604020202020204" pitchFamily="34" charset="0"/>
              </a:rPr>
              <a:t>Mettre en œuvre un mode de certification en cours de formation plus efficient qui </a:t>
            </a:r>
            <a:r>
              <a:rPr lang="fr-FR" sz="1400" dirty="0" smtClean="0">
                <a:solidFill>
                  <a:schemeClr val="tx1"/>
                </a:solidFill>
                <a:latin typeface="Arial" panose="020B0604020202020204" pitchFamily="34" charset="0"/>
                <a:cs typeface="Arial" panose="020B0604020202020204" pitchFamily="34" charset="0"/>
              </a:rPr>
              <a:t>redonne du temps à la formation.</a:t>
            </a:r>
          </a:p>
          <a:p>
            <a:pPr marL="174625" lvl="0" indent="-174625" algn="just">
              <a:lnSpc>
                <a:spcPct val="110000"/>
              </a:lnSpc>
              <a:spcBef>
                <a:spcPts val="600"/>
              </a:spcBef>
            </a:pPr>
            <a:r>
              <a:rPr lang="fr-FR" sz="1400" dirty="0" smtClean="0">
                <a:solidFill>
                  <a:schemeClr val="tx1"/>
                </a:solidFill>
                <a:latin typeface="Arial" panose="020B0604020202020204" pitchFamily="34" charset="0"/>
                <a:cs typeface="Arial" panose="020B0604020202020204" pitchFamily="34" charset="0"/>
              </a:rPr>
              <a:t>Encourager </a:t>
            </a:r>
            <a:r>
              <a:rPr lang="fr-FR" sz="1400" dirty="0">
                <a:solidFill>
                  <a:schemeClr val="tx1"/>
                </a:solidFill>
                <a:latin typeface="Arial" panose="020B0604020202020204" pitchFamily="34" charset="0"/>
                <a:cs typeface="Arial" panose="020B0604020202020204" pitchFamily="34" charset="0"/>
              </a:rPr>
              <a:t>l’innovation et l’expérimentation pédagogiques des équipes pour conduire chaque apprenant vers la </a:t>
            </a:r>
            <a:r>
              <a:rPr lang="fr-FR" sz="1400" dirty="0" smtClean="0">
                <a:solidFill>
                  <a:schemeClr val="tx1"/>
                </a:solidFill>
                <a:latin typeface="Arial" panose="020B0604020202020204" pitchFamily="34" charset="0"/>
                <a:cs typeface="Arial" panose="020B0604020202020204" pitchFamily="34" charset="0"/>
              </a:rPr>
              <a:t>réussite. </a:t>
            </a:r>
          </a:p>
          <a:p>
            <a:pPr marL="174625" lvl="0" indent="-174625" algn="just">
              <a:lnSpc>
                <a:spcPct val="110000"/>
              </a:lnSpc>
              <a:spcBef>
                <a:spcPts val="600"/>
              </a:spcBef>
            </a:pPr>
            <a:r>
              <a:rPr lang="fr-FR" sz="1400" dirty="0" smtClean="0">
                <a:solidFill>
                  <a:schemeClr val="tx1"/>
                </a:solidFill>
                <a:latin typeface="Arial" panose="020B0604020202020204" pitchFamily="34" charset="0"/>
                <a:cs typeface="Arial" panose="020B0604020202020204" pitchFamily="34" charset="0"/>
              </a:rPr>
              <a:t>Favoriser l’interaction entre </a:t>
            </a:r>
            <a:r>
              <a:rPr lang="fr-FR" sz="1400" dirty="0">
                <a:solidFill>
                  <a:schemeClr val="tx1"/>
                </a:solidFill>
                <a:latin typeface="Arial" panose="020B0604020202020204" pitchFamily="34" charset="0"/>
                <a:cs typeface="Arial" panose="020B0604020202020204" pitchFamily="34" charset="0"/>
              </a:rPr>
              <a:t>les enseignements </a:t>
            </a:r>
            <a:r>
              <a:rPr lang="fr-FR" sz="1400" dirty="0" smtClean="0">
                <a:solidFill>
                  <a:schemeClr val="tx1"/>
                </a:solidFill>
                <a:latin typeface="Arial" panose="020B0604020202020204" pitchFamily="34" charset="0"/>
                <a:cs typeface="Arial" panose="020B0604020202020204" pitchFamily="34" charset="0"/>
              </a:rPr>
              <a:t>professionnels </a:t>
            </a:r>
            <a:r>
              <a:rPr lang="fr-FR" sz="1400" dirty="0">
                <a:latin typeface="Arial" panose="020B0604020202020204" pitchFamily="34" charset="0"/>
                <a:cs typeface="Arial" panose="020B0604020202020204" pitchFamily="34" charset="0"/>
              </a:rPr>
              <a:t>et </a:t>
            </a:r>
            <a:r>
              <a:rPr lang="fr-FR" sz="1400" dirty="0" smtClean="0">
                <a:latin typeface="Arial" panose="020B0604020202020204" pitchFamily="34" charset="0"/>
                <a:cs typeface="Arial" panose="020B0604020202020204" pitchFamily="34" charset="0"/>
              </a:rPr>
              <a:t>généraux.</a:t>
            </a:r>
          </a:p>
          <a:p>
            <a:pPr marL="0" lvl="0" indent="0" algn="just">
              <a:lnSpc>
                <a:spcPct val="110000"/>
              </a:lnSpc>
              <a:spcBef>
                <a:spcPts val="600"/>
              </a:spcBef>
              <a:buNone/>
            </a:pPr>
            <a:r>
              <a:rPr lang="fr-FR" sz="1400" dirty="0" smtClean="0">
                <a:latin typeface="Arial" panose="020B0604020202020204" pitchFamily="34" charset="0"/>
                <a:cs typeface="Arial" panose="020B0604020202020204" pitchFamily="34" charset="0"/>
              </a:rPr>
              <a:t>Ce </a:t>
            </a:r>
            <a:r>
              <a:rPr lang="fr-FR" sz="1400" dirty="0">
                <a:latin typeface="Arial" panose="020B0604020202020204" pitchFamily="34" charset="0"/>
                <a:cs typeface="Arial" panose="020B0604020202020204" pitchFamily="34" charset="0"/>
              </a:rPr>
              <a:t>repère pour la formation numérique </a:t>
            </a:r>
            <a:r>
              <a:rPr lang="fr-FR" sz="1400" dirty="0" smtClean="0">
                <a:latin typeface="Arial" panose="020B0604020202020204" pitchFamily="34" charset="0"/>
                <a:cs typeface="Arial" panose="020B0604020202020204" pitchFamily="34" charset="0"/>
              </a:rPr>
              <a:t>a pour objectif d’accompagner </a:t>
            </a:r>
            <a:r>
              <a:rPr lang="fr-FR" sz="1400" dirty="0">
                <a:latin typeface="Arial" panose="020B0604020202020204" pitchFamily="34" charset="0"/>
                <a:cs typeface="Arial" panose="020B0604020202020204" pitchFamily="34" charset="0"/>
              </a:rPr>
              <a:t>les équipes dans la mise en œuvre du nouveau </a:t>
            </a:r>
            <a:r>
              <a:rPr lang="fr-FR" sz="1400" dirty="0" smtClean="0">
                <a:latin typeface="Arial" panose="020B0604020202020204" pitchFamily="34" charset="0"/>
                <a:cs typeface="Arial" panose="020B0604020202020204" pitchFamily="34" charset="0"/>
              </a:rPr>
              <a:t>diplôme. </a:t>
            </a:r>
            <a:endParaRPr lang="fr-FR" sz="1400" dirty="0" smtClean="0">
              <a:solidFill>
                <a:srgbClr val="00B050"/>
              </a:solidFill>
              <a:latin typeface="Arial" panose="020B0604020202020204" pitchFamily="34" charset="0"/>
              <a:cs typeface="Arial" panose="020B0604020202020204" pitchFamily="34" charset="0"/>
            </a:endParaRPr>
          </a:p>
          <a:p>
            <a:pPr marL="0" indent="0" algn="just">
              <a:spcBef>
                <a:spcPts val="600"/>
              </a:spcBef>
              <a:buNone/>
            </a:pPr>
            <a:endParaRPr lang="fr-FR" sz="1400" dirty="0" smtClean="0">
              <a:latin typeface="Arial" panose="020B0604020202020204" pitchFamily="34" charset="0"/>
              <a:cs typeface="Arial" panose="020B0604020202020204" pitchFamily="34" charset="0"/>
            </a:endParaRPr>
          </a:p>
        </p:txBody>
      </p:sp>
      <p:grpSp>
        <p:nvGrpSpPr>
          <p:cNvPr id="63" name="Groupe 62"/>
          <p:cNvGrpSpPr/>
          <p:nvPr/>
        </p:nvGrpSpPr>
        <p:grpSpPr>
          <a:xfrm>
            <a:off x="124665" y="125780"/>
            <a:ext cx="2503120" cy="841300"/>
            <a:chOff x="107504" y="57724"/>
            <a:chExt cx="2566801" cy="841300"/>
          </a:xfrm>
        </p:grpSpPr>
        <p:sp>
          <p:nvSpPr>
            <p:cNvPr id="64"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6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9"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3</a:t>
            </a:fld>
            <a:endParaRPr lang="fr-FR" dirty="0">
              <a:solidFill>
                <a:schemeClr val="tx1"/>
              </a:solidFill>
              <a:latin typeface="Arial" panose="020B0604020202020204" pitchFamily="34" charset="0"/>
              <a:cs typeface="Arial" panose="020B0604020202020204" pitchFamily="34" charset="0"/>
            </a:endParaRPr>
          </a:p>
        </p:txBody>
      </p:sp>
      <p:sp>
        <p:nvSpPr>
          <p:cNvPr id="57" name="Flèche droite 56"/>
          <p:cNvSpPr/>
          <p:nvPr/>
        </p:nvSpPr>
        <p:spPr>
          <a:xfrm>
            <a:off x="-36512" y="1412776"/>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37"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27"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28"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29"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0"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3"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2"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7284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Ce qui change</a:t>
            </a:r>
            <a:r>
              <a:rPr lang="fr-FR" sz="1600" dirty="0" smtClean="0">
                <a:solidFill>
                  <a:schemeClr val="tx1"/>
                </a:solidFill>
                <a:latin typeface="Arial" panose="020B0604020202020204" pitchFamily="34" charset="0"/>
                <a:cs typeface="Arial" panose="020B0604020202020204" pitchFamily="34" charset="0"/>
              </a:rPr>
              <a:t> (1/3)</a:t>
            </a:r>
          </a:p>
        </p:txBody>
      </p:sp>
      <p:sp>
        <p:nvSpPr>
          <p:cNvPr id="37" name="Espace réservé du contenu 2"/>
          <p:cNvSpPr>
            <a:spLocks noGrp="1"/>
          </p:cNvSpPr>
          <p:nvPr>
            <p:ph idx="1"/>
          </p:nvPr>
        </p:nvSpPr>
        <p:spPr>
          <a:xfrm>
            <a:off x="2843808" y="1412776"/>
            <a:ext cx="6192688" cy="5065918"/>
          </a:xfrm>
        </p:spPr>
        <p:txBody>
          <a:bodyPr>
            <a:noAutofit/>
          </a:bodyPr>
          <a:lstStyle/>
          <a:p>
            <a:pPr marL="0" indent="0" algn="just">
              <a:lnSpc>
                <a:spcPct val="110000"/>
              </a:lnSpc>
              <a:spcBef>
                <a:spcPts val="600"/>
              </a:spcBef>
              <a:buNone/>
            </a:pPr>
            <a:r>
              <a:rPr lang="fr-FR" sz="1400" b="1" u="sng" dirty="0" smtClean="0">
                <a:solidFill>
                  <a:schemeClr val="tx1"/>
                </a:solidFill>
                <a:latin typeface="Arial" panose="020B0604020202020204" pitchFamily="34" charset="0"/>
                <a:cs typeface="Arial" panose="020B0604020202020204" pitchFamily="34" charset="0"/>
              </a:rPr>
              <a:t>Les Tâches</a:t>
            </a:r>
          </a:p>
          <a:p>
            <a:pPr mar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Le nombre de tâches passe de 28 (BP IEE) à 18 (BP électricien(ne)) ; elles sont regroupées dans 5 activités caractéristiques du métier d’électricien,  l’activité de communication est transversale aux 4 autres. </a:t>
            </a:r>
          </a:p>
          <a:p>
            <a:pPr mar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Les tâches « cœur de métier » restent </a:t>
            </a:r>
            <a:r>
              <a:rPr lang="fr-FR" sz="1400" b="1" dirty="0" smtClean="0">
                <a:solidFill>
                  <a:schemeClr val="tx1"/>
                </a:solidFill>
                <a:latin typeface="Arial" panose="020B0604020202020204" pitchFamily="34" charset="0"/>
                <a:cs typeface="Arial" panose="020B0604020202020204" pitchFamily="34" charset="0"/>
              </a:rPr>
              <a:t>la réalisation d’une installation électrique</a:t>
            </a:r>
            <a:r>
              <a:rPr lang="fr-FR" sz="1400" dirty="0" smtClean="0">
                <a:solidFill>
                  <a:schemeClr val="tx1"/>
                </a:solidFill>
                <a:latin typeface="Arial" panose="020B0604020202020204" pitchFamily="34" charset="0"/>
                <a:cs typeface="Arial" panose="020B0604020202020204" pitchFamily="34" charset="0"/>
              </a:rPr>
              <a:t>. Les </a:t>
            </a:r>
            <a:r>
              <a:rPr lang="fr-FR" sz="1400" dirty="0">
                <a:solidFill>
                  <a:schemeClr val="tx1"/>
                </a:solidFill>
                <a:latin typeface="Arial" panose="020B0604020202020204" pitchFamily="34" charset="0"/>
                <a:cs typeface="Arial" panose="020B0604020202020204" pitchFamily="34" charset="0"/>
              </a:rPr>
              <a:t>activités de préparation </a:t>
            </a:r>
            <a:r>
              <a:rPr lang="fr-FR" sz="1400" dirty="0" smtClean="0">
                <a:solidFill>
                  <a:schemeClr val="tx1"/>
                </a:solidFill>
                <a:latin typeface="Arial" panose="020B0604020202020204" pitchFamily="34" charset="0"/>
                <a:cs typeface="Arial" panose="020B0604020202020204" pitchFamily="34" charset="0"/>
              </a:rPr>
              <a:t>essentielles </a:t>
            </a:r>
            <a:r>
              <a:rPr lang="fr-FR" sz="1400" dirty="0">
                <a:solidFill>
                  <a:schemeClr val="tx1"/>
                </a:solidFill>
                <a:latin typeface="Arial" panose="020B0604020202020204" pitchFamily="34" charset="0"/>
                <a:cs typeface="Arial" panose="020B0604020202020204" pitchFamily="34" charset="0"/>
              </a:rPr>
              <a:t>aux opérations de réalisation, de </a:t>
            </a:r>
            <a:r>
              <a:rPr lang="fr-FR" sz="1400" dirty="0" smtClean="0">
                <a:solidFill>
                  <a:schemeClr val="tx1"/>
                </a:solidFill>
                <a:latin typeface="Arial" panose="020B0604020202020204" pitchFamily="34" charset="0"/>
                <a:cs typeface="Arial" panose="020B0604020202020204" pitchFamily="34" charset="0"/>
              </a:rPr>
              <a:t>mise en service et </a:t>
            </a:r>
            <a:r>
              <a:rPr lang="fr-FR" sz="1400" dirty="0">
                <a:solidFill>
                  <a:schemeClr val="tx1"/>
                </a:solidFill>
                <a:latin typeface="Arial" panose="020B0604020202020204" pitchFamily="34" charset="0"/>
                <a:cs typeface="Arial" panose="020B0604020202020204" pitchFamily="34" charset="0"/>
              </a:rPr>
              <a:t>de maintenance, confiés à un électricien de niveau IV, sont </a:t>
            </a:r>
            <a:r>
              <a:rPr lang="fr-FR" sz="1400" dirty="0" smtClean="0">
                <a:solidFill>
                  <a:schemeClr val="tx1"/>
                </a:solidFill>
                <a:latin typeface="Arial" panose="020B0604020202020204" pitchFamily="34" charset="0"/>
                <a:cs typeface="Arial" panose="020B0604020202020204" pitchFamily="34" charset="0"/>
              </a:rPr>
              <a:t>réaffirmées</a:t>
            </a:r>
            <a:r>
              <a:rPr lang="fr-FR" sz="1400" dirty="0">
                <a:solidFill>
                  <a:schemeClr val="tx1"/>
                </a:solidFill>
                <a:latin typeface="Arial" panose="020B0604020202020204" pitchFamily="34" charset="0"/>
                <a:cs typeface="Arial" panose="020B0604020202020204" pitchFamily="34" charset="0"/>
              </a:rPr>
              <a:t>. </a:t>
            </a:r>
            <a:r>
              <a:rPr lang="fr-FR" sz="1400" dirty="0" smtClean="0">
                <a:solidFill>
                  <a:schemeClr val="tx1"/>
                </a:solidFill>
                <a:latin typeface="Arial" panose="020B0604020202020204" pitchFamily="34" charset="0"/>
                <a:cs typeface="Arial" panose="020B0604020202020204" pitchFamily="34" charset="0"/>
              </a:rPr>
              <a:t>Dans le référentiel du BP électricien(ne), chaque tâche est détaillée en précisant particulièrement les conditions d’exercice et les résultats attendus. </a:t>
            </a:r>
          </a:p>
          <a:p>
            <a:pPr marL="0" indent="0" algn="just">
              <a:lnSpc>
                <a:spcPct val="110000"/>
              </a:lnSpc>
              <a:spcBef>
                <a:spcPts val="600"/>
              </a:spcBef>
              <a:buNone/>
            </a:pPr>
            <a:r>
              <a:rPr lang="fr-FR" sz="1400" b="1" u="sng" dirty="0" smtClean="0">
                <a:solidFill>
                  <a:schemeClr val="tx1"/>
                </a:solidFill>
                <a:latin typeface="Arial" panose="020B0604020202020204" pitchFamily="34" charset="0"/>
                <a:cs typeface="Arial" panose="020B0604020202020204" pitchFamily="34" charset="0"/>
                <a:hlinkClick r:id="rId2" action="ppaction://hlinkfile"/>
              </a:rPr>
              <a:t>Les Compétences</a:t>
            </a:r>
            <a:r>
              <a:rPr lang="fr-FR" sz="1400" dirty="0" smtClean="0">
                <a:solidFill>
                  <a:schemeClr val="tx1"/>
                </a:solidFill>
                <a:latin typeface="Arial" panose="020B0604020202020204" pitchFamily="34" charset="0"/>
                <a:cs typeface="Arial" panose="020B0604020202020204" pitchFamily="34" charset="0"/>
                <a:hlinkClick r:id="rId2" action="ppaction://hlinkfile"/>
              </a:rPr>
              <a:t>  </a:t>
            </a:r>
            <a:endParaRPr lang="fr-FR" sz="1400" i="1" dirty="0" smtClean="0">
              <a:solidFill>
                <a:srgbClr val="FF0000"/>
              </a:solidFill>
              <a:latin typeface="Arial" panose="020B0604020202020204" pitchFamily="34" charset="0"/>
              <a:cs typeface="Arial" panose="020B0604020202020204" pitchFamily="34" charset="0"/>
            </a:endParaRPr>
          </a:p>
          <a:p>
            <a:pPr marL="0" lv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Le nombre de compétences passe de 49 (BP IEE)  à 14 (BP électricien(ne</a:t>
            </a:r>
            <a:r>
              <a:rPr lang="fr-FR" sz="1400" dirty="0">
                <a:solidFill>
                  <a:schemeClr val="tx1"/>
                </a:solidFill>
                <a:latin typeface="Arial" panose="020B0604020202020204" pitchFamily="34" charset="0"/>
                <a:cs typeface="Arial" panose="020B0604020202020204" pitchFamily="34" charset="0"/>
              </a:rPr>
              <a:t>)) </a:t>
            </a:r>
            <a:r>
              <a:rPr lang="fr-FR" sz="1400" dirty="0" smtClean="0">
                <a:solidFill>
                  <a:schemeClr val="tx1"/>
                </a:solidFill>
                <a:latin typeface="Arial" panose="020B0604020202020204" pitchFamily="34" charset="0"/>
                <a:cs typeface="Arial" panose="020B0604020202020204" pitchFamily="34" charset="0"/>
              </a:rPr>
              <a:t>; une </a:t>
            </a:r>
            <a:r>
              <a:rPr lang="fr-FR" sz="1400" dirty="0">
                <a:solidFill>
                  <a:schemeClr val="tx1"/>
                </a:solidFill>
                <a:latin typeface="Arial" panose="020B0604020202020204" pitchFamily="34" charset="0"/>
                <a:cs typeface="Arial" panose="020B0604020202020204" pitchFamily="34" charset="0"/>
              </a:rPr>
              <a:t>compétence </a:t>
            </a:r>
            <a:r>
              <a:rPr lang="fr-FR" sz="1400" dirty="0" smtClean="0">
                <a:solidFill>
                  <a:schemeClr val="tx1"/>
                </a:solidFill>
                <a:latin typeface="Arial" panose="020B0604020202020204" pitchFamily="34" charset="0"/>
                <a:cs typeface="Arial" panose="020B0604020202020204" pitchFamily="34" charset="0"/>
              </a:rPr>
              <a:t>est dédiée </a:t>
            </a:r>
            <a:r>
              <a:rPr lang="fr-FR" sz="1400" dirty="0">
                <a:solidFill>
                  <a:schemeClr val="tx1"/>
                </a:solidFill>
                <a:latin typeface="Arial" panose="020B0604020202020204" pitchFamily="34" charset="0"/>
                <a:cs typeface="Arial" panose="020B0604020202020204" pitchFamily="34" charset="0"/>
              </a:rPr>
              <a:t>au </a:t>
            </a:r>
            <a:r>
              <a:rPr lang="fr-FR" sz="1400" dirty="0" smtClean="0">
                <a:solidFill>
                  <a:schemeClr val="tx1"/>
                </a:solidFill>
                <a:latin typeface="Arial" panose="020B0604020202020204" pitchFamily="34" charset="0"/>
                <a:cs typeface="Arial" panose="020B0604020202020204" pitchFamily="34" charset="0"/>
              </a:rPr>
              <a:t>numérique. Elles sont définies de manière plus globale pour permettre notamment la certification par blocs de compétences. </a:t>
            </a:r>
            <a:endParaRPr lang="fr-FR" sz="1400" dirty="0">
              <a:solidFill>
                <a:schemeClr val="tx1"/>
              </a:solidFill>
              <a:latin typeface="Arial" panose="020B0604020202020204" pitchFamily="34" charset="0"/>
              <a:cs typeface="Arial" panose="020B0604020202020204" pitchFamily="34" charset="0"/>
            </a:endParaRPr>
          </a:p>
          <a:p>
            <a:pPr marL="0" lv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La </a:t>
            </a:r>
            <a:r>
              <a:rPr lang="fr-FR" sz="1400" dirty="0">
                <a:solidFill>
                  <a:schemeClr val="tx1"/>
                </a:solidFill>
                <a:latin typeface="Arial" panose="020B0604020202020204" pitchFamily="34" charset="0"/>
                <a:cs typeface="Arial" panose="020B0604020202020204" pitchFamily="34" charset="0"/>
              </a:rPr>
              <a:t>présentation sous forme de tableau avec les conditions de réalisation</a:t>
            </a:r>
            <a:r>
              <a:rPr lang="fr-FR" sz="1400" dirty="0" smtClean="0">
                <a:solidFill>
                  <a:schemeClr val="tx1"/>
                </a:solidFill>
                <a:latin typeface="Arial" panose="020B0604020202020204" pitchFamily="34" charset="0"/>
                <a:cs typeface="Arial" panose="020B0604020202020204" pitchFamily="34" charset="0"/>
              </a:rPr>
              <a:t>, les </a:t>
            </a:r>
            <a:r>
              <a:rPr lang="fr-FR" sz="1400" dirty="0">
                <a:solidFill>
                  <a:schemeClr val="tx1"/>
                </a:solidFill>
                <a:latin typeface="Arial" panose="020B0604020202020204" pitchFamily="34" charset="0"/>
                <a:cs typeface="Arial" panose="020B0604020202020204" pitchFamily="34" charset="0"/>
              </a:rPr>
              <a:t>principales tâches, </a:t>
            </a:r>
            <a:r>
              <a:rPr lang="fr-FR" sz="1400" dirty="0" smtClean="0">
                <a:solidFill>
                  <a:schemeClr val="tx1"/>
                </a:solidFill>
                <a:latin typeface="Arial" panose="020B0604020202020204" pitchFamily="34" charset="0"/>
                <a:cs typeface="Arial" panose="020B0604020202020204" pitchFamily="34" charset="0"/>
              </a:rPr>
              <a:t>connaissances et attitudes professionnelles ainsi que les </a:t>
            </a:r>
            <a:r>
              <a:rPr lang="fr-FR" sz="1400" dirty="0">
                <a:solidFill>
                  <a:schemeClr val="tx1"/>
                </a:solidFill>
                <a:latin typeface="Arial" panose="020B0604020202020204" pitchFamily="34" charset="0"/>
                <a:cs typeface="Arial" panose="020B0604020202020204" pitchFamily="34" charset="0"/>
              </a:rPr>
              <a:t>critères d’évaluation vise à faciliter la </a:t>
            </a:r>
            <a:r>
              <a:rPr lang="fr-FR" sz="1400" dirty="0" smtClean="0">
                <a:solidFill>
                  <a:schemeClr val="tx1"/>
                </a:solidFill>
                <a:latin typeface="Arial" panose="020B0604020202020204" pitchFamily="34" charset="0"/>
                <a:cs typeface="Arial" panose="020B0604020202020204" pitchFamily="34" charset="0"/>
              </a:rPr>
              <a:t>compréhension de chaque compétence </a:t>
            </a:r>
            <a:r>
              <a:rPr lang="fr-FR" sz="1400" dirty="0">
                <a:solidFill>
                  <a:schemeClr val="tx1"/>
                </a:solidFill>
                <a:latin typeface="Arial" panose="020B0604020202020204" pitchFamily="34" charset="0"/>
                <a:cs typeface="Arial" panose="020B0604020202020204" pitchFamily="34" charset="0"/>
              </a:rPr>
              <a:t>dans son </a:t>
            </a:r>
            <a:r>
              <a:rPr lang="fr-FR" sz="1400" dirty="0" smtClean="0">
                <a:solidFill>
                  <a:schemeClr val="tx1"/>
                </a:solidFill>
                <a:latin typeface="Arial" panose="020B0604020202020204" pitchFamily="34" charset="0"/>
                <a:cs typeface="Arial" panose="020B0604020202020204" pitchFamily="34" charset="0"/>
              </a:rPr>
              <a:t>contexte professionnel.</a:t>
            </a:r>
          </a:p>
          <a:p>
            <a:pPr marL="0" indent="0" algn="just">
              <a:lnSpc>
                <a:spcPct val="110000"/>
              </a:lnSpc>
              <a:spcBef>
                <a:spcPts val="600"/>
              </a:spcBef>
              <a:buNone/>
            </a:pPr>
            <a:r>
              <a:rPr lang="fr-FR" sz="1400" dirty="0" smtClean="0">
                <a:solidFill>
                  <a:prstClr val="black"/>
                </a:solidFill>
                <a:latin typeface="Arial" panose="020B0604020202020204" pitchFamily="34" charset="0"/>
                <a:cs typeface="Arial" panose="020B0604020202020204" pitchFamily="34" charset="0"/>
              </a:rPr>
              <a:t>Les attitudes professionnelles, comme les connaissances, sont évaluées au </a:t>
            </a:r>
            <a:r>
              <a:rPr lang="fr-FR" sz="1400" dirty="0">
                <a:solidFill>
                  <a:prstClr val="black"/>
                </a:solidFill>
                <a:latin typeface="Arial" panose="020B0604020202020204" pitchFamily="34" charset="0"/>
                <a:cs typeface="Arial" panose="020B0604020202020204" pitchFamily="34" charset="0"/>
              </a:rPr>
              <a:t>travers de </a:t>
            </a:r>
            <a:r>
              <a:rPr lang="fr-FR" sz="1400" dirty="0" smtClean="0">
                <a:solidFill>
                  <a:prstClr val="black"/>
                </a:solidFill>
                <a:latin typeface="Arial" panose="020B0604020202020204" pitchFamily="34" charset="0"/>
                <a:cs typeface="Arial" panose="020B0604020202020204" pitchFamily="34" charset="0"/>
              </a:rPr>
              <a:t>l’évaluation de </a:t>
            </a:r>
            <a:r>
              <a:rPr lang="fr-FR" sz="1400" dirty="0">
                <a:solidFill>
                  <a:prstClr val="black"/>
                </a:solidFill>
                <a:latin typeface="Arial" panose="020B0604020202020204" pitchFamily="34" charset="0"/>
                <a:cs typeface="Arial" panose="020B0604020202020204" pitchFamily="34" charset="0"/>
              </a:rPr>
              <a:t>la compétence. </a:t>
            </a:r>
          </a:p>
        </p:txBody>
      </p:sp>
      <p:grpSp>
        <p:nvGrpSpPr>
          <p:cNvPr id="51" name="Groupe 50"/>
          <p:cNvGrpSpPr/>
          <p:nvPr/>
        </p:nvGrpSpPr>
        <p:grpSpPr>
          <a:xfrm>
            <a:off x="124665" y="125780"/>
            <a:ext cx="2503120" cy="841300"/>
            <a:chOff x="107504" y="57724"/>
            <a:chExt cx="2566801" cy="841300"/>
          </a:xfrm>
        </p:grpSpPr>
        <p:sp>
          <p:nvSpPr>
            <p:cNvPr id="52"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5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1"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4</a:t>
            </a:fld>
            <a:endParaRPr lang="fr-FR" dirty="0">
              <a:solidFill>
                <a:schemeClr val="tx1"/>
              </a:solidFill>
              <a:latin typeface="Arial" panose="020B0604020202020204" pitchFamily="34" charset="0"/>
              <a:cs typeface="Arial" panose="020B0604020202020204" pitchFamily="34" charset="0"/>
            </a:endParaRPr>
          </a:p>
        </p:txBody>
      </p:sp>
      <p:sp>
        <p:nvSpPr>
          <p:cNvPr id="84" name="Flèche droite 83"/>
          <p:cNvSpPr/>
          <p:nvPr/>
        </p:nvSpPr>
        <p:spPr>
          <a:xfrm>
            <a:off x="-36512" y="1844824"/>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0"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26" name="ZoneTexte 67">
            <a:hlinkClick r:id="rId4"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27" name="ZoneTexte 67">
            <a:hlinkClick r:id="rId5"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28" name="ZoneTexte 67">
            <a:hlinkClick r:id="rId6"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29" name="ZoneTexte 67">
            <a:hlinkClick r:id="rId7"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0" name="ZoneTexte 67">
            <a:hlinkClick r:id="rId8"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1" name="ZoneTexte 67">
            <a:hlinkClick r:id="rId9"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10"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11"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39" name="ZoneTexte 67">
            <a:hlinkClick r:id="rId12"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2" name="ZoneTexte 67">
            <a:hlinkClick r:id="rId13"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4"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6058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Ce qui change</a:t>
            </a:r>
            <a:r>
              <a:rPr lang="fr-FR" sz="1600" dirty="0" smtClean="0">
                <a:solidFill>
                  <a:schemeClr val="tx1"/>
                </a:solidFill>
                <a:latin typeface="Arial" panose="020B0604020202020204" pitchFamily="34" charset="0"/>
                <a:cs typeface="Arial" panose="020B0604020202020204" pitchFamily="34" charset="0"/>
              </a:rPr>
              <a:t> (2/3)</a:t>
            </a:r>
          </a:p>
        </p:txBody>
      </p:sp>
      <p:sp>
        <p:nvSpPr>
          <p:cNvPr id="37" name="Espace réservé du contenu 2"/>
          <p:cNvSpPr>
            <a:spLocks noGrp="1"/>
          </p:cNvSpPr>
          <p:nvPr>
            <p:ph idx="1"/>
          </p:nvPr>
        </p:nvSpPr>
        <p:spPr>
          <a:xfrm>
            <a:off x="2943509" y="1466827"/>
            <a:ext cx="6192688" cy="5245552"/>
          </a:xfrm>
        </p:spPr>
        <p:txBody>
          <a:bodyPr>
            <a:noAutofit/>
          </a:bodyPr>
          <a:lstStyle/>
          <a:p>
            <a:pPr marL="0" lvl="0" indent="0" algn="just">
              <a:lnSpc>
                <a:spcPct val="110000"/>
              </a:lnSpc>
              <a:spcBef>
                <a:spcPts val="600"/>
              </a:spcBef>
              <a:buNone/>
            </a:pPr>
            <a:r>
              <a:rPr lang="fr-FR" sz="1400" b="1" u="sng" dirty="0" smtClean="0">
                <a:solidFill>
                  <a:schemeClr val="tx1"/>
                </a:solidFill>
                <a:latin typeface="Arial" panose="020B0604020202020204" pitchFamily="34" charset="0"/>
                <a:cs typeface="Arial" panose="020B0604020202020204" pitchFamily="34" charset="0"/>
              </a:rPr>
              <a:t>Les pôles de </a:t>
            </a:r>
            <a:r>
              <a:rPr lang="fr-FR" sz="1400" b="1" u="sng" dirty="0" smtClean="0">
                <a:solidFill>
                  <a:schemeClr val="tx1"/>
                </a:solidFill>
                <a:latin typeface="Arial" panose="020B0604020202020204" pitchFamily="34" charset="0"/>
                <a:cs typeface="Arial" panose="020B0604020202020204" pitchFamily="34" charset="0"/>
                <a:hlinkClick r:id="rId2" action="ppaction://hlinkfile"/>
              </a:rPr>
              <a:t>connaissances</a:t>
            </a:r>
            <a:endParaRPr lang="fr-FR" sz="1400" i="1" dirty="0" smtClean="0">
              <a:solidFill>
                <a:srgbClr val="FF0000"/>
              </a:solidFill>
              <a:latin typeface="Arial" panose="020B0604020202020204" pitchFamily="34" charset="0"/>
              <a:cs typeface="Arial" panose="020B0604020202020204" pitchFamily="34" charset="0"/>
            </a:endParaRPr>
          </a:p>
          <a:p>
            <a:pPr mar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Les connaissances, regroupées en pôles, </a:t>
            </a:r>
            <a:r>
              <a:rPr lang="fr-FR" sz="1400" dirty="0">
                <a:solidFill>
                  <a:schemeClr val="tx1"/>
                </a:solidFill>
                <a:latin typeface="Arial" panose="020B0604020202020204" pitchFamily="34" charset="0"/>
                <a:cs typeface="Arial" panose="020B0604020202020204" pitchFamily="34" charset="0"/>
              </a:rPr>
              <a:t>sont </a:t>
            </a:r>
            <a:r>
              <a:rPr lang="fr-FR" sz="1400" dirty="0" smtClean="0">
                <a:solidFill>
                  <a:schemeClr val="tx1"/>
                </a:solidFill>
                <a:latin typeface="Arial" panose="020B0604020202020204" pitchFamily="34" charset="0"/>
                <a:cs typeface="Arial" panose="020B0604020202020204" pitchFamily="34" charset="0"/>
              </a:rPr>
              <a:t>abordées </a:t>
            </a:r>
            <a:r>
              <a:rPr lang="fr-FR" sz="1400" dirty="0">
                <a:solidFill>
                  <a:schemeClr val="tx1"/>
                </a:solidFill>
                <a:latin typeface="Arial" panose="020B0604020202020204" pitchFamily="34" charset="0"/>
                <a:cs typeface="Arial" panose="020B0604020202020204" pitchFamily="34" charset="0"/>
              </a:rPr>
              <a:t>y compris de manière </a:t>
            </a:r>
            <a:r>
              <a:rPr lang="fr-FR" sz="1400" dirty="0" smtClean="0">
                <a:solidFill>
                  <a:schemeClr val="tx1"/>
                </a:solidFill>
                <a:latin typeface="Arial" panose="020B0604020202020204" pitchFamily="34" charset="0"/>
                <a:cs typeface="Arial" panose="020B0604020202020204" pitchFamily="34" charset="0"/>
              </a:rPr>
              <a:t>scientifique </a:t>
            </a:r>
            <a:r>
              <a:rPr lang="fr-FR" sz="1400" dirty="0">
                <a:solidFill>
                  <a:schemeClr val="tx1"/>
                </a:solidFill>
                <a:latin typeface="Arial" panose="020B0604020202020204" pitchFamily="34" charset="0"/>
                <a:cs typeface="Arial" panose="020B0604020202020204" pitchFamily="34" charset="0"/>
              </a:rPr>
              <a:t>au travers des compétences nécessaires à l’exécution des tâches et activités. </a:t>
            </a:r>
          </a:p>
          <a:p>
            <a:pPr marL="0" indent="0" algn="just">
              <a:lnSpc>
                <a:spcPct val="110000"/>
              </a:lnSpc>
              <a:spcBef>
                <a:spcPts val="600"/>
              </a:spcBef>
              <a:buNone/>
            </a:pPr>
            <a:endParaRPr lang="fr-FR" sz="1400" dirty="0" smtClean="0">
              <a:solidFill>
                <a:schemeClr val="tx1"/>
              </a:solidFill>
              <a:latin typeface="Arial" panose="020B0604020202020204" pitchFamily="34" charset="0"/>
              <a:cs typeface="Arial" panose="020B0604020202020204" pitchFamily="34" charset="0"/>
            </a:endParaRPr>
          </a:p>
          <a:p>
            <a:pPr mar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La description des connaissances est plus globale, l’entrée est la fonction assurée </a:t>
            </a:r>
            <a:r>
              <a:rPr lang="fr-FR" sz="1400" dirty="0">
                <a:solidFill>
                  <a:schemeClr val="tx1"/>
                </a:solidFill>
                <a:latin typeface="Arial" panose="020B0604020202020204" pitchFamily="34" charset="0"/>
                <a:cs typeface="Arial" panose="020B0604020202020204" pitchFamily="34" charset="0"/>
              </a:rPr>
              <a:t>et non </a:t>
            </a:r>
            <a:r>
              <a:rPr lang="fr-FR" sz="1400" dirty="0" smtClean="0">
                <a:solidFill>
                  <a:schemeClr val="tx1"/>
                </a:solidFill>
                <a:latin typeface="Arial" panose="020B0604020202020204" pitchFamily="34" charset="0"/>
                <a:cs typeface="Arial" panose="020B0604020202020204" pitchFamily="34" charset="0"/>
              </a:rPr>
              <a:t>pas le(s) constituant(s) </a:t>
            </a:r>
            <a:r>
              <a:rPr lang="fr-FR" sz="1400" dirty="0">
                <a:solidFill>
                  <a:schemeClr val="tx1"/>
                </a:solidFill>
                <a:latin typeface="Arial" panose="020B0604020202020204" pitchFamily="34" charset="0"/>
                <a:cs typeface="Arial" panose="020B0604020202020204" pitchFamily="34" charset="0"/>
              </a:rPr>
              <a:t>qui </a:t>
            </a:r>
            <a:r>
              <a:rPr lang="fr-FR" sz="1400" dirty="0" smtClean="0">
                <a:solidFill>
                  <a:schemeClr val="tx1"/>
                </a:solidFill>
                <a:latin typeface="Arial" panose="020B0604020202020204" pitchFamily="34" charset="0"/>
                <a:cs typeface="Arial" panose="020B0604020202020204" pitchFamily="34" charset="0"/>
              </a:rPr>
              <a:t>assure(nt) </a:t>
            </a:r>
            <a:r>
              <a:rPr lang="fr-FR" sz="1400" dirty="0">
                <a:solidFill>
                  <a:schemeClr val="tx1"/>
                </a:solidFill>
                <a:latin typeface="Arial" panose="020B0604020202020204" pitchFamily="34" charset="0"/>
                <a:cs typeface="Arial" panose="020B0604020202020204" pitchFamily="34" charset="0"/>
              </a:rPr>
              <a:t>cette fonction</a:t>
            </a:r>
            <a:r>
              <a:rPr lang="fr-FR" sz="1400" dirty="0" smtClean="0">
                <a:solidFill>
                  <a:schemeClr val="tx1"/>
                </a:solidFill>
                <a:latin typeface="Arial" panose="020B0604020202020204" pitchFamily="34" charset="0"/>
                <a:cs typeface="Arial" panose="020B0604020202020204" pitchFamily="34" charset="0"/>
              </a:rPr>
              <a:t>. Ainsi, les supports de formation s’adapteront aux évolutions technologiques. </a:t>
            </a:r>
            <a:endParaRPr lang="fr-FR" sz="1400" dirty="0">
              <a:solidFill>
                <a:schemeClr val="tx1"/>
              </a:solidFill>
              <a:latin typeface="Arial" panose="020B0604020202020204" pitchFamily="34" charset="0"/>
              <a:cs typeface="Arial" panose="020B0604020202020204" pitchFamily="34" charset="0"/>
            </a:endParaRPr>
          </a:p>
          <a:p>
            <a:pPr marL="0" lvl="0" indent="0" algn="just">
              <a:lnSpc>
                <a:spcPct val="110000"/>
              </a:lnSpc>
              <a:spcBef>
                <a:spcPts val="600"/>
              </a:spcBef>
              <a:buNone/>
            </a:pPr>
            <a:endParaRPr lang="fr-FR" sz="1400" dirty="0" smtClean="0">
              <a:solidFill>
                <a:schemeClr val="tx1"/>
              </a:solidFill>
              <a:latin typeface="Arial" panose="020B0604020202020204" pitchFamily="34" charset="0"/>
              <a:cs typeface="Arial" panose="020B0604020202020204" pitchFamily="34" charset="0"/>
            </a:endParaRPr>
          </a:p>
          <a:p>
            <a:pPr marL="0" lv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Les installations qui font de plus en plus souvent appel aux courant fort et courant faible sont appréhendées de manière globale ; cette approche requiert </a:t>
            </a:r>
            <a:r>
              <a:rPr lang="fr-FR" sz="1400" dirty="0">
                <a:solidFill>
                  <a:schemeClr val="tx1"/>
                </a:solidFill>
                <a:latin typeface="Arial" panose="020B0604020202020204" pitchFamily="34" charset="0"/>
                <a:cs typeface="Arial" panose="020B0604020202020204" pitchFamily="34" charset="0"/>
              </a:rPr>
              <a:t>une meilleure maîtrise des fondamentaux du métier d’électricien. </a:t>
            </a:r>
          </a:p>
          <a:p>
            <a:pPr marL="0" indent="0" algn="just">
              <a:lnSpc>
                <a:spcPct val="110000"/>
              </a:lnSpc>
              <a:spcBef>
                <a:spcPts val="600"/>
              </a:spcBef>
              <a:buNone/>
            </a:pPr>
            <a:endParaRPr lang="fr-FR" sz="1400" dirty="0" smtClean="0">
              <a:solidFill>
                <a:schemeClr val="tx1"/>
              </a:solidFill>
              <a:latin typeface="Arial" panose="020B0604020202020204" pitchFamily="34" charset="0"/>
              <a:cs typeface="Arial" panose="020B0604020202020204" pitchFamily="34" charset="0"/>
            </a:endParaRPr>
          </a:p>
          <a:p>
            <a:pPr marL="0" indent="0" algn="just">
              <a:lnSpc>
                <a:spcPct val="110000"/>
              </a:lnSpc>
              <a:spcBef>
                <a:spcPts val="600"/>
              </a:spcBef>
              <a:buNone/>
            </a:pPr>
            <a:r>
              <a:rPr lang="fr-FR" sz="1400" b="1" u="sng" dirty="0" smtClean="0">
                <a:solidFill>
                  <a:schemeClr val="tx1"/>
                </a:solidFill>
                <a:latin typeface="Arial" panose="020B0604020202020204" pitchFamily="34" charset="0"/>
                <a:cs typeface="Arial" panose="020B0604020202020204" pitchFamily="34" charset="0"/>
              </a:rPr>
              <a:t>Les espaces de formation </a:t>
            </a:r>
          </a:p>
          <a:p>
            <a:pPr marL="0" indent="0" algn="just">
              <a:lnSpc>
                <a:spcPct val="110000"/>
              </a:lnSpc>
              <a:spcBef>
                <a:spcPts val="600"/>
              </a:spcBef>
              <a:buNone/>
            </a:pPr>
            <a:r>
              <a:rPr lang="fr-FR" sz="1400" dirty="0" smtClean="0">
                <a:solidFill>
                  <a:schemeClr val="tx1"/>
                </a:solidFill>
                <a:latin typeface="Arial" panose="020B0604020202020204" pitchFamily="34" charset="0"/>
                <a:cs typeface="Arial" panose="020B0604020202020204" pitchFamily="34" charset="0"/>
              </a:rPr>
              <a:t>Au-delà de la mise en œuvre des tâches liées à l’activité de réalisation souvent appréhendées en entreprise, l’évolution des plateaux techniques doit privilégier le développement des activités de mise en service et de maintenance. Ainsi la complémentarité des activités et des lieux de formation pourra pleinement s’exercer. </a:t>
            </a:r>
            <a:endParaRPr lang="fr-FR" sz="1400" dirty="0">
              <a:solidFill>
                <a:schemeClr val="tx1"/>
              </a:solidFill>
              <a:latin typeface="Arial" panose="020B0604020202020204" pitchFamily="34" charset="0"/>
              <a:cs typeface="Arial" panose="020B0604020202020204" pitchFamily="34" charset="0"/>
            </a:endParaRPr>
          </a:p>
        </p:txBody>
      </p:sp>
      <p:grpSp>
        <p:nvGrpSpPr>
          <p:cNvPr id="51" name="Groupe 50"/>
          <p:cNvGrpSpPr/>
          <p:nvPr/>
        </p:nvGrpSpPr>
        <p:grpSpPr>
          <a:xfrm>
            <a:off x="124665" y="125780"/>
            <a:ext cx="2503120" cy="841300"/>
            <a:chOff x="107504" y="57724"/>
            <a:chExt cx="2566801" cy="841300"/>
          </a:xfrm>
        </p:grpSpPr>
        <p:sp>
          <p:nvSpPr>
            <p:cNvPr id="52"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5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5</a:t>
            </a:fld>
            <a:endParaRPr lang="fr-FR" dirty="0">
              <a:solidFill>
                <a:schemeClr val="tx1"/>
              </a:solidFill>
              <a:latin typeface="Arial" panose="020B0604020202020204" pitchFamily="34" charset="0"/>
              <a:cs typeface="Arial" panose="020B0604020202020204" pitchFamily="34" charset="0"/>
            </a:endParaRPr>
          </a:p>
        </p:txBody>
      </p:sp>
      <p:sp>
        <p:nvSpPr>
          <p:cNvPr id="43" name="Flèche droite 42"/>
          <p:cNvSpPr/>
          <p:nvPr/>
        </p:nvSpPr>
        <p:spPr>
          <a:xfrm>
            <a:off x="-36512" y="1870882"/>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1"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27" name="ZoneTexte 67">
            <a:hlinkClick r:id="rId4"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28" name="ZoneTexte 67">
            <a:hlinkClick r:id="rId5"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29" name="ZoneTexte 67">
            <a:hlinkClick r:id="rId6"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0" name="ZoneTexte 67">
            <a:hlinkClick r:id="rId7"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8"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3" name="ZoneTexte 67">
            <a:hlinkClick r:id="rId9"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10"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39" name="ZoneTexte 67">
            <a:hlinkClick r:id="rId11"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12"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2" name="ZoneTexte 67">
            <a:hlinkClick r:id="rId13"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4" name="ZoneTexte 67">
            <a:hlinkClick r:id="rId14"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339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Ce qui change</a:t>
            </a:r>
            <a:r>
              <a:rPr lang="fr-FR" sz="1600" dirty="0">
                <a:solidFill>
                  <a:schemeClr val="tx1"/>
                </a:solidFill>
                <a:latin typeface="Arial" panose="020B0604020202020204" pitchFamily="34" charset="0"/>
                <a:cs typeface="Arial" panose="020B0604020202020204" pitchFamily="34" charset="0"/>
              </a:rPr>
              <a:t> </a:t>
            </a:r>
            <a:r>
              <a:rPr lang="fr-FR" sz="1600" dirty="0" smtClean="0">
                <a:solidFill>
                  <a:schemeClr val="tx1"/>
                </a:solidFill>
                <a:latin typeface="Arial" panose="020B0604020202020204" pitchFamily="34" charset="0"/>
                <a:cs typeface="Arial" panose="020B0604020202020204" pitchFamily="34" charset="0"/>
              </a:rPr>
              <a:t>(3/3)</a:t>
            </a:r>
            <a:endParaRPr lang="fr-FR" sz="1600" dirty="0">
              <a:solidFill>
                <a:schemeClr val="tx1"/>
              </a:solidFill>
              <a:latin typeface="Arial" panose="020B0604020202020204" pitchFamily="34" charset="0"/>
              <a:cs typeface="Arial" panose="020B0604020202020204" pitchFamily="34" charset="0"/>
            </a:endParaRPr>
          </a:p>
        </p:txBody>
      </p:sp>
      <p:sp>
        <p:nvSpPr>
          <p:cNvPr id="41" name="Espace réservé du contenu 2"/>
          <p:cNvSpPr>
            <a:spLocks noGrp="1"/>
          </p:cNvSpPr>
          <p:nvPr>
            <p:ph idx="1"/>
          </p:nvPr>
        </p:nvSpPr>
        <p:spPr>
          <a:xfrm>
            <a:off x="2843808" y="1412776"/>
            <a:ext cx="6192688" cy="5040560"/>
          </a:xfrm>
        </p:spPr>
        <p:txBody>
          <a:bodyPr>
            <a:noAutofit/>
          </a:bodyPr>
          <a:lstStyle/>
          <a:p>
            <a:pPr marL="0" indent="0" algn="just">
              <a:lnSpc>
                <a:spcPct val="110000"/>
              </a:lnSpc>
              <a:spcBef>
                <a:spcPts val="600"/>
              </a:spcBef>
              <a:buNone/>
            </a:pPr>
            <a:r>
              <a:rPr lang="fr-FR" sz="1400" b="1" u="sng" dirty="0" smtClean="0">
                <a:latin typeface="Arial" panose="020B0604020202020204" pitchFamily="34" charset="0"/>
                <a:cs typeface="Arial" panose="020B0604020202020204" pitchFamily="34" charset="0"/>
              </a:rPr>
              <a:t>Le suivi de l’acquisition </a:t>
            </a:r>
            <a:r>
              <a:rPr lang="fr-FR" sz="1400" b="1" u="sng" dirty="0">
                <a:latin typeface="Arial" panose="020B0604020202020204" pitchFamily="34" charset="0"/>
                <a:cs typeface="Arial" panose="020B0604020202020204" pitchFamily="34" charset="0"/>
              </a:rPr>
              <a:t>des </a:t>
            </a:r>
            <a:r>
              <a:rPr lang="fr-FR" sz="1400" b="1" u="sng" dirty="0" smtClean="0">
                <a:latin typeface="Arial" panose="020B0604020202020204" pitchFamily="34" charset="0"/>
                <a:cs typeface="Arial" panose="020B0604020202020204" pitchFamily="34" charset="0"/>
              </a:rPr>
              <a:t>compétences</a:t>
            </a:r>
          </a:p>
          <a:p>
            <a:pPr marL="0" indent="0" algn="just">
              <a:lnSpc>
                <a:spcPct val="110000"/>
              </a:lnSpc>
              <a:spcBef>
                <a:spcPts val="600"/>
              </a:spcBef>
              <a:buNone/>
            </a:pPr>
            <a:r>
              <a:rPr lang="fr-FR" sz="1400" dirty="0" smtClean="0">
                <a:latin typeface="Arial" panose="020B0604020202020204" pitchFamily="34" charset="0"/>
                <a:cs typeface="Arial" panose="020B0604020202020204" pitchFamily="34" charset="0"/>
              </a:rPr>
              <a:t>Il se fait au </a:t>
            </a:r>
            <a:r>
              <a:rPr lang="fr-FR" sz="1400" dirty="0">
                <a:latin typeface="Arial" panose="020B0604020202020204" pitchFamily="34" charset="0"/>
                <a:cs typeface="Arial" panose="020B0604020202020204" pitchFamily="34" charset="0"/>
              </a:rPr>
              <a:t>travers d’un </a:t>
            </a:r>
            <a:r>
              <a:rPr lang="fr-FR" sz="1400" dirty="0" smtClean="0">
                <a:latin typeface="Arial" panose="020B0604020202020204" pitchFamily="34" charset="0"/>
                <a:cs typeface="Arial" panose="020B0604020202020204" pitchFamily="34" charset="0"/>
              </a:rPr>
              <a:t>livret de suivi d’acquisition des compétences et d’un portfolio complétés durant toute la durée de la formation. Il prend appui sur des </a:t>
            </a:r>
            <a:r>
              <a:rPr lang="fr-FR" sz="1400" dirty="0">
                <a:latin typeface="Arial" panose="020B0604020202020204" pitchFamily="34" charset="0"/>
                <a:cs typeface="Arial" panose="020B0604020202020204" pitchFamily="34" charset="0"/>
              </a:rPr>
              <a:t>bilans intermédiaires de compétences </a:t>
            </a:r>
            <a:r>
              <a:rPr lang="fr-FR" sz="1400" dirty="0" smtClean="0">
                <a:latin typeface="Arial" panose="020B0604020202020204" pitchFamily="34" charset="0"/>
                <a:cs typeface="Arial" panose="020B0604020202020204" pitchFamily="34" charset="0"/>
              </a:rPr>
              <a:t>régulièrement conduits durant le cursus de formation (au </a:t>
            </a:r>
            <a:r>
              <a:rPr lang="fr-FR" sz="1400" dirty="0">
                <a:latin typeface="Arial" panose="020B0604020202020204" pitchFamily="34" charset="0"/>
                <a:cs typeface="Arial" panose="020B0604020202020204" pitchFamily="34" charset="0"/>
              </a:rPr>
              <a:t>moins deux chaque </a:t>
            </a:r>
            <a:r>
              <a:rPr lang="fr-FR" sz="1400" dirty="0" smtClean="0">
                <a:latin typeface="Arial" panose="020B0604020202020204" pitchFamily="34" charset="0"/>
                <a:cs typeface="Arial" panose="020B0604020202020204" pitchFamily="34" charset="0"/>
              </a:rPr>
              <a:t>année). </a:t>
            </a:r>
          </a:p>
          <a:p>
            <a:pPr marL="0" indent="0" algn="just">
              <a:lnSpc>
                <a:spcPct val="110000"/>
              </a:lnSpc>
              <a:spcBef>
                <a:spcPts val="600"/>
              </a:spcBef>
              <a:buNone/>
            </a:pPr>
            <a:endParaRPr lang="fr-FR" sz="1400" dirty="0" smtClean="0">
              <a:latin typeface="Arial" panose="020B0604020202020204" pitchFamily="34" charset="0"/>
              <a:cs typeface="Arial" panose="020B0604020202020204" pitchFamily="34" charset="0"/>
            </a:endParaRPr>
          </a:p>
          <a:p>
            <a:pPr marL="0" indent="0" algn="just">
              <a:lnSpc>
                <a:spcPct val="110000"/>
              </a:lnSpc>
              <a:spcBef>
                <a:spcPts val="600"/>
              </a:spcBef>
              <a:buNone/>
            </a:pPr>
            <a:r>
              <a:rPr lang="fr-FR" sz="1400" b="1" dirty="0">
                <a:latin typeface="Arial" panose="020B0604020202020204" pitchFamily="34" charset="0"/>
                <a:cs typeface="Arial" panose="020B0604020202020204" pitchFamily="34" charset="0"/>
              </a:rPr>
              <a:t>Le rapport d’activité </a:t>
            </a:r>
            <a:r>
              <a:rPr lang="fr-FR" sz="1400" dirty="0">
                <a:latin typeface="Arial" panose="020B0604020202020204" pitchFamily="34" charset="0"/>
                <a:cs typeface="Arial" panose="020B0604020202020204" pitchFamily="34" charset="0"/>
              </a:rPr>
              <a:t>« certificatif » disparait. </a:t>
            </a:r>
          </a:p>
          <a:p>
            <a:pPr marL="0" indent="0" algn="just">
              <a:lnSpc>
                <a:spcPct val="110000"/>
              </a:lnSpc>
              <a:spcBef>
                <a:spcPts val="600"/>
              </a:spcBef>
              <a:buNone/>
            </a:pPr>
            <a:r>
              <a:rPr lang="fr-FR" sz="1400" dirty="0" smtClean="0">
                <a:latin typeface="Arial" panose="020B0604020202020204" pitchFamily="34" charset="0"/>
                <a:cs typeface="Arial" panose="020B0604020202020204" pitchFamily="34" charset="0"/>
              </a:rPr>
              <a:t>Les activités conduites en entreprise par l’apprenant sont recensées dans un portfolio </a:t>
            </a:r>
            <a:r>
              <a:rPr lang="fr-FR" sz="1400" dirty="0">
                <a:latin typeface="Arial" panose="020B0604020202020204" pitchFamily="34" charset="0"/>
                <a:cs typeface="Arial" panose="020B0604020202020204" pitchFamily="34" charset="0"/>
              </a:rPr>
              <a:t>« activités en entreprise </a:t>
            </a:r>
            <a:r>
              <a:rPr lang="fr-FR" sz="1400" dirty="0" smtClean="0">
                <a:solidFill>
                  <a:schemeClr val="tx1"/>
                </a:solidFill>
                <a:latin typeface="Arial" panose="020B0604020202020204" pitchFamily="34" charset="0"/>
                <a:cs typeface="Arial" panose="020B0604020202020204" pitchFamily="34" charset="0"/>
              </a:rPr>
              <a:t>». Elles permettent la certification des compétences mobilisées à valider dans le cadre de U21, U22 et U3.</a:t>
            </a:r>
          </a:p>
          <a:p>
            <a:pPr marL="0" indent="0" algn="just">
              <a:lnSpc>
                <a:spcPct val="110000"/>
              </a:lnSpc>
              <a:spcBef>
                <a:spcPts val="600"/>
              </a:spcBef>
              <a:buNone/>
            </a:pPr>
            <a:endParaRPr lang="fr-FR" sz="1400" dirty="0" smtClean="0">
              <a:latin typeface="Arial" panose="020B0604020202020204" pitchFamily="34" charset="0"/>
              <a:cs typeface="Arial" panose="020B0604020202020204" pitchFamily="34" charset="0"/>
            </a:endParaRPr>
          </a:p>
          <a:p>
            <a:pPr marL="0" indent="0" algn="just">
              <a:lnSpc>
                <a:spcPct val="110000"/>
              </a:lnSpc>
              <a:spcBef>
                <a:spcPts val="600"/>
              </a:spcBef>
              <a:buNone/>
            </a:pPr>
            <a:r>
              <a:rPr lang="fr-FR" sz="1400" dirty="0" smtClean="0">
                <a:latin typeface="Arial" panose="020B0604020202020204" pitchFamily="34" charset="0"/>
                <a:cs typeface="Arial" panose="020B0604020202020204" pitchFamily="34" charset="0"/>
              </a:rPr>
              <a:t>L’individualisation de la formation est facilitée par l’utilisation du livret </a:t>
            </a:r>
            <a:r>
              <a:rPr lang="fr-FR" sz="1400" dirty="0">
                <a:latin typeface="Arial" panose="020B0604020202020204" pitchFamily="34" charset="0"/>
                <a:cs typeface="Arial" panose="020B0604020202020204" pitchFamily="34" charset="0"/>
              </a:rPr>
              <a:t>de suivi d’acquisition des </a:t>
            </a:r>
            <a:r>
              <a:rPr lang="fr-FR" sz="1400" dirty="0" smtClean="0">
                <a:latin typeface="Arial" panose="020B0604020202020204" pitchFamily="34" charset="0"/>
                <a:cs typeface="Arial" panose="020B0604020202020204" pitchFamily="34" charset="0"/>
              </a:rPr>
              <a:t>compétences. </a:t>
            </a:r>
          </a:p>
          <a:p>
            <a:pPr marL="0" indent="0" algn="just">
              <a:lnSpc>
                <a:spcPct val="110000"/>
              </a:lnSpc>
              <a:spcBef>
                <a:spcPts val="600"/>
              </a:spcBef>
              <a:buNone/>
            </a:pPr>
            <a:endParaRPr lang="fr-FR" sz="1400" dirty="0" smtClean="0">
              <a:latin typeface="Arial" panose="020B0604020202020204" pitchFamily="34" charset="0"/>
              <a:cs typeface="Arial" panose="020B0604020202020204" pitchFamily="34" charset="0"/>
            </a:endParaRPr>
          </a:p>
          <a:p>
            <a:pPr marL="0" indent="0" algn="just">
              <a:lnSpc>
                <a:spcPct val="110000"/>
              </a:lnSpc>
              <a:spcBef>
                <a:spcPts val="600"/>
              </a:spcBef>
              <a:buNone/>
            </a:pPr>
            <a:endParaRPr lang="fr-FR" sz="1400" dirty="0">
              <a:latin typeface="Arial" panose="020B0604020202020204" pitchFamily="34" charset="0"/>
              <a:cs typeface="Arial" panose="020B0604020202020204" pitchFamily="34" charset="0"/>
            </a:endParaRPr>
          </a:p>
          <a:p>
            <a:pPr marL="0" indent="0" algn="just">
              <a:lnSpc>
                <a:spcPct val="110000"/>
              </a:lnSpc>
              <a:spcBef>
                <a:spcPts val="600"/>
              </a:spcBef>
              <a:buNone/>
            </a:pPr>
            <a:endParaRPr lang="fr-FR" sz="1400" dirty="0">
              <a:solidFill>
                <a:schemeClr val="tx1"/>
              </a:solidFill>
              <a:latin typeface="Arial" panose="020B0604020202020204" pitchFamily="34" charset="0"/>
              <a:cs typeface="Arial" panose="020B0604020202020204" pitchFamily="34" charset="0"/>
            </a:endParaRPr>
          </a:p>
        </p:txBody>
      </p:sp>
      <p:grpSp>
        <p:nvGrpSpPr>
          <p:cNvPr id="51" name="Groupe 50"/>
          <p:cNvGrpSpPr/>
          <p:nvPr/>
        </p:nvGrpSpPr>
        <p:grpSpPr>
          <a:xfrm>
            <a:off x="124665" y="125780"/>
            <a:ext cx="2503120" cy="841300"/>
            <a:chOff x="107504" y="57724"/>
            <a:chExt cx="2566801" cy="841300"/>
          </a:xfrm>
        </p:grpSpPr>
        <p:sp>
          <p:nvSpPr>
            <p:cNvPr id="52"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5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6</a:t>
            </a:fld>
            <a:endParaRPr lang="fr-FR" dirty="0">
              <a:solidFill>
                <a:schemeClr val="tx1"/>
              </a:solidFill>
              <a:latin typeface="Arial" panose="020B0604020202020204" pitchFamily="34" charset="0"/>
              <a:cs typeface="Arial" panose="020B0604020202020204" pitchFamily="34" charset="0"/>
            </a:endParaRPr>
          </a:p>
        </p:txBody>
      </p:sp>
      <p:sp>
        <p:nvSpPr>
          <p:cNvPr id="43" name="Flèche droite 42"/>
          <p:cNvSpPr/>
          <p:nvPr/>
        </p:nvSpPr>
        <p:spPr>
          <a:xfrm>
            <a:off x="-36512" y="1870882"/>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0"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27"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28"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29"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0"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3"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39"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2"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4"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090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43808" y="1412776"/>
            <a:ext cx="6192688" cy="5137926"/>
          </a:xfrm>
          <a:prstGeom prst="rect">
            <a:avLst/>
          </a:prstGeom>
          <a:noFill/>
        </p:spPr>
        <p:txBody>
          <a:bodyPr wrap="square" rtlCol="0">
            <a:noAutofit/>
          </a:bodyPr>
          <a:lstStyle/>
          <a:p>
            <a:pPr lvl="0" algn="just">
              <a:spcBef>
                <a:spcPts val="600"/>
              </a:spcBef>
            </a:pPr>
            <a:r>
              <a:rPr lang="fr-FR" sz="1400" b="1" dirty="0" smtClean="0">
                <a:solidFill>
                  <a:srgbClr val="000000"/>
                </a:solidFill>
                <a:latin typeface="Arial" panose="020B0604020202020204" pitchFamily="34" charset="0"/>
                <a:cs typeface="Arial" panose="020B0604020202020204" pitchFamily="34" charset="0"/>
              </a:rPr>
              <a:t>La pédagogie de l’alternance </a:t>
            </a:r>
            <a:r>
              <a:rPr lang="fr-FR" sz="1400" dirty="0" smtClean="0">
                <a:solidFill>
                  <a:srgbClr val="000000"/>
                </a:solidFill>
                <a:latin typeface="Arial" panose="020B0604020202020204" pitchFamily="34" charset="0"/>
                <a:cs typeface="Arial" panose="020B0604020202020204" pitchFamily="34" charset="0"/>
              </a:rPr>
              <a:t>est évidemment la pierre angulaire de la mise en œuvre pédagogique de la formation préparant au BP électricien(ne). </a:t>
            </a:r>
          </a:p>
          <a:p>
            <a:pPr lvl="0" algn="just">
              <a:spcBef>
                <a:spcPts val="600"/>
              </a:spcBef>
            </a:pPr>
            <a:r>
              <a:rPr lang="fr-FR" sz="1400" dirty="0" smtClean="0">
                <a:solidFill>
                  <a:srgbClr val="000000"/>
                </a:solidFill>
                <a:latin typeface="Arial" panose="020B0604020202020204" pitchFamily="34" charset="0"/>
                <a:cs typeface="Arial" panose="020B0604020202020204" pitchFamily="34" charset="0"/>
              </a:rPr>
              <a:t>Le statut de l’apprenant exige la mise en place d’une complémentarité des lieux de formation. Cela se traduit par la construction d’une stratégie de formation </a:t>
            </a:r>
            <a:r>
              <a:rPr lang="fr-FR" sz="1400" dirty="0" smtClean="0">
                <a:latin typeface="Arial" panose="020B0604020202020204" pitchFamily="34" charset="0"/>
                <a:cs typeface="Arial" panose="020B0604020202020204" pitchFamily="34" charset="0"/>
              </a:rPr>
              <a:t>alternée définie </a:t>
            </a:r>
            <a:r>
              <a:rPr lang="fr-FR" sz="1400" dirty="0">
                <a:latin typeface="Arial" panose="020B0604020202020204" pitchFamily="34" charset="0"/>
                <a:cs typeface="Arial" panose="020B0604020202020204" pitchFamily="34" charset="0"/>
              </a:rPr>
              <a:t>par accord </a:t>
            </a:r>
            <a:r>
              <a:rPr lang="fr-FR" sz="1400" dirty="0" smtClean="0">
                <a:latin typeface="Arial" panose="020B0604020202020204" pitchFamily="34" charset="0"/>
                <a:cs typeface="Arial" panose="020B0604020202020204" pitchFamily="34" charset="0"/>
              </a:rPr>
              <a:t>entre les deux parties. </a:t>
            </a:r>
          </a:p>
          <a:p>
            <a:pPr algn="just">
              <a:spcBef>
                <a:spcPts val="600"/>
              </a:spcBef>
            </a:pPr>
            <a:endParaRPr lang="fr-FR" sz="1400" dirty="0" smtClean="0">
              <a:latin typeface="Arial" panose="020B0604020202020204" pitchFamily="34" charset="0"/>
              <a:cs typeface="Arial" panose="020B0604020202020204" pitchFamily="34" charset="0"/>
            </a:endParaRPr>
          </a:p>
          <a:p>
            <a:pPr algn="just">
              <a:spcBef>
                <a:spcPts val="600"/>
              </a:spcBef>
            </a:pPr>
            <a:r>
              <a:rPr lang="fr-FR" sz="1400" dirty="0" smtClean="0">
                <a:latin typeface="Arial" panose="020B0604020202020204" pitchFamily="34" charset="0"/>
                <a:cs typeface="Arial" panose="020B0604020202020204" pitchFamily="34" charset="0"/>
              </a:rPr>
              <a:t>Les </a:t>
            </a:r>
            <a:r>
              <a:rPr lang="fr-FR" sz="1400" dirty="0">
                <a:latin typeface="Arial" panose="020B0604020202020204" pitchFamily="34" charset="0"/>
                <a:cs typeface="Arial" panose="020B0604020202020204" pitchFamily="34" charset="0"/>
              </a:rPr>
              <a:t>tâches les </a:t>
            </a:r>
            <a:r>
              <a:rPr lang="fr-FR" sz="1400" dirty="0" smtClean="0">
                <a:latin typeface="Arial" panose="020B0604020202020204" pitchFamily="34" charset="0"/>
                <a:cs typeface="Arial" panose="020B0604020202020204" pitchFamily="34" charset="0"/>
              </a:rPr>
              <a:t>moins fréquentes en entreprise, par exemple la mise en service et la maintenance, sont à privilégier au centre de formation. </a:t>
            </a:r>
            <a:r>
              <a:rPr lang="fr-FR" sz="1400" dirty="0">
                <a:latin typeface="Arial" panose="020B0604020202020204" pitchFamily="34" charset="0"/>
                <a:cs typeface="Arial" panose="020B0604020202020204" pitchFamily="34" charset="0"/>
              </a:rPr>
              <a:t>L’individualisation de la formation est ainsi renforcée. </a:t>
            </a:r>
            <a:endParaRPr lang="fr-FR" sz="1400" dirty="0" smtClean="0">
              <a:latin typeface="Arial" panose="020B0604020202020204" pitchFamily="34" charset="0"/>
              <a:cs typeface="Arial" panose="020B0604020202020204" pitchFamily="34" charset="0"/>
            </a:endParaRPr>
          </a:p>
          <a:p>
            <a:pPr algn="just">
              <a:spcBef>
                <a:spcPts val="600"/>
              </a:spcBef>
            </a:pPr>
            <a:r>
              <a:rPr lang="fr-FR" sz="1400" dirty="0" smtClean="0">
                <a:latin typeface="Arial" panose="020B0604020202020204" pitchFamily="34" charset="0"/>
                <a:cs typeface="Arial" panose="020B0604020202020204" pitchFamily="34" charset="0"/>
              </a:rPr>
              <a:t>Les situations d’apprentissage sont élaborées à partir de situations professionnelles. Les activités proposées aux apprenants, y compris au centre de formation, correspondent à celles décrites dans le référentiel (RAP).</a:t>
            </a:r>
          </a:p>
          <a:p>
            <a:pPr lvl="0" algn="just">
              <a:spcBef>
                <a:spcPts val="600"/>
              </a:spcBef>
            </a:pPr>
            <a:r>
              <a:rPr lang="fr-FR" sz="1400" dirty="0" smtClean="0">
                <a:solidFill>
                  <a:srgbClr val="000000"/>
                </a:solidFill>
                <a:latin typeface="Arial" panose="020B0604020202020204" pitchFamily="34" charset="0"/>
                <a:cs typeface="Arial" panose="020B0604020202020204" pitchFamily="34" charset="0"/>
              </a:rPr>
              <a:t>Toutes les propositions pédagogiques s’appuient sur des dossiers d’installations réelles pour conduire plus particulièrement les activités de préparation, de mise en service, de maintenance et de communication. </a:t>
            </a:r>
          </a:p>
          <a:p>
            <a:pPr algn="just">
              <a:spcBef>
                <a:spcPts val="600"/>
              </a:spcBef>
            </a:pPr>
            <a:endParaRPr lang="fr-FR" sz="1400" dirty="0" smtClean="0">
              <a:latin typeface="Arial" panose="020B0604020202020204" pitchFamily="34" charset="0"/>
              <a:cs typeface="Arial" panose="020B0604020202020204" pitchFamily="34" charset="0"/>
            </a:endParaRPr>
          </a:p>
          <a:p>
            <a:pPr algn="just">
              <a:spcBef>
                <a:spcPts val="600"/>
              </a:spcBef>
            </a:pPr>
            <a:r>
              <a:rPr lang="fr-FR" sz="1400" dirty="0" smtClean="0">
                <a:latin typeface="Arial" panose="020B0604020202020204" pitchFamily="34" charset="0"/>
                <a:cs typeface="Arial" panose="020B0604020202020204" pitchFamily="34" charset="0"/>
              </a:rPr>
              <a:t>Le travail personnel de l’apprenant entre deux périodes au centre de formation sera notamment favorisé par des </a:t>
            </a:r>
            <a:r>
              <a:rPr lang="fr-FR" sz="1400" dirty="0">
                <a:latin typeface="Arial" panose="020B0604020202020204" pitchFamily="34" charset="0"/>
                <a:cs typeface="Arial" panose="020B0604020202020204" pitchFamily="34" charset="0"/>
              </a:rPr>
              <a:t>travaux </a:t>
            </a:r>
            <a:r>
              <a:rPr lang="fr-FR" sz="1400" dirty="0" smtClean="0">
                <a:latin typeface="Arial" panose="020B0604020202020204" pitchFamily="34" charset="0"/>
                <a:cs typeface="Arial" panose="020B0604020202020204" pitchFamily="34" charset="0"/>
              </a:rPr>
              <a:t>d’investigation sur des thématiques définies par les formateurs et préparatoires à une exploitation lors du retour en centre.</a:t>
            </a:r>
          </a:p>
          <a:p>
            <a:pPr algn="just">
              <a:spcBef>
                <a:spcPts val="600"/>
              </a:spcBef>
            </a:pPr>
            <a:endParaRPr lang="fr-FR" sz="1400" dirty="0">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Approche pédagogique générale</a:t>
            </a:r>
            <a:r>
              <a:rPr lang="fr-FR" sz="1600" dirty="0" smtClean="0">
                <a:solidFill>
                  <a:schemeClr val="tx1"/>
                </a:solidFill>
                <a:latin typeface="Arial" panose="020B0604020202020204" pitchFamily="34" charset="0"/>
                <a:cs typeface="Arial" panose="020B0604020202020204" pitchFamily="34" charset="0"/>
              </a:rPr>
              <a:t> (1/2)</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7</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2302930"/>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7074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66164" y="1412776"/>
            <a:ext cx="6192688" cy="5137926"/>
          </a:xfrm>
          <a:prstGeom prst="rect">
            <a:avLst/>
          </a:prstGeom>
          <a:noFill/>
        </p:spPr>
        <p:txBody>
          <a:bodyPr wrap="square" rtlCol="0">
            <a:noAutofit/>
          </a:bodyPr>
          <a:lstStyle/>
          <a:p>
            <a:pPr lvl="0" algn="just">
              <a:lnSpc>
                <a:spcPct val="110000"/>
              </a:lnSpc>
              <a:spcBef>
                <a:spcPts val="600"/>
              </a:spcBef>
            </a:pPr>
            <a:r>
              <a:rPr lang="fr-FR" sz="1400" dirty="0" smtClean="0">
                <a:solidFill>
                  <a:srgbClr val="000000"/>
                </a:solidFill>
                <a:latin typeface="Arial" panose="020B0604020202020204" pitchFamily="34" charset="0"/>
                <a:cs typeface="Arial" panose="020B0604020202020204" pitchFamily="34" charset="0"/>
              </a:rPr>
              <a:t>L’apprenant </a:t>
            </a:r>
            <a:r>
              <a:rPr lang="fr-FR" sz="1400" dirty="0">
                <a:solidFill>
                  <a:srgbClr val="000000"/>
                </a:solidFill>
                <a:latin typeface="Arial" panose="020B0604020202020204" pitchFamily="34" charset="0"/>
                <a:cs typeface="Arial" panose="020B0604020202020204" pitchFamily="34" charset="0"/>
              </a:rPr>
              <a:t>développe </a:t>
            </a:r>
            <a:r>
              <a:rPr lang="fr-FR" sz="1400" dirty="0" smtClean="0">
                <a:solidFill>
                  <a:srgbClr val="000000"/>
                </a:solidFill>
                <a:latin typeface="Arial" panose="020B0604020202020204" pitchFamily="34" charset="0"/>
                <a:cs typeface="Arial" panose="020B0604020202020204" pitchFamily="34" charset="0"/>
              </a:rPr>
              <a:t>des activités et des </a:t>
            </a:r>
            <a:r>
              <a:rPr lang="fr-FR" sz="1400" dirty="0">
                <a:solidFill>
                  <a:srgbClr val="000000"/>
                </a:solidFill>
                <a:latin typeface="Arial" panose="020B0604020202020204" pitchFamily="34" charset="0"/>
                <a:cs typeface="Arial" panose="020B0604020202020204" pitchFamily="34" charset="0"/>
              </a:rPr>
              <a:t>tâches caractéristiques </a:t>
            </a:r>
            <a:r>
              <a:rPr lang="fr-FR" sz="1400" dirty="0" smtClean="0">
                <a:solidFill>
                  <a:srgbClr val="000000"/>
                </a:solidFill>
                <a:latin typeface="Arial" panose="020B0604020202020204" pitchFamily="34" charset="0"/>
                <a:cs typeface="Arial" panose="020B0604020202020204" pitchFamily="34" charset="0"/>
              </a:rPr>
              <a:t>du métier d’électricien qui mobilisent des compétences</a:t>
            </a:r>
            <a:r>
              <a:rPr lang="fr-FR" sz="1400" dirty="0" smtClean="0">
                <a:solidFill>
                  <a:srgbClr val="FF0000"/>
                </a:solidFill>
                <a:latin typeface="Arial" panose="020B0604020202020204" pitchFamily="34" charset="0"/>
                <a:cs typeface="Arial" panose="020B0604020202020204" pitchFamily="34" charset="0"/>
              </a:rPr>
              <a:t> </a:t>
            </a:r>
            <a:r>
              <a:rPr lang="fr-FR" sz="1400" dirty="0" smtClean="0">
                <a:solidFill>
                  <a:srgbClr val="000000"/>
                </a:solidFill>
                <a:latin typeface="Arial" panose="020B0604020202020204" pitchFamily="34" charset="0"/>
                <a:cs typeface="Arial" panose="020B0604020202020204" pitchFamily="34" charset="0"/>
              </a:rPr>
              <a:t>et des connaissances </a:t>
            </a:r>
            <a:r>
              <a:rPr lang="fr-FR" sz="1400" dirty="0" smtClean="0">
                <a:solidFill>
                  <a:srgbClr val="000000"/>
                </a:solidFill>
                <a:latin typeface="Arial" panose="020B0604020202020204" pitchFamily="34" charset="0"/>
                <a:cs typeface="Arial" panose="020B0604020202020204" pitchFamily="34" charset="0"/>
              </a:rPr>
              <a:t>associées. </a:t>
            </a:r>
            <a:r>
              <a:rPr lang="fr-FR" sz="1400" dirty="0" smtClean="0">
                <a:solidFill>
                  <a:srgbClr val="000000"/>
                </a:solidFill>
                <a:latin typeface="Arial" panose="020B0604020202020204" pitchFamily="34" charset="0"/>
                <a:cs typeface="Arial" panose="020B0604020202020204" pitchFamily="34" charset="0"/>
              </a:rPr>
              <a:t>Les connaissances, regroupées en cinq pôles, ne sont, à aucun moment, des finalités pédagogiques. Il en est de même pour les attitudes professionnelles associées aux compétences définies dans le référentiel. </a:t>
            </a:r>
          </a:p>
          <a:p>
            <a:pPr algn="just">
              <a:lnSpc>
                <a:spcPct val="110000"/>
              </a:lnSpc>
              <a:spcBef>
                <a:spcPts val="600"/>
              </a:spcBef>
            </a:pPr>
            <a:endParaRPr lang="fr-FR" sz="1400" dirty="0" smtClean="0">
              <a:solidFill>
                <a:srgbClr val="00000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solidFill>
                  <a:srgbClr val="000000"/>
                </a:solidFill>
                <a:latin typeface="Arial" panose="020B0604020202020204" pitchFamily="34" charset="0"/>
                <a:cs typeface="Arial" panose="020B0604020202020204" pitchFamily="34" charset="0"/>
              </a:rPr>
              <a:t>L’enseignement de prévention des risques électriques (</a:t>
            </a:r>
            <a:r>
              <a:rPr lang="fr-FR" sz="1400" dirty="0" smtClean="0">
                <a:latin typeface="Arial" panose="020B0604020202020204" pitchFamily="34" charset="0"/>
                <a:cs typeface="Arial" panose="020B0604020202020204" pitchFamily="34" charset="0"/>
                <a:hlinkClick r:id="rId2" action="ppaction://hlinkfile"/>
              </a:rPr>
              <a:t>PRE</a:t>
            </a:r>
            <a:r>
              <a:rPr lang="fr-FR" sz="1400" dirty="0" smtClean="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fait </a:t>
            </a:r>
            <a:r>
              <a:rPr lang="fr-FR" sz="1400" dirty="0" smtClean="0">
                <a:latin typeface="Arial" panose="020B0604020202020204" pitchFamily="34" charset="0"/>
                <a:cs typeface="Arial" panose="020B0604020202020204" pitchFamily="34" charset="0"/>
              </a:rPr>
              <a:t>pleinement partie des apprentissages du métier d’électricien. Aussi il </a:t>
            </a:r>
            <a:r>
              <a:rPr lang="fr-FR" sz="1400" dirty="0" smtClean="0">
                <a:solidFill>
                  <a:srgbClr val="000000"/>
                </a:solidFill>
                <a:latin typeface="Arial" panose="020B0604020202020204" pitchFamily="34" charset="0"/>
                <a:cs typeface="Arial" panose="020B0604020202020204" pitchFamily="34" charset="0"/>
              </a:rPr>
              <a:t>est appréhendé dès le début de la formation et lors de chaque activité. </a:t>
            </a:r>
          </a:p>
          <a:p>
            <a:pPr algn="just">
              <a:lnSpc>
                <a:spcPct val="110000"/>
              </a:lnSpc>
              <a:spcBef>
                <a:spcPts val="600"/>
              </a:spcBef>
            </a:pPr>
            <a:r>
              <a:rPr lang="fr-FR" sz="1400" dirty="0" smtClean="0">
                <a:solidFill>
                  <a:srgbClr val="000000"/>
                </a:solidFill>
                <a:latin typeface="Arial" panose="020B0604020202020204" pitchFamily="34" charset="0"/>
                <a:cs typeface="Arial" panose="020B0604020202020204" pitchFamily="34" charset="0"/>
              </a:rPr>
              <a:t>Au-delà de la PRE, les formations à la santé et à la sécurité au travail sont également des problématiques* abordées concrètement et régulièrement en enseignement professionnel. </a:t>
            </a:r>
          </a:p>
          <a:p>
            <a:pPr algn="just">
              <a:lnSpc>
                <a:spcPct val="110000"/>
              </a:lnSpc>
              <a:spcBef>
                <a:spcPts val="600"/>
              </a:spcBef>
            </a:pPr>
            <a:endParaRPr lang="fr-FR" sz="1400" dirty="0" smtClean="0">
              <a:solidFill>
                <a:srgbClr val="00000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solidFill>
                  <a:srgbClr val="000000"/>
                </a:solidFill>
                <a:latin typeface="Arial" panose="020B0604020202020204" pitchFamily="34" charset="0"/>
                <a:cs typeface="Arial" panose="020B0604020202020204" pitchFamily="34" charset="0"/>
              </a:rPr>
              <a:t>* : il s’agit ici de développer les capacités d’analyse des élèves dans ce domaine. </a:t>
            </a:r>
            <a:endParaRPr lang="fr-FR" sz="1400" dirty="0">
              <a:solidFill>
                <a:srgbClr val="FF0000"/>
              </a:solidFill>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6"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3" name="Connecteur droit 82"/>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hlinkClick r:id="rId3" action="ppaction://hlinkfile"/>
              </a:rPr>
              <a:t>Approche pédagogique </a:t>
            </a:r>
            <a:r>
              <a:rPr lang="fr-FR" sz="1600" b="1" u="sng" dirty="0" smtClean="0">
                <a:solidFill>
                  <a:schemeClr val="tx1"/>
                </a:solidFill>
                <a:latin typeface="Arial" panose="020B0604020202020204" pitchFamily="34" charset="0"/>
                <a:cs typeface="Arial" panose="020B0604020202020204" pitchFamily="34" charset="0"/>
              </a:rPr>
              <a:t>générale</a:t>
            </a:r>
            <a:r>
              <a:rPr lang="fr-FR" sz="1600" dirty="0" smtClean="0">
                <a:solidFill>
                  <a:schemeClr val="tx1"/>
                </a:solidFill>
                <a:latin typeface="Arial" panose="020B0604020202020204" pitchFamily="34" charset="0"/>
                <a:cs typeface="Arial" panose="020B0604020202020204" pitchFamily="34" charset="0"/>
              </a:rPr>
              <a:t> (2/2)</a:t>
            </a: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8</a:t>
            </a:fld>
            <a:endParaRPr lang="fr-FR" dirty="0">
              <a:solidFill>
                <a:schemeClr val="tx1"/>
              </a:solidFill>
              <a:latin typeface="Arial" panose="020B0604020202020204" pitchFamily="34" charset="0"/>
              <a:cs typeface="Arial" panose="020B0604020202020204" pitchFamily="34" charset="0"/>
            </a:endParaRPr>
          </a:p>
        </p:txBody>
      </p:sp>
      <p:sp>
        <p:nvSpPr>
          <p:cNvPr id="44" name="Flèche droite 43"/>
          <p:cNvSpPr/>
          <p:nvPr/>
        </p:nvSpPr>
        <p:spPr>
          <a:xfrm>
            <a:off x="-36512" y="2302930"/>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2"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5"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6"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7"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8"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8" name="ZoneTexte 67">
            <a:hlinkClick r:id="rId9"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10"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11"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2"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3"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4"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5"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0779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2843808" y="1412776"/>
            <a:ext cx="6192688" cy="5137926"/>
          </a:xfrm>
          <a:prstGeom prst="rect">
            <a:avLst/>
          </a:prstGeom>
          <a:noFill/>
        </p:spPr>
        <p:txBody>
          <a:bodyPr wrap="square" rtlCol="0">
            <a:noAutofit/>
          </a:bodyPr>
          <a:lstStyle/>
          <a:p>
            <a:pPr algn="just">
              <a:lnSpc>
                <a:spcPct val="110000"/>
              </a:lnSpc>
              <a:spcBef>
                <a:spcPts val="600"/>
              </a:spcBef>
            </a:pPr>
            <a:r>
              <a:rPr lang="fr-FR" sz="1400" dirty="0" smtClean="0">
                <a:latin typeface="Arial" panose="020B0604020202020204" pitchFamily="34" charset="0"/>
                <a:cs typeface="Arial" panose="020B0604020202020204" pitchFamily="34" charset="0"/>
              </a:rPr>
              <a:t>La stratégie de formation alternée est élaborée et formalisée par </a:t>
            </a:r>
            <a:r>
              <a:rPr lang="fr-FR" sz="1400" dirty="0">
                <a:latin typeface="Arial" panose="020B0604020202020204" pitchFamily="34" charset="0"/>
                <a:cs typeface="Arial" panose="020B0604020202020204" pitchFamily="34" charset="0"/>
              </a:rPr>
              <a:t>l’équipe </a:t>
            </a:r>
            <a:r>
              <a:rPr lang="fr-FR" sz="1400" dirty="0" smtClean="0">
                <a:latin typeface="Arial" panose="020B0604020202020204" pitchFamily="34" charset="0"/>
                <a:cs typeface="Arial" panose="020B0604020202020204" pitchFamily="34" charset="0"/>
              </a:rPr>
              <a:t>pédagogique pour la durée de la formation ; sa mise en œuvre et notamment la répartition des apprentissages est adaptée à chaque entreprise. Cette stratégie est régulièrement actualisée. </a:t>
            </a:r>
          </a:p>
          <a:p>
            <a:pPr algn="just">
              <a:lnSpc>
                <a:spcPct val="110000"/>
              </a:lnSpc>
              <a:spcBef>
                <a:spcPts val="600"/>
              </a:spcBef>
            </a:pPr>
            <a:endParaRPr lang="fr-FR" sz="1400" b="1" dirty="0" smtClean="0">
              <a:latin typeface="Arial" panose="020B0604020202020204" pitchFamily="34" charset="0"/>
              <a:cs typeface="Arial" panose="020B0604020202020204" pitchFamily="34" charset="0"/>
            </a:endParaRPr>
          </a:p>
          <a:p>
            <a:pPr algn="just">
              <a:lnSpc>
                <a:spcPct val="110000"/>
              </a:lnSpc>
              <a:spcBef>
                <a:spcPts val="600"/>
              </a:spcBef>
            </a:pPr>
            <a:r>
              <a:rPr lang="fr-FR" sz="1400" b="1" dirty="0" smtClean="0">
                <a:latin typeface="Arial" panose="020B0604020202020204" pitchFamily="34" charset="0"/>
                <a:cs typeface="Arial" panose="020B0604020202020204" pitchFamily="34" charset="0"/>
              </a:rPr>
              <a:t>C’est </a:t>
            </a:r>
            <a:r>
              <a:rPr lang="fr-FR" sz="1400" b="1" dirty="0">
                <a:latin typeface="Arial" panose="020B0604020202020204" pitchFamily="34" charset="0"/>
                <a:cs typeface="Arial" panose="020B0604020202020204" pitchFamily="34" charset="0"/>
              </a:rPr>
              <a:t>l’outil de pilotage de la formation connu et partagé par tous les </a:t>
            </a:r>
            <a:r>
              <a:rPr lang="fr-FR" sz="1400" b="1" dirty="0" smtClean="0">
                <a:latin typeface="Arial" panose="020B0604020202020204" pitchFamily="34" charset="0"/>
                <a:cs typeface="Arial" panose="020B0604020202020204" pitchFamily="34" charset="0"/>
              </a:rPr>
              <a:t>acteurs</a:t>
            </a:r>
            <a:r>
              <a:rPr lang="fr-FR" sz="1400" dirty="0" smtClean="0">
                <a:latin typeface="Arial" panose="020B0604020202020204" pitchFamily="34" charset="0"/>
                <a:cs typeface="Arial" panose="020B0604020202020204" pitchFamily="34" charset="0"/>
              </a:rPr>
              <a:t> (équipe de direction, formateurs, apprenants, maître d’apprentissage ou tuteurs). </a:t>
            </a:r>
          </a:p>
          <a:p>
            <a:pPr algn="just">
              <a:lnSpc>
                <a:spcPct val="110000"/>
              </a:lnSpc>
              <a:spcBef>
                <a:spcPts val="600"/>
              </a:spcBef>
            </a:pPr>
            <a:endParaRPr lang="fr-FR" sz="1400" dirty="0" smtClean="0">
              <a:solidFill>
                <a:srgbClr val="000000"/>
              </a:solidFill>
              <a:latin typeface="Arial" panose="020B0604020202020204" pitchFamily="34" charset="0"/>
              <a:cs typeface="Arial" panose="020B0604020202020204" pitchFamily="34" charset="0"/>
            </a:endParaRPr>
          </a:p>
          <a:p>
            <a:pPr algn="just">
              <a:lnSpc>
                <a:spcPct val="110000"/>
              </a:lnSpc>
              <a:spcBef>
                <a:spcPts val="600"/>
              </a:spcBef>
            </a:pPr>
            <a:r>
              <a:rPr lang="fr-FR" sz="1400" dirty="0" smtClean="0">
                <a:latin typeface="Arial" panose="020B0604020202020204" pitchFamily="34" charset="0"/>
                <a:cs typeface="Arial" panose="020B0604020202020204" pitchFamily="34" charset="0"/>
              </a:rPr>
              <a:t>Le directeur d’établissement </a:t>
            </a:r>
            <a:r>
              <a:rPr lang="fr-FR" sz="1400" dirty="0">
                <a:latin typeface="Arial" panose="020B0604020202020204" pitchFamily="34" charset="0"/>
                <a:cs typeface="Arial" panose="020B0604020202020204" pitchFamily="34" charset="0"/>
              </a:rPr>
              <a:t>et </a:t>
            </a:r>
            <a:r>
              <a:rPr lang="fr-FR" sz="1400" dirty="0" smtClean="0">
                <a:latin typeface="Arial" panose="020B0604020202020204" pitchFamily="34" charset="0"/>
                <a:cs typeface="Arial" panose="020B0604020202020204" pitchFamily="34" charset="0"/>
              </a:rPr>
              <a:t>son adjoint à la pédagogie contribuent </a:t>
            </a:r>
            <a:r>
              <a:rPr lang="fr-FR" sz="1400" dirty="0">
                <a:latin typeface="Arial" panose="020B0604020202020204" pitchFamily="34" charset="0"/>
                <a:cs typeface="Arial" panose="020B0604020202020204" pitchFamily="34" charset="0"/>
              </a:rPr>
              <a:t>à l’organisation du travail de concertation nécessaire à la </a:t>
            </a:r>
            <a:r>
              <a:rPr lang="fr-FR" sz="1400" dirty="0" smtClean="0">
                <a:latin typeface="Arial" panose="020B0604020202020204" pitchFamily="34" charset="0"/>
                <a:cs typeface="Arial" panose="020B0604020202020204" pitchFamily="34" charset="0"/>
              </a:rPr>
              <a:t>conception et à l’actualisation de cette stratégie de formation alternée.</a:t>
            </a:r>
          </a:p>
          <a:p>
            <a:pPr algn="just">
              <a:lnSpc>
                <a:spcPct val="110000"/>
              </a:lnSpc>
              <a:spcBef>
                <a:spcPts val="600"/>
              </a:spcBef>
            </a:pPr>
            <a:endParaRPr lang="fr-FR" sz="1400" dirty="0" smtClean="0">
              <a:latin typeface="Arial" panose="020B0604020202020204" pitchFamily="34" charset="0"/>
              <a:cs typeface="Arial" panose="020B0604020202020204" pitchFamily="34" charset="0"/>
            </a:endParaRPr>
          </a:p>
        </p:txBody>
      </p:sp>
      <p:grpSp>
        <p:nvGrpSpPr>
          <p:cNvPr id="32" name="Groupe 31"/>
          <p:cNvGrpSpPr/>
          <p:nvPr/>
        </p:nvGrpSpPr>
        <p:grpSpPr>
          <a:xfrm>
            <a:off x="8079020" y="6550702"/>
            <a:ext cx="957476" cy="190666"/>
            <a:chOff x="3851920" y="5877272"/>
            <a:chExt cx="1539062" cy="432048"/>
          </a:xfrm>
          <a:solidFill>
            <a:srgbClr val="FFFF00"/>
          </a:solidFill>
        </p:grpSpPr>
        <p:sp>
          <p:nvSpPr>
            <p:cNvPr id="34" name="Bouton d'action : Précédent 33">
              <a:hlinkClick r:id="" action="ppaction://hlinkshowjump?jump=previousslide" highlightClick="1"/>
            </p:cNvPr>
            <p:cNvSpPr/>
            <p:nvPr/>
          </p:nvSpPr>
          <p:spPr>
            <a:xfrm>
              <a:off x="3851920" y="5877272"/>
              <a:ext cx="720080" cy="432048"/>
            </a:xfrm>
            <a:prstGeom prst="actionButtonBackPrevious">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Bouton d’action : Suivant 34">
              <a:hlinkClick r:id="" action="ppaction://hlinkshowjump?jump=nextslide" highlightClick="1"/>
            </p:cNvPr>
            <p:cNvSpPr/>
            <p:nvPr/>
          </p:nvSpPr>
          <p:spPr>
            <a:xfrm>
              <a:off x="4716016" y="5877272"/>
              <a:ext cx="674966" cy="432048"/>
            </a:xfrm>
            <a:prstGeom prst="actionButtonForwardNex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8" name="Rectangle 61"/>
          <p:cNvSpPr/>
          <p:nvPr/>
        </p:nvSpPr>
        <p:spPr>
          <a:xfrm>
            <a:off x="-39428" y="0"/>
            <a:ext cx="2811228" cy="6857999"/>
          </a:xfrm>
          <a:prstGeom prst="rect">
            <a:avLst/>
          </a:prstGeom>
          <a:solidFill>
            <a:srgbClr val="FFFF00">
              <a:alpha val="67000"/>
            </a:srgbClr>
          </a:solidFill>
          <a:ln w="25402">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84" name="Connecteur droit 83"/>
          <p:cNvCxnSpPr/>
          <p:nvPr/>
        </p:nvCxnSpPr>
        <p:spPr>
          <a:xfrm>
            <a:off x="2771800" y="908720"/>
            <a:ext cx="638141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6" name="ZoneTexte 85"/>
          <p:cNvSpPr txBox="1"/>
          <p:nvPr/>
        </p:nvSpPr>
        <p:spPr>
          <a:xfrm>
            <a:off x="2771800" y="1017504"/>
            <a:ext cx="6381416" cy="338554"/>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1600" b="1" u="sng" dirty="0" smtClean="0">
                <a:solidFill>
                  <a:schemeClr val="tx1"/>
                </a:solidFill>
                <a:latin typeface="Arial" panose="020B0604020202020204" pitchFamily="34" charset="0"/>
                <a:cs typeface="Arial" panose="020B0604020202020204" pitchFamily="34" charset="0"/>
              </a:rPr>
              <a:t>La stratégie de formation alternée </a:t>
            </a:r>
            <a:endParaRPr lang="fr-FR" sz="1600" dirty="0" smtClean="0">
              <a:solidFill>
                <a:schemeClr val="tx1"/>
              </a:solidFill>
              <a:latin typeface="Arial" panose="020B0604020202020204" pitchFamily="34" charset="0"/>
              <a:cs typeface="Arial" panose="020B0604020202020204" pitchFamily="34" charset="0"/>
            </a:endParaRPr>
          </a:p>
        </p:txBody>
      </p:sp>
      <p:grpSp>
        <p:nvGrpSpPr>
          <p:cNvPr id="19" name="Groupe 18"/>
          <p:cNvGrpSpPr/>
          <p:nvPr/>
        </p:nvGrpSpPr>
        <p:grpSpPr>
          <a:xfrm>
            <a:off x="124665" y="125780"/>
            <a:ext cx="2503120" cy="841300"/>
            <a:chOff x="107504" y="57724"/>
            <a:chExt cx="2566801" cy="841300"/>
          </a:xfrm>
        </p:grpSpPr>
        <p:sp>
          <p:nvSpPr>
            <p:cNvPr id="20" name="ZoneTexte 79"/>
            <p:cNvSpPr txBox="1"/>
            <p:nvPr/>
          </p:nvSpPr>
          <p:spPr>
            <a:xfrm>
              <a:off x="861576" y="116632"/>
              <a:ext cx="1812729" cy="738664"/>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smtClean="0">
                  <a:uFillTx/>
                  <a:latin typeface="Arial" panose="020B0604020202020204" pitchFamily="34" charset="0"/>
                  <a:cs typeface="Arial" panose="020B0604020202020204" pitchFamily="34" charset="0"/>
                </a:rPr>
                <a:t>Repère pour la formation</a:t>
              </a:r>
            </a:p>
            <a:p>
              <a:pPr lvl="0" algn="ctr">
                <a:defRPr sz="1800" b="0" i="0" u="none" strike="noStrike" kern="0" cap="none" spc="0" baseline="0">
                  <a:solidFill>
                    <a:srgbClr val="000000"/>
                  </a:solidFill>
                  <a:uFillTx/>
                </a:defRPr>
              </a:pPr>
              <a:r>
                <a:rPr lang="fr-FR" sz="1400" b="1" dirty="0">
                  <a:latin typeface="Arial" panose="020B0604020202020204" pitchFamily="34" charset="0"/>
                  <a:cs typeface="Arial" panose="020B0604020202020204" pitchFamily="34" charset="0"/>
                </a:rPr>
                <a:t>BP électricien(ne)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7724"/>
              <a:ext cx="754072" cy="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Espace réservé du numéro de diapositive 12"/>
          <p:cNvSpPr>
            <a:spLocks noGrp="1"/>
          </p:cNvSpPr>
          <p:nvPr>
            <p:ph type="sldNum" sz="quarter" idx="8"/>
          </p:nvPr>
        </p:nvSpPr>
        <p:spPr>
          <a:xfrm>
            <a:off x="0" y="6453336"/>
            <a:ext cx="399811" cy="365129"/>
          </a:xfrm>
        </p:spPr>
        <p:txBody>
          <a:bodyPr/>
          <a:lstStyle/>
          <a:p>
            <a:pPr lvl="0" algn="l"/>
            <a:fld id="{F2EFEFE2-2224-44A4-A922-1FD17FD1A56C}" type="slidenum">
              <a:rPr lang="fr-FR" smtClean="0">
                <a:solidFill>
                  <a:schemeClr val="tx1"/>
                </a:solidFill>
                <a:latin typeface="Arial" panose="020B0604020202020204" pitchFamily="34" charset="0"/>
                <a:cs typeface="Arial" panose="020B0604020202020204" pitchFamily="34" charset="0"/>
              </a:rPr>
              <a:pPr lvl="0" algn="l"/>
              <a:t>9</a:t>
            </a:fld>
            <a:endParaRPr lang="fr-FR" dirty="0">
              <a:solidFill>
                <a:schemeClr val="tx1"/>
              </a:solidFill>
              <a:latin typeface="Arial" panose="020B0604020202020204" pitchFamily="34" charset="0"/>
              <a:cs typeface="Arial" panose="020B0604020202020204" pitchFamily="34" charset="0"/>
            </a:endParaRPr>
          </a:p>
        </p:txBody>
      </p:sp>
      <p:sp>
        <p:nvSpPr>
          <p:cNvPr id="42" name="Flèche droite 41"/>
          <p:cNvSpPr/>
          <p:nvPr/>
        </p:nvSpPr>
        <p:spPr>
          <a:xfrm>
            <a:off x="-36512" y="2734978"/>
            <a:ext cx="322355" cy="261974"/>
          </a:xfrm>
          <a:prstGeom prst="rightArrow">
            <a:avLst>
              <a:gd name="adj1" fmla="val 57776"/>
              <a:gd name="adj2" fmla="val 47883"/>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44" name="ZoneTexte 66"/>
          <p:cNvSpPr txBox="1"/>
          <p:nvPr/>
        </p:nvSpPr>
        <p:spPr>
          <a:xfrm>
            <a:off x="2771800" y="36493"/>
            <a:ext cx="6372200" cy="800219"/>
          </a:xfrm>
          <a:prstGeom prst="rect">
            <a:avLst/>
          </a:prstGeom>
          <a:noFill/>
          <a:ln>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dirty="0" smtClean="0">
                <a:solidFill>
                  <a:srgbClr val="000000"/>
                </a:solidFill>
                <a:latin typeface="Arial" panose="020B0604020202020204" pitchFamily="34" charset="0"/>
                <a:cs typeface="Arial" panose="020B0604020202020204" pitchFamily="34" charset="0"/>
              </a:rPr>
              <a:t>Brevet professionnel</a:t>
            </a:r>
            <a:r>
              <a:rPr lang="fr-FR" sz="2200" b="1" dirty="0" smtClean="0">
                <a:solidFill>
                  <a:srgbClr val="000000"/>
                </a:solidFill>
                <a:latin typeface="Arial" panose="020B0604020202020204" pitchFamily="34" charset="0"/>
                <a:cs typeface="Arial" panose="020B0604020202020204" pitchFamily="34" charset="0"/>
              </a:rPr>
              <a:t/>
            </a:r>
            <a:br>
              <a:rPr lang="fr-FR" sz="2200" b="1" dirty="0" smtClean="0">
                <a:solidFill>
                  <a:srgbClr val="000000"/>
                </a:solidFill>
                <a:latin typeface="Arial" panose="020B0604020202020204" pitchFamily="34" charset="0"/>
                <a:cs typeface="Arial" panose="020B0604020202020204" pitchFamily="34" charset="0"/>
              </a:rPr>
            </a:br>
            <a:r>
              <a:rPr lang="fr-FR" sz="2200" b="1" dirty="0" smtClean="0">
                <a:solidFill>
                  <a:srgbClr val="000000"/>
                </a:solidFill>
                <a:latin typeface="Arial" panose="020B0604020202020204" pitchFamily="34" charset="0"/>
                <a:cs typeface="Arial" panose="020B0604020202020204" pitchFamily="34" charset="0"/>
              </a:rPr>
              <a:t>électricien(ne)</a:t>
            </a:r>
            <a:endParaRPr lang="fr-FR" sz="2200" b="1" i="0" u="none" strike="noStrike" kern="1200" cap="none" spc="0" baseline="0" dirty="0">
              <a:solidFill>
                <a:srgbClr val="000000"/>
              </a:solidFill>
              <a:uFillTx/>
              <a:latin typeface="Arial" panose="020B0604020202020204" pitchFamily="34" charset="0"/>
              <a:cs typeface="Arial" panose="020B0604020202020204" pitchFamily="34" charset="0"/>
            </a:endParaRPr>
          </a:p>
        </p:txBody>
      </p:sp>
      <p:sp>
        <p:nvSpPr>
          <p:cNvPr id="30" name="ZoneTexte 67">
            <a:hlinkClick r:id="rId3" action="ppaction://hlinksldjump"/>
          </p:cNvPr>
          <p:cNvSpPr txBox="1"/>
          <p:nvPr/>
        </p:nvSpPr>
        <p:spPr>
          <a:xfrm>
            <a:off x="149688" y="141521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Contexte de la rénovation</a:t>
            </a:r>
            <a:endParaRPr lang="fr-FR" sz="1200" dirty="0">
              <a:solidFill>
                <a:srgbClr val="000000"/>
              </a:solidFill>
              <a:latin typeface="Arial" panose="020B0604020202020204" pitchFamily="34" charset="0"/>
              <a:cs typeface="Arial" panose="020B0604020202020204" pitchFamily="34" charset="0"/>
            </a:endParaRPr>
          </a:p>
        </p:txBody>
      </p:sp>
      <p:sp>
        <p:nvSpPr>
          <p:cNvPr id="31" name="ZoneTexte 67">
            <a:hlinkClick r:id="rId4" action="ppaction://hlinksldjump"/>
          </p:cNvPr>
          <p:cNvSpPr txBox="1"/>
          <p:nvPr/>
        </p:nvSpPr>
        <p:spPr>
          <a:xfrm>
            <a:off x="149688" y="622080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référentiels</a:t>
            </a:r>
            <a:endParaRPr lang="fr-FR" sz="1200" dirty="0">
              <a:solidFill>
                <a:srgbClr val="000000"/>
              </a:solidFill>
              <a:latin typeface="Arial" panose="020B0604020202020204" pitchFamily="34" charset="0"/>
              <a:cs typeface="Arial" panose="020B0604020202020204" pitchFamily="34" charset="0"/>
            </a:endParaRPr>
          </a:p>
        </p:txBody>
      </p:sp>
      <p:sp>
        <p:nvSpPr>
          <p:cNvPr id="33" name="ZoneTexte 67">
            <a:hlinkClick r:id="rId5" action="ppaction://hlinksldjump"/>
          </p:cNvPr>
          <p:cNvSpPr txBox="1"/>
          <p:nvPr/>
        </p:nvSpPr>
        <p:spPr>
          <a:xfrm>
            <a:off x="149688" y="1860950"/>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Ce qui change</a:t>
            </a:r>
            <a:endParaRPr lang="fr-FR" sz="1200" dirty="0">
              <a:solidFill>
                <a:srgbClr val="000000"/>
              </a:solidFill>
              <a:latin typeface="Arial" panose="020B0604020202020204" pitchFamily="34" charset="0"/>
              <a:cs typeface="Arial" panose="020B0604020202020204" pitchFamily="34" charset="0"/>
            </a:endParaRPr>
          </a:p>
        </p:txBody>
      </p:sp>
      <p:sp>
        <p:nvSpPr>
          <p:cNvPr id="36" name="ZoneTexte 67">
            <a:hlinkClick r:id="rId6" action="ppaction://hlinksldjump"/>
          </p:cNvPr>
          <p:cNvSpPr txBox="1"/>
          <p:nvPr/>
        </p:nvSpPr>
        <p:spPr>
          <a:xfrm>
            <a:off x="149688" y="2306685"/>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Approche pédagogique générale</a:t>
            </a:r>
            <a:endParaRPr lang="fr-FR" sz="1200" dirty="0">
              <a:solidFill>
                <a:srgbClr val="000000"/>
              </a:solidFill>
              <a:latin typeface="Arial" panose="020B0604020202020204" pitchFamily="34" charset="0"/>
              <a:cs typeface="Arial" panose="020B0604020202020204" pitchFamily="34" charset="0"/>
            </a:endParaRPr>
          </a:p>
        </p:txBody>
      </p:sp>
      <p:sp>
        <p:nvSpPr>
          <p:cNvPr id="37" name="ZoneTexte 67">
            <a:hlinkClick r:id="rId7" action="ppaction://hlinksldjump"/>
          </p:cNvPr>
          <p:cNvSpPr txBox="1"/>
          <p:nvPr/>
        </p:nvSpPr>
        <p:spPr>
          <a:xfrm>
            <a:off x="149688" y="2752420"/>
            <a:ext cx="2622112" cy="276999"/>
          </a:xfrm>
          <a:prstGeom prst="rect">
            <a:avLst/>
          </a:prstGeom>
          <a:noFill/>
          <a:ln>
            <a:noFill/>
          </a:ln>
        </p:spPr>
        <p:txBody>
          <a:bodyPr vert="horz" wrap="square" lIns="91440" tIns="45720" rIns="91440" bIns="45720" anchor="t" anchorCtr="1" compatLnSpc="1">
            <a:spAutoFit/>
          </a:bodyPr>
          <a:lstStyle/>
          <a:p>
            <a:pPr algn="ctr"/>
            <a:r>
              <a:rPr lang="fr-FR" sz="1200" dirty="0">
                <a:latin typeface="Arial" panose="020B0604020202020204" pitchFamily="34" charset="0"/>
                <a:cs typeface="Arial" panose="020B0604020202020204" pitchFamily="34" charset="0"/>
              </a:rPr>
              <a:t>La stratégie de formation alternée </a:t>
            </a:r>
          </a:p>
        </p:txBody>
      </p:sp>
      <p:sp>
        <p:nvSpPr>
          <p:cNvPr id="39" name="ZoneTexte 67">
            <a:hlinkClick r:id="rId8" action="ppaction://hlinksldjump"/>
          </p:cNvPr>
          <p:cNvSpPr txBox="1"/>
          <p:nvPr/>
        </p:nvSpPr>
        <p:spPr>
          <a:xfrm>
            <a:off x="149688" y="488359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Numérique et apprentissages</a:t>
            </a:r>
            <a:endParaRPr lang="fr-FR" sz="1200" dirty="0">
              <a:solidFill>
                <a:srgbClr val="000000"/>
              </a:solidFill>
              <a:latin typeface="Arial" panose="020B0604020202020204" pitchFamily="34" charset="0"/>
              <a:cs typeface="Arial" panose="020B0604020202020204" pitchFamily="34" charset="0"/>
            </a:endParaRPr>
          </a:p>
        </p:txBody>
      </p:sp>
      <p:sp>
        <p:nvSpPr>
          <p:cNvPr id="40" name="ZoneTexte 67">
            <a:hlinkClick r:id="rId9" action="ppaction://hlinksldjump"/>
          </p:cNvPr>
          <p:cNvSpPr txBox="1"/>
          <p:nvPr/>
        </p:nvSpPr>
        <p:spPr>
          <a:xfrm>
            <a:off x="149688" y="3191122"/>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Suivi individuel par compétences</a:t>
            </a:r>
            <a:endParaRPr lang="fr-FR" sz="1200" dirty="0">
              <a:solidFill>
                <a:srgbClr val="000000"/>
              </a:solidFill>
              <a:latin typeface="Arial" panose="020B0604020202020204" pitchFamily="34" charset="0"/>
              <a:cs typeface="Arial" panose="020B0604020202020204" pitchFamily="34" charset="0"/>
            </a:endParaRPr>
          </a:p>
        </p:txBody>
      </p:sp>
      <p:sp>
        <p:nvSpPr>
          <p:cNvPr id="41" name="ZoneTexte 67">
            <a:hlinkClick r:id="rId10" action="ppaction://hlinksldjump"/>
          </p:cNvPr>
          <p:cNvSpPr txBox="1"/>
          <p:nvPr/>
        </p:nvSpPr>
        <p:spPr>
          <a:xfrm>
            <a:off x="149688" y="5329328"/>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Les espaces de formation</a:t>
            </a:r>
            <a:endParaRPr lang="fr-FR" sz="1200" dirty="0">
              <a:solidFill>
                <a:srgbClr val="000000"/>
              </a:solidFill>
              <a:latin typeface="Arial" panose="020B0604020202020204" pitchFamily="34" charset="0"/>
              <a:cs typeface="Arial" panose="020B0604020202020204" pitchFamily="34" charset="0"/>
            </a:endParaRPr>
          </a:p>
        </p:txBody>
      </p:sp>
      <p:sp>
        <p:nvSpPr>
          <p:cNvPr id="43" name="ZoneTexte 67">
            <a:hlinkClick r:id="rId11" action="ppaction://hlinksldjump"/>
          </p:cNvPr>
          <p:cNvSpPr txBox="1"/>
          <p:nvPr/>
        </p:nvSpPr>
        <p:spPr>
          <a:xfrm>
            <a:off x="149688" y="4260225"/>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Interaction avec les autres disciplines</a:t>
            </a:r>
            <a:endParaRPr lang="fr-FR" sz="1200" dirty="0">
              <a:solidFill>
                <a:srgbClr val="000000"/>
              </a:solidFill>
              <a:latin typeface="Arial" panose="020B0604020202020204" pitchFamily="34" charset="0"/>
              <a:cs typeface="Arial" panose="020B0604020202020204" pitchFamily="34" charset="0"/>
            </a:endParaRPr>
          </a:p>
        </p:txBody>
      </p:sp>
      <p:sp>
        <p:nvSpPr>
          <p:cNvPr id="45" name="ZoneTexte 67">
            <a:hlinkClick r:id="rId12" action="ppaction://hlinksldjump"/>
          </p:cNvPr>
          <p:cNvSpPr txBox="1"/>
          <p:nvPr/>
        </p:nvSpPr>
        <p:spPr>
          <a:xfrm>
            <a:off x="149688" y="5775063"/>
            <a:ext cx="2622112" cy="28403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dirty="0" smtClean="0">
                <a:solidFill>
                  <a:srgbClr val="000000"/>
                </a:solidFill>
                <a:latin typeface="Arial" panose="020B0604020202020204" pitchFamily="34" charset="0"/>
                <a:cs typeface="Arial" panose="020B0604020202020204" pitchFamily="34" charset="0"/>
              </a:rPr>
              <a:t>La certification en mode CCF</a:t>
            </a:r>
            <a:endParaRPr lang="fr-FR" sz="1200" dirty="0">
              <a:solidFill>
                <a:srgbClr val="000000"/>
              </a:solidFill>
              <a:latin typeface="Arial" panose="020B0604020202020204" pitchFamily="34" charset="0"/>
              <a:cs typeface="Arial" panose="020B0604020202020204" pitchFamily="34" charset="0"/>
            </a:endParaRPr>
          </a:p>
        </p:txBody>
      </p:sp>
      <p:sp>
        <p:nvSpPr>
          <p:cNvPr id="46" name="ZoneTexte 67">
            <a:hlinkClick r:id="rId13" action="ppaction://hlinksldjump"/>
          </p:cNvPr>
          <p:cNvSpPr txBox="1"/>
          <p:nvPr/>
        </p:nvSpPr>
        <p:spPr>
          <a:xfrm>
            <a:off x="149688" y="3636857"/>
            <a:ext cx="2622112" cy="461665"/>
          </a:xfrm>
          <a:prstGeom prst="rect">
            <a:avLst/>
          </a:prstGeom>
          <a:noFill/>
          <a:ln>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fr-FR" sz="1200" dirty="0" smtClean="0">
                <a:latin typeface="Arial" panose="020B0604020202020204" pitchFamily="34" charset="0"/>
                <a:cs typeface="Arial" panose="020B0604020202020204" pitchFamily="34" charset="0"/>
              </a:rPr>
              <a:t>Evaluation des compétences en entreprise</a:t>
            </a:r>
            <a:endParaRPr lang="fr-FR"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732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17515</TotalTime>
  <Words>2644</Words>
  <Application>Microsoft Office PowerPoint</Application>
  <PresentationFormat>Affichage à l'écran (4:3)</PresentationFormat>
  <Paragraphs>416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du collège 2016</dc:title>
  <dc:creator>Poste</dc:creator>
  <cp:lastModifiedBy>Claude POJOLAT</cp:lastModifiedBy>
  <cp:revision>677</cp:revision>
  <cp:lastPrinted>2017-03-23T14:24:26Z</cp:lastPrinted>
  <dcterms:created xsi:type="dcterms:W3CDTF">2015-11-03T05:38:56Z</dcterms:created>
  <dcterms:modified xsi:type="dcterms:W3CDTF">2017-06-30T16:11:40Z</dcterms:modified>
</cp:coreProperties>
</file>