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handoutMasterIdLst>
    <p:handoutMasterId r:id="rId7"/>
  </p:handoutMasterIdLst>
  <p:sldIdLst>
    <p:sldId id="340" r:id="rId3"/>
    <p:sldId id="343" r:id="rId4"/>
    <p:sldId id="345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43897B8-C744-440C-9DAE-E123D46D41EB}">
          <p14:sldIdLst>
            <p14:sldId id="340"/>
            <p14:sldId id="343"/>
            <p14:sldId id="345"/>
          </p14:sldIdLst>
        </p14:section>
        <p14:section name="Section sans titre" id="{00E2A75E-6926-4E1B-873D-32C577FB88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0727" autoAdjust="0"/>
  </p:normalViewPr>
  <p:slideViewPr>
    <p:cSldViewPr>
      <p:cViewPr varScale="1">
        <p:scale>
          <a:sx n="72" d="100"/>
          <a:sy n="72" d="100"/>
        </p:scale>
        <p:origin x="1013" y="53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3" d="2"/>
        <a:sy n="3" d="2"/>
      </p:scale>
      <p:origin x="0" y="-576"/>
    </p:cViewPr>
  </p:notesTextViewPr>
  <p:sorterViewPr>
    <p:cViewPr>
      <p:scale>
        <a:sx n="100" d="100"/>
        <a:sy n="100" d="100"/>
      </p:scale>
      <p:origin x="0" y="-1392"/>
    </p:cViewPr>
  </p:sorterViewPr>
  <p:notesViewPr>
    <p:cSldViewPr showGuides="1">
      <p:cViewPr varScale="1">
        <p:scale>
          <a:sx n="75" d="100"/>
          <a:sy n="75" d="100"/>
        </p:scale>
        <p:origin x="2918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fr-FR"/>
              <a:t>25/09/2020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fr-FR"/>
              <a:t>25/09/2020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illustrer cette</a:t>
            </a:r>
            <a:r>
              <a:rPr lang="fr-FR" baseline="0" dirty="0" smtClean="0"/>
              <a:t> définition, je vous propose de prendre l’exemple de la compétence « Faire du vélo »</a:t>
            </a:r>
            <a:endParaRPr lang="fr-FR" dirty="0" smtClean="0"/>
          </a:p>
          <a:p>
            <a:r>
              <a:rPr lang="fr-FR" dirty="0" smtClean="0"/>
              <a:t>Les</a:t>
            </a:r>
            <a:r>
              <a:rPr lang="fr-FR" baseline="0" dirty="0" smtClean="0"/>
              <a:t> différentes phases d’apprentissages :</a:t>
            </a:r>
          </a:p>
          <a:p>
            <a:r>
              <a:rPr lang="fr-FR" baseline="0" dirty="0" smtClean="0"/>
              <a:t>1 : l’apprenant n’a pas les prérequis. Ce n’est donc pas la peine de s’acharner à aborder la compétence.</a:t>
            </a:r>
          </a:p>
          <a:p>
            <a:r>
              <a:rPr lang="fr-FR" baseline="0" dirty="0" smtClean="0"/>
              <a:t>2 : l’apprenant à les prérequis mais il a besoin d’aide pour être en réussite.</a:t>
            </a:r>
          </a:p>
          <a:p>
            <a:r>
              <a:rPr lang="fr-FR" baseline="0" dirty="0" smtClean="0"/>
              <a:t>3 : l’apprenant est autonome est réussit régulièrement sans aide.</a:t>
            </a:r>
          </a:p>
          <a:p>
            <a:r>
              <a:rPr lang="fr-FR" baseline="0" dirty="0" smtClean="0"/>
              <a:t>4 : l’apprenant maîtrise suffisamment pour pouvoir </a:t>
            </a:r>
            <a:r>
              <a:rPr lang="fr-FR" baseline="0" dirty="0" err="1" smtClean="0"/>
              <a:t>tutorer</a:t>
            </a:r>
            <a:r>
              <a:rPr lang="fr-FR" baseline="0" dirty="0" smtClean="0"/>
              <a:t> un autre apprenant.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948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Lorsqu’un élève est hors ZPD, il est</a:t>
            </a:r>
            <a:r>
              <a:rPr lang="fr-FR" baseline="0" dirty="0" smtClean="0"/>
              <a:t> inutile de le faire travailler cette compétence, il est indispensable de travailler les prérequis. L’élève ne peut donc pas être évalué sur cette compétence (NE : Non Evalué.)</a:t>
            </a:r>
          </a:p>
          <a:p>
            <a:r>
              <a:rPr lang="fr-FR" baseline="0" dirty="0" smtClean="0"/>
              <a:t>NA : nous donne l’information que l’élève </a:t>
            </a:r>
            <a:r>
              <a:rPr lang="fr-FR" baseline="0" dirty="0" smtClean="0"/>
              <a:t>a </a:t>
            </a:r>
            <a:r>
              <a:rPr lang="fr-FR" baseline="0" dirty="0" smtClean="0"/>
              <a:t>les prérequis mais ne maîtrise pas du tout la compétence. Il a besoin d’une aide indispensable (tutorat, étayage…)</a:t>
            </a:r>
          </a:p>
          <a:p>
            <a:r>
              <a:rPr lang="fr-FR" baseline="0" dirty="0" smtClean="0"/>
              <a:t>EA : nous informe que cet élève commence à </a:t>
            </a:r>
            <a:r>
              <a:rPr lang="fr-FR" baseline="0" dirty="0" smtClean="0"/>
              <a:t>maîtriser </a:t>
            </a:r>
            <a:r>
              <a:rPr lang="fr-FR" baseline="0" dirty="0" smtClean="0"/>
              <a:t>la compétence mais qu’il doit encore la travailler pour la maîtriser suffisamment. Il peut travailler en autonomie ou avec </a:t>
            </a:r>
            <a:r>
              <a:rPr lang="fr-FR" baseline="0" dirty="0" smtClean="0"/>
              <a:t>une </a:t>
            </a:r>
            <a:r>
              <a:rPr lang="fr-FR" baseline="0" dirty="0" smtClean="0"/>
              <a:t>aide ponctuelle.</a:t>
            </a:r>
          </a:p>
          <a:p>
            <a:r>
              <a:rPr lang="fr-FR" baseline="0" dirty="0" smtClean="0"/>
              <a:t>A : nous donne l’information que cette compétence est maîtrisée.</a:t>
            </a:r>
          </a:p>
          <a:p>
            <a:r>
              <a:rPr lang="fr-FR" baseline="0" dirty="0" smtClean="0"/>
              <a:t>Expert : nous informe que l’élève peut devenir tuteur d’un autre élève.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fr-FR" dirty="0" smtClean="0"/>
              <a:t>Cliquez sur l'icône pour ajouter une image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fr-FR"/>
              <a:t>25/09/2020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fr-FR"/>
              <a:pPr/>
              <a:t>25/09/2020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2"/>
          <p:cNvSpPr txBox="1">
            <a:spLocks/>
          </p:cNvSpPr>
          <p:nvPr/>
        </p:nvSpPr>
        <p:spPr>
          <a:xfrm>
            <a:off x="1053851" y="188640"/>
            <a:ext cx="10945217" cy="532963"/>
          </a:xfrm>
          <a:prstGeom prst="rect">
            <a:avLst/>
          </a:prstGeom>
        </p:spPr>
        <p:txBody>
          <a:bodyPr vert="horz" lIns="121899" tIns="60949" rIns="121899" bIns="60949" rtlCol="0" anchor="t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FF0000"/>
                </a:solidFill>
              </a:rPr>
              <a:t>ZPD </a:t>
            </a:r>
            <a:r>
              <a:rPr lang="fr-FR" sz="2800" b="1" dirty="0">
                <a:solidFill>
                  <a:srgbClr val="FF0000"/>
                </a:solidFill>
              </a:rPr>
              <a:t>(Zone Proximale de Développement)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837829" y="721603"/>
            <a:ext cx="113509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53851" y="2348880"/>
            <a:ext cx="105851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chemeClr val="bg1"/>
                </a:solidFill>
              </a:rPr>
              <a:t>DEFINITION :</a:t>
            </a:r>
          </a:p>
          <a:p>
            <a:pPr algn="just"/>
            <a:endParaRPr lang="fr-FR" dirty="0">
              <a:solidFill>
                <a:schemeClr val="bg1"/>
              </a:solidFill>
            </a:endParaRPr>
          </a:p>
          <a:p>
            <a:pPr algn="just"/>
            <a:r>
              <a:rPr lang="fr-FR" dirty="0" smtClean="0">
                <a:solidFill>
                  <a:schemeClr val="bg1"/>
                </a:solidFill>
              </a:rPr>
              <a:t>La </a:t>
            </a:r>
            <a:r>
              <a:rPr lang="fr-FR" dirty="0">
                <a:solidFill>
                  <a:schemeClr val="bg1"/>
                </a:solidFill>
              </a:rPr>
              <a:t>ZPD se définit comme la zone où l’élève, à l’aide de ressources, </a:t>
            </a:r>
            <a:r>
              <a:rPr lang="fr-FR" dirty="0" smtClean="0">
                <a:solidFill>
                  <a:schemeClr val="bg1"/>
                </a:solidFill>
              </a:rPr>
              <a:t>est </a:t>
            </a:r>
            <a:r>
              <a:rPr lang="fr-FR" dirty="0">
                <a:solidFill>
                  <a:schemeClr val="bg1"/>
                </a:solidFill>
              </a:rPr>
              <a:t>capable d’exécuter une tâche. </a:t>
            </a:r>
            <a:r>
              <a:rPr lang="fr-FR" b="1" dirty="0">
                <a:solidFill>
                  <a:schemeClr val="bg1"/>
                </a:solidFill>
              </a:rPr>
              <a:t>Une tâche qui s’inscrit dans la ZPD permet à l’élève en apprentissage de se mobiliser, car </a:t>
            </a:r>
            <a:r>
              <a:rPr lang="fr-FR" b="1" dirty="0" smtClean="0">
                <a:solidFill>
                  <a:schemeClr val="bg1"/>
                </a:solidFill>
              </a:rPr>
              <a:t>il </a:t>
            </a:r>
            <a:r>
              <a:rPr lang="fr-FR" b="1" dirty="0">
                <a:solidFill>
                  <a:schemeClr val="bg1"/>
                </a:solidFill>
              </a:rPr>
              <a:t>sent le défi </a:t>
            </a:r>
            <a:r>
              <a:rPr lang="fr-FR" b="1" dirty="0" smtClean="0">
                <a:solidFill>
                  <a:schemeClr val="bg1"/>
                </a:solidFill>
              </a:rPr>
              <a:t>réaliste.</a:t>
            </a:r>
          </a:p>
          <a:p>
            <a:pPr algn="r"/>
            <a:r>
              <a:rPr lang="fr-FR" sz="1600" b="1" i="1" dirty="0" smtClean="0">
                <a:solidFill>
                  <a:schemeClr val="bg1"/>
                </a:solidFill>
              </a:rPr>
              <a:t> Lev Vygotsky(1896-1934</a:t>
            </a:r>
            <a:r>
              <a:rPr lang="fr-FR" sz="1100" b="1" i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98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482" y="3677102"/>
            <a:ext cx="1800199" cy="134560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6060" y="2381896"/>
            <a:ext cx="1759651" cy="1374109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9957" y="4941280"/>
            <a:ext cx="1788903" cy="1540179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0751" y="3336823"/>
            <a:ext cx="2230709" cy="1496098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 rot="20842096">
            <a:off x="1145505" y="4830148"/>
            <a:ext cx="2341202" cy="369332"/>
          </a:xfrm>
          <a:prstGeom prst="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Hors ZPD</a:t>
            </a:r>
          </a:p>
        </p:txBody>
      </p:sp>
      <p:sp>
        <p:nvSpPr>
          <p:cNvPr id="27" name="ZoneTexte 26"/>
          <p:cNvSpPr txBox="1"/>
          <p:nvPr/>
        </p:nvSpPr>
        <p:spPr>
          <a:xfrm rot="20733410">
            <a:off x="5242831" y="4492886"/>
            <a:ext cx="1063611" cy="461665"/>
          </a:xfrm>
          <a:prstGeom prst="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ZPD</a:t>
            </a:r>
          </a:p>
        </p:txBody>
      </p:sp>
      <p:sp>
        <p:nvSpPr>
          <p:cNvPr id="30" name="Rectangle à coins arrondis 29"/>
          <p:cNvSpPr/>
          <p:nvPr/>
        </p:nvSpPr>
        <p:spPr>
          <a:xfrm rot="1027643">
            <a:off x="3431115" y="6138123"/>
            <a:ext cx="1004459" cy="441894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 rot="685855">
            <a:off x="5459361" y="6190342"/>
            <a:ext cx="590708" cy="45465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20806157">
            <a:off x="3639021" y="1775390"/>
            <a:ext cx="2414881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Adaptation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Différenciation</a:t>
            </a:r>
          </a:p>
        </p:txBody>
      </p:sp>
      <p:sp>
        <p:nvSpPr>
          <p:cNvPr id="36" name="ZoneTexte 35"/>
          <p:cNvSpPr txBox="1"/>
          <p:nvPr/>
        </p:nvSpPr>
        <p:spPr>
          <a:xfrm rot="20806157">
            <a:off x="1120913" y="1931503"/>
            <a:ext cx="2112291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Travailler les prérequis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30097" y="4034655"/>
            <a:ext cx="1695450" cy="134302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65378" y="2307862"/>
            <a:ext cx="1238246" cy="175851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71782" y="3814673"/>
            <a:ext cx="2235392" cy="1896696"/>
          </a:xfrm>
          <a:prstGeom prst="rect">
            <a:avLst/>
          </a:prstGeom>
        </p:spPr>
      </p:pic>
      <p:sp>
        <p:nvSpPr>
          <p:cNvPr id="20" name="Title 12"/>
          <p:cNvSpPr txBox="1">
            <a:spLocks/>
          </p:cNvSpPr>
          <p:nvPr/>
        </p:nvSpPr>
        <p:spPr>
          <a:xfrm>
            <a:off x="1053851" y="188640"/>
            <a:ext cx="10945217" cy="532963"/>
          </a:xfrm>
          <a:prstGeom prst="rect">
            <a:avLst/>
          </a:prstGeom>
        </p:spPr>
        <p:txBody>
          <a:bodyPr vert="horz" lIns="121899" tIns="60949" rIns="121899" bIns="60949" rtlCol="0" anchor="t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solidFill>
                  <a:srgbClr val="FF0000"/>
                </a:solidFill>
              </a:rPr>
              <a:t>ZPD </a:t>
            </a:r>
            <a:r>
              <a:rPr lang="fr-FR" sz="2800" b="1" dirty="0">
                <a:solidFill>
                  <a:srgbClr val="FF0000"/>
                </a:solidFill>
              </a:rPr>
              <a:t>(Zone Proximale de Développement)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837829" y="721603"/>
            <a:ext cx="113509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 rot="20806157">
            <a:off x="6534748" y="1477392"/>
            <a:ext cx="3471591" cy="156966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Monter en compétence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et/ou</a:t>
            </a:r>
            <a:endParaRPr lang="fr-FR" b="1" dirty="0">
              <a:solidFill>
                <a:srgbClr val="FFFF00"/>
              </a:solidFill>
            </a:endParaRP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Développer des nouvelles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compétences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20733410">
            <a:off x="7016730" y="5688179"/>
            <a:ext cx="2259427" cy="831102"/>
          </a:xfrm>
          <a:prstGeom prst="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Zone de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confort</a:t>
            </a:r>
          </a:p>
        </p:txBody>
      </p:sp>
      <p:sp>
        <p:nvSpPr>
          <p:cNvPr id="29" name="Rectangle à coins arrondis 28"/>
          <p:cNvSpPr/>
          <p:nvPr/>
        </p:nvSpPr>
        <p:spPr>
          <a:xfrm rot="452772">
            <a:off x="6834345" y="5797144"/>
            <a:ext cx="448043" cy="4249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20733410">
            <a:off x="9878861" y="5809730"/>
            <a:ext cx="1884242" cy="369332"/>
          </a:xfrm>
          <a:prstGeom prst="rect">
            <a:avLst/>
          </a:prstGeom>
          <a:solidFill>
            <a:srgbClr val="FFD9D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Expertise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436053">
            <a:off x="10322240" y="5232670"/>
            <a:ext cx="776125" cy="651321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1103738" y="965788"/>
            <a:ext cx="10585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olidFill>
                  <a:schemeClr val="bg1"/>
                </a:solidFill>
              </a:rPr>
              <a:t>EXEMPLE : Compétence « faire du vélo »</a:t>
            </a:r>
            <a:endParaRPr lang="fr-FR" sz="1100" b="1" i="1" dirty="0">
              <a:solidFill>
                <a:schemeClr val="bg1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 rot="417724">
            <a:off x="1813876" y="5430363"/>
            <a:ext cx="1004459" cy="44189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NE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1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  <p:bldP spid="31" grpId="0" animBg="1"/>
      <p:bldP spid="34" grpId="0" animBg="1"/>
      <p:bldP spid="36" grpId="0" animBg="1"/>
      <p:bldP spid="35" grpId="0" animBg="1"/>
      <p:bldP spid="28" grpId="0" animBg="1"/>
      <p:bldP spid="29" grpId="0" animBg="1"/>
      <p:bldP spid="32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90091">
            <a:off x="813014" y="2372016"/>
            <a:ext cx="1127447" cy="946149"/>
          </a:xfrm>
          <a:prstGeom prst="rect">
            <a:avLst/>
          </a:prstGeom>
        </p:spPr>
      </p:pic>
      <p:sp>
        <p:nvSpPr>
          <p:cNvPr id="5" name="Title 12"/>
          <p:cNvSpPr txBox="1">
            <a:spLocks/>
          </p:cNvSpPr>
          <p:nvPr/>
        </p:nvSpPr>
        <p:spPr>
          <a:xfrm>
            <a:off x="837829" y="188640"/>
            <a:ext cx="11161240" cy="532963"/>
          </a:xfrm>
          <a:prstGeom prst="rect">
            <a:avLst/>
          </a:prstGeom>
        </p:spPr>
        <p:txBody>
          <a:bodyPr vert="horz" lIns="121899" tIns="60949" rIns="121899" bIns="60949" rtlCol="0" anchor="t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FF0000"/>
                </a:solidFill>
              </a:rPr>
              <a:t>Prérequis et ZPD (Zone Proximale de Développement)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837829" y="721603"/>
            <a:ext cx="113509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35"/>
          <a:stretch/>
        </p:blipFill>
        <p:spPr bwMode="auto">
          <a:xfrm>
            <a:off x="1905960" y="2227522"/>
            <a:ext cx="3290954" cy="411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837829" y="1032909"/>
            <a:ext cx="10801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bg1"/>
                </a:solidFill>
              </a:rPr>
              <a:t>Comment gérer les différents niveaux d’acquisitions des élèves ?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17396" y="2140681"/>
            <a:ext cx="2678866" cy="1188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b="1" dirty="0" smtClean="0">
                <a:solidFill>
                  <a:srgbClr val="006600"/>
                </a:solidFill>
              </a:rPr>
              <a:t>Peut devenir TUTEUR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278732" y="4300998"/>
            <a:ext cx="2698198" cy="1224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b="1" dirty="0" smtClean="0">
                <a:solidFill>
                  <a:srgbClr val="006600"/>
                </a:solidFill>
              </a:rPr>
              <a:t>Besoin d’aide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298064" y="3566869"/>
            <a:ext cx="2678866" cy="461665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b="1" dirty="0" smtClean="0">
                <a:solidFill>
                  <a:srgbClr val="006600"/>
                </a:solidFill>
              </a:rPr>
              <a:t>Autonome</a:t>
            </a:r>
          </a:p>
        </p:txBody>
      </p:sp>
      <p:sp>
        <p:nvSpPr>
          <p:cNvPr id="22" name="Rectangle à coins arrondis 21"/>
          <p:cNvSpPr/>
          <p:nvPr/>
        </p:nvSpPr>
        <p:spPr>
          <a:xfrm rot="417724">
            <a:off x="1013020" y="5000416"/>
            <a:ext cx="1004459" cy="441894"/>
          </a:xfrm>
          <a:prstGeom prst="round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 rot="481062">
            <a:off x="1405557" y="4324996"/>
            <a:ext cx="590708" cy="45465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 rot="551432">
            <a:off x="1561457" y="3566146"/>
            <a:ext cx="448043" cy="4249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Arc 27"/>
          <p:cNvSpPr/>
          <p:nvPr/>
        </p:nvSpPr>
        <p:spPr>
          <a:xfrm rot="18833608" flipH="1">
            <a:off x="5244575" y="2226913"/>
            <a:ext cx="3038875" cy="3103387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avec flèche vers la gauche 29"/>
          <p:cNvSpPr/>
          <p:nvPr/>
        </p:nvSpPr>
        <p:spPr>
          <a:xfrm>
            <a:off x="7966620" y="3861049"/>
            <a:ext cx="4104508" cy="2088330"/>
          </a:xfrm>
          <a:prstGeom prst="leftArrowCallout">
            <a:avLst>
              <a:gd name="adj1" fmla="val 25000"/>
              <a:gd name="adj2" fmla="val 25000"/>
              <a:gd name="adj3" fmla="val 9957"/>
              <a:gd name="adj4" fmla="val 9088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REFLEXIONS SUR :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Les stratégies pédagogiques</a:t>
            </a:r>
          </a:p>
          <a:p>
            <a:pPr algn="ctr"/>
            <a:r>
              <a:rPr lang="fr-FR" b="1" dirty="0" smtClean="0">
                <a:solidFill>
                  <a:srgbClr val="00B050"/>
                </a:solidFill>
              </a:rPr>
              <a:t>Les dispositifs </a:t>
            </a:r>
          </a:p>
          <a:p>
            <a:pPr algn="ctr"/>
            <a:r>
              <a:rPr lang="fr-FR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Les outils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 rot="21216395">
            <a:off x="7524965" y="1355530"/>
            <a:ext cx="3243614" cy="626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Tutorat entre pairs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 rot="21216395">
            <a:off x="7561997" y="2574744"/>
            <a:ext cx="3243614" cy="62653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B050"/>
                </a:solidFill>
              </a:rPr>
              <a:t>AP</a:t>
            </a:r>
            <a:endParaRPr lang="fr-FR" sz="2000" b="1" dirty="0">
              <a:solidFill>
                <a:srgbClr val="00B050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 rot="21216395">
            <a:off x="8832990" y="1665033"/>
            <a:ext cx="3243614" cy="6265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</a:rPr>
              <a:t>Groupe de besoins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 rot="21216395">
            <a:off x="8687388" y="2898663"/>
            <a:ext cx="3243614" cy="62653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B050"/>
                </a:solidFill>
              </a:rPr>
              <a:t>Devoirs faits</a:t>
            </a:r>
            <a:endParaRPr lang="fr-FR" sz="2000" b="1" dirty="0">
              <a:solidFill>
                <a:srgbClr val="00B050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 rot="21216395">
            <a:off x="7627501" y="5775184"/>
            <a:ext cx="3243614" cy="6265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E-learning</a:t>
            </a:r>
            <a:endParaRPr lang="fr-FR" sz="2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 rot="21216395">
            <a:off x="8687388" y="6116092"/>
            <a:ext cx="3243614" cy="6265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Dossiers ressources</a:t>
            </a:r>
          </a:p>
        </p:txBody>
      </p:sp>
      <p:sp>
        <p:nvSpPr>
          <p:cNvPr id="26" name="Rectangle à coins arrondis 25"/>
          <p:cNvSpPr/>
          <p:nvPr/>
        </p:nvSpPr>
        <p:spPr>
          <a:xfrm rot="417724">
            <a:off x="997549" y="5757117"/>
            <a:ext cx="1004459" cy="44189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NE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5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89D97F-F9C6-4321-86E9-9163169DDD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Circuit trois lignes (grand écran)</Template>
  <TotalTime>0</TotalTime>
  <Words>364</Words>
  <Application>Microsoft Office PowerPoint</Application>
  <PresentationFormat>Personnalisé</PresentationFormat>
  <Paragraphs>55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Tech_16x9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2015-05-27T15:43:08Z</dcterms:created>
  <dcterms:modified xsi:type="dcterms:W3CDTF">2020-09-25T12:00:07Z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