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62" r:id="rId3"/>
    <p:sldId id="263" r:id="rId4"/>
    <p:sldId id="264" r:id="rId5"/>
    <p:sldId id="265" r:id="rId6"/>
    <p:sldId id="266" r:id="rId7"/>
  </p:sldIdLst>
  <p:sldSz cx="9144000" cy="5715000" type="screen16x1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22" autoAdjust="0"/>
  </p:normalViewPr>
  <p:slideViewPr>
    <p:cSldViewPr snapToGrid="0" snapToObjects="1">
      <p:cViewPr varScale="1">
        <p:scale>
          <a:sx n="88" d="100"/>
          <a:sy n="88" d="100"/>
        </p:scale>
        <p:origin x="-876" y="-10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DFF847-8304-4B5B-A6B6-0A6D21DB8A6C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B0FF1C25-4799-4107-BEDC-E618F8FA1E09}">
      <dgm:prSet phldrT="[Texte]"/>
      <dgm:spPr/>
      <dgm:t>
        <a:bodyPr/>
        <a:lstStyle/>
        <a:p>
          <a:r>
            <a:rPr lang="fr-FR" dirty="0" smtClean="0"/>
            <a:t>Déroulement de la séance</a:t>
          </a:r>
          <a:endParaRPr lang="fr-FR" dirty="0"/>
        </a:p>
      </dgm:t>
    </dgm:pt>
    <dgm:pt modelId="{9E3D2861-BCC5-42B0-BF19-5E837A730724}" type="parTrans" cxnId="{2A22DE23-2206-466A-A541-5FC82C8066ED}">
      <dgm:prSet/>
      <dgm:spPr/>
      <dgm:t>
        <a:bodyPr/>
        <a:lstStyle/>
        <a:p>
          <a:endParaRPr lang="fr-FR"/>
        </a:p>
      </dgm:t>
    </dgm:pt>
    <dgm:pt modelId="{247B008E-9CC0-4AE4-B068-FD42EE0B3590}" type="sibTrans" cxnId="{2A22DE23-2206-466A-A541-5FC82C8066ED}">
      <dgm:prSet/>
      <dgm:spPr/>
      <dgm:t>
        <a:bodyPr/>
        <a:lstStyle/>
        <a:p>
          <a:endParaRPr lang="fr-FR"/>
        </a:p>
      </dgm:t>
    </dgm:pt>
    <dgm:pt modelId="{79C39624-F723-4A95-9EDB-6CC3788350E6}">
      <dgm:prSet/>
      <dgm:spPr/>
      <dgm:t>
        <a:bodyPr/>
        <a:lstStyle/>
        <a:p>
          <a:r>
            <a:rPr lang="fr-FR" dirty="0" smtClean="0"/>
            <a:t>À la fin de cette séance, vous serez capable d’établir la chaîne d’information d’un objet technique</a:t>
          </a:r>
          <a:endParaRPr lang="fr-FR" dirty="0"/>
        </a:p>
      </dgm:t>
    </dgm:pt>
    <dgm:pt modelId="{6E7E2300-FBBC-4415-AE0B-99681999DD6B}" type="parTrans" cxnId="{91A44981-3496-45E7-A582-DF7B4C2C3B63}">
      <dgm:prSet/>
      <dgm:spPr/>
      <dgm:t>
        <a:bodyPr/>
        <a:lstStyle/>
        <a:p>
          <a:endParaRPr lang="fr-FR"/>
        </a:p>
      </dgm:t>
    </dgm:pt>
    <dgm:pt modelId="{9A92B4D4-C23F-48A3-A500-CBC9B0B1993D}" type="sibTrans" cxnId="{91A44981-3496-45E7-A582-DF7B4C2C3B63}">
      <dgm:prSet/>
      <dgm:spPr/>
      <dgm:t>
        <a:bodyPr/>
        <a:lstStyle/>
        <a:p>
          <a:endParaRPr lang="fr-FR"/>
        </a:p>
      </dgm:t>
    </dgm:pt>
    <dgm:pt modelId="{80F42B43-E897-475B-8166-45A64A80DFB2}">
      <dgm:prSet/>
      <dgm:spPr/>
      <dgm:t>
        <a:bodyPr/>
        <a:lstStyle/>
        <a:p>
          <a:r>
            <a:rPr lang="fr-FR" smtClean="0"/>
            <a:t>Résultat(s) attendu(s)</a:t>
          </a:r>
          <a:endParaRPr lang="fr-FR" b="0" dirty="0"/>
        </a:p>
      </dgm:t>
    </dgm:pt>
    <dgm:pt modelId="{7B3A69F6-D629-42C9-9728-C151FF2D1823}" type="parTrans" cxnId="{8513DB8C-B4CA-4CEB-BF86-0E3A616E6F3C}">
      <dgm:prSet/>
      <dgm:spPr/>
      <dgm:t>
        <a:bodyPr/>
        <a:lstStyle/>
        <a:p>
          <a:endParaRPr lang="fr-FR"/>
        </a:p>
      </dgm:t>
    </dgm:pt>
    <dgm:pt modelId="{3C26D8AF-6CB0-4314-B16C-890CFFFEC31A}" type="sibTrans" cxnId="{8513DB8C-B4CA-4CEB-BF86-0E3A616E6F3C}">
      <dgm:prSet/>
      <dgm:spPr/>
      <dgm:t>
        <a:bodyPr/>
        <a:lstStyle/>
        <a:p>
          <a:endParaRPr lang="fr-FR"/>
        </a:p>
      </dgm:t>
    </dgm:pt>
    <dgm:pt modelId="{F88B0CD4-AA5C-4D06-BA72-84322A36983D}">
      <dgm:prSet/>
      <dgm:spPr/>
      <dgm:t>
        <a:bodyPr/>
        <a:lstStyle/>
        <a:p>
          <a:r>
            <a:rPr lang="fr-FR" dirty="0" smtClean="0"/>
            <a:t>Lancement</a:t>
          </a:r>
          <a:endParaRPr lang="fr-FR" dirty="0"/>
        </a:p>
      </dgm:t>
    </dgm:pt>
    <dgm:pt modelId="{661736EC-20A8-4641-A449-31D1B3CAE13F}" type="parTrans" cxnId="{D71C05D1-541C-4C90-AEE1-EDEFEE7935C2}">
      <dgm:prSet/>
      <dgm:spPr/>
      <dgm:t>
        <a:bodyPr/>
        <a:lstStyle/>
        <a:p>
          <a:endParaRPr lang="fr-FR"/>
        </a:p>
      </dgm:t>
    </dgm:pt>
    <dgm:pt modelId="{6E77580E-CDB2-4663-B54C-0D220C2B37C7}" type="sibTrans" cxnId="{D71C05D1-541C-4C90-AEE1-EDEFEE7935C2}">
      <dgm:prSet/>
      <dgm:spPr/>
      <dgm:t>
        <a:bodyPr/>
        <a:lstStyle/>
        <a:p>
          <a:endParaRPr lang="fr-FR"/>
        </a:p>
      </dgm:t>
    </dgm:pt>
    <dgm:pt modelId="{E1AF5E6B-DF82-40EB-80BD-A17100277424}">
      <dgm:prSet/>
      <dgm:spPr/>
      <dgm:t>
        <a:bodyPr/>
        <a:lstStyle/>
        <a:p>
          <a:r>
            <a:rPr lang="fr-FR" dirty="0" smtClean="0"/>
            <a:t>Présentation d’un exemple pour la pergola bioclimatique</a:t>
          </a:r>
          <a:endParaRPr lang="fr-FR" dirty="0"/>
        </a:p>
      </dgm:t>
    </dgm:pt>
    <dgm:pt modelId="{CF009D46-C6D1-49D6-87DB-5D8980E6A725}" type="parTrans" cxnId="{A82805D1-3AFD-4928-9E83-407D62AAF17A}">
      <dgm:prSet/>
      <dgm:spPr/>
      <dgm:t>
        <a:bodyPr/>
        <a:lstStyle/>
        <a:p>
          <a:endParaRPr lang="fr-FR"/>
        </a:p>
      </dgm:t>
    </dgm:pt>
    <dgm:pt modelId="{7E75BD0A-262A-4AAF-AC05-2E7431DB680D}" type="sibTrans" cxnId="{A82805D1-3AFD-4928-9E83-407D62AAF17A}">
      <dgm:prSet/>
      <dgm:spPr/>
      <dgm:t>
        <a:bodyPr/>
        <a:lstStyle/>
        <a:p>
          <a:endParaRPr lang="fr-FR"/>
        </a:p>
      </dgm:t>
    </dgm:pt>
    <dgm:pt modelId="{AA0D2F3D-9EAF-4A18-885A-425BDAAAC593}">
      <dgm:prSet/>
      <dgm:spPr/>
      <dgm:t>
        <a:bodyPr/>
        <a:lstStyle/>
        <a:p>
          <a:r>
            <a:rPr lang="fr-FR" dirty="0" smtClean="0"/>
            <a:t>Transposition à la trottinette</a:t>
          </a:r>
          <a:endParaRPr lang="fr-FR" dirty="0"/>
        </a:p>
      </dgm:t>
    </dgm:pt>
    <dgm:pt modelId="{1ECC0455-8EA6-4B3D-BD01-B8F97C5C1843}" type="parTrans" cxnId="{1C686E9C-DA60-4D34-95CC-4934B65C7B21}">
      <dgm:prSet/>
      <dgm:spPr/>
      <dgm:t>
        <a:bodyPr/>
        <a:lstStyle/>
        <a:p>
          <a:endParaRPr lang="fr-FR"/>
        </a:p>
      </dgm:t>
    </dgm:pt>
    <dgm:pt modelId="{19F14731-AC7C-4301-A90D-DC1A021B3992}" type="sibTrans" cxnId="{1C686E9C-DA60-4D34-95CC-4934B65C7B21}">
      <dgm:prSet/>
      <dgm:spPr/>
      <dgm:t>
        <a:bodyPr/>
        <a:lstStyle/>
        <a:p>
          <a:endParaRPr lang="fr-FR"/>
        </a:p>
      </dgm:t>
    </dgm:pt>
    <dgm:pt modelId="{F9CC66C3-A11D-4A31-8F6E-0A2B69E190B9}">
      <dgm:prSet/>
      <dgm:spPr/>
      <dgm:t>
        <a:bodyPr/>
        <a:lstStyle/>
        <a:p>
          <a:r>
            <a:rPr lang="fr-FR" dirty="0" smtClean="0"/>
            <a:t>Structuration</a:t>
          </a:r>
          <a:endParaRPr lang="fr-FR" dirty="0"/>
        </a:p>
      </dgm:t>
    </dgm:pt>
    <dgm:pt modelId="{C7E8E500-DBE4-4748-9AAC-DBE2DB90AFFC}" type="parTrans" cxnId="{C040AC2F-3819-41E5-ADD6-B240DB0AE5CD}">
      <dgm:prSet/>
      <dgm:spPr/>
      <dgm:t>
        <a:bodyPr/>
        <a:lstStyle/>
        <a:p>
          <a:endParaRPr lang="fr-FR"/>
        </a:p>
      </dgm:t>
    </dgm:pt>
    <dgm:pt modelId="{7162B48E-3DFA-4F2C-BF0B-C47F28062D7B}" type="sibTrans" cxnId="{C040AC2F-3819-41E5-ADD6-B240DB0AE5CD}">
      <dgm:prSet/>
      <dgm:spPr/>
      <dgm:t>
        <a:bodyPr/>
        <a:lstStyle/>
        <a:p>
          <a:endParaRPr lang="fr-FR"/>
        </a:p>
      </dgm:t>
    </dgm:pt>
    <dgm:pt modelId="{2FB9FFAC-AE5B-4029-BBC7-1FA60AB9E94C}" type="pres">
      <dgm:prSet presAssocID="{BBDFF847-8304-4B5B-A6B6-0A6D21DB8A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DCDB729D-497B-48C7-9C0F-B0FB792E1883}" type="pres">
      <dgm:prSet presAssocID="{80F42B43-E897-475B-8166-45A64A80DFB2}" presName="parentLin" presStyleCnt="0"/>
      <dgm:spPr/>
    </dgm:pt>
    <dgm:pt modelId="{D81C7B80-9ACC-45E6-B067-63F6466FCFFF}" type="pres">
      <dgm:prSet presAssocID="{80F42B43-E897-475B-8166-45A64A80DFB2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12BDAE2E-50C1-4AE8-A19C-1AF5EBFE017E}" type="pres">
      <dgm:prSet presAssocID="{80F42B43-E897-475B-8166-45A64A80DFB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FDA642E-984D-4338-B66B-78E040125066}" type="pres">
      <dgm:prSet presAssocID="{80F42B43-E897-475B-8166-45A64A80DFB2}" presName="negativeSpace" presStyleCnt="0"/>
      <dgm:spPr/>
    </dgm:pt>
    <dgm:pt modelId="{80AD2E91-84DE-4D9A-8E14-3203387BFD12}" type="pres">
      <dgm:prSet presAssocID="{80F42B43-E897-475B-8166-45A64A80DFB2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25E6749-B772-4E9E-B631-229E53406117}" type="pres">
      <dgm:prSet presAssocID="{3C26D8AF-6CB0-4314-B16C-890CFFFEC31A}" presName="spaceBetweenRectangles" presStyleCnt="0"/>
      <dgm:spPr/>
    </dgm:pt>
    <dgm:pt modelId="{36F3B2CE-2721-453F-89F3-1B3AE1EF0CC8}" type="pres">
      <dgm:prSet presAssocID="{B0FF1C25-4799-4107-BEDC-E618F8FA1E09}" presName="parentLin" presStyleCnt="0"/>
      <dgm:spPr/>
      <dgm:t>
        <a:bodyPr/>
        <a:lstStyle/>
        <a:p>
          <a:endParaRPr lang="fr-FR"/>
        </a:p>
      </dgm:t>
    </dgm:pt>
    <dgm:pt modelId="{46F9F021-25C7-424B-85F4-AA69DCB7D067}" type="pres">
      <dgm:prSet presAssocID="{B0FF1C25-4799-4107-BEDC-E618F8FA1E09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8088667-AB80-4672-B0F6-A9A97D99CAE0}" type="pres">
      <dgm:prSet presAssocID="{B0FF1C25-4799-4107-BEDC-E618F8FA1E0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63FB85-8E83-41D6-8866-0963A048A79D}" type="pres">
      <dgm:prSet presAssocID="{B0FF1C25-4799-4107-BEDC-E618F8FA1E09}" presName="negativeSpace" presStyleCnt="0"/>
      <dgm:spPr/>
      <dgm:t>
        <a:bodyPr/>
        <a:lstStyle/>
        <a:p>
          <a:endParaRPr lang="fr-FR"/>
        </a:p>
      </dgm:t>
    </dgm:pt>
    <dgm:pt modelId="{EE3030F2-DEF7-47CD-9B64-C42CFE4272DC}" type="pres">
      <dgm:prSet presAssocID="{B0FF1C25-4799-4107-BEDC-E618F8FA1E0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513DB8C-B4CA-4CEB-BF86-0E3A616E6F3C}" srcId="{BBDFF847-8304-4B5B-A6B6-0A6D21DB8A6C}" destId="{80F42B43-E897-475B-8166-45A64A80DFB2}" srcOrd="0" destOrd="0" parTransId="{7B3A69F6-D629-42C9-9728-C151FF2D1823}" sibTransId="{3C26D8AF-6CB0-4314-B16C-890CFFFEC31A}"/>
    <dgm:cxn modelId="{A82805D1-3AFD-4928-9E83-407D62AAF17A}" srcId="{B0FF1C25-4799-4107-BEDC-E618F8FA1E09}" destId="{E1AF5E6B-DF82-40EB-80BD-A17100277424}" srcOrd="1" destOrd="0" parTransId="{CF009D46-C6D1-49D6-87DB-5D8980E6A725}" sibTransId="{7E75BD0A-262A-4AAF-AC05-2E7431DB680D}"/>
    <dgm:cxn modelId="{D71C05D1-541C-4C90-AEE1-EDEFEE7935C2}" srcId="{B0FF1C25-4799-4107-BEDC-E618F8FA1E09}" destId="{F88B0CD4-AA5C-4D06-BA72-84322A36983D}" srcOrd="0" destOrd="0" parTransId="{661736EC-20A8-4641-A449-31D1B3CAE13F}" sibTransId="{6E77580E-CDB2-4663-B54C-0D220C2B37C7}"/>
    <dgm:cxn modelId="{9D7D8A8D-5CD7-42C6-9B17-F393BB4FDAD8}" type="presOf" srcId="{E1AF5E6B-DF82-40EB-80BD-A17100277424}" destId="{EE3030F2-DEF7-47CD-9B64-C42CFE4272DC}" srcOrd="0" destOrd="1" presId="urn:microsoft.com/office/officeart/2005/8/layout/list1"/>
    <dgm:cxn modelId="{C040AC2F-3819-41E5-ADD6-B240DB0AE5CD}" srcId="{B0FF1C25-4799-4107-BEDC-E618F8FA1E09}" destId="{F9CC66C3-A11D-4A31-8F6E-0A2B69E190B9}" srcOrd="3" destOrd="0" parTransId="{C7E8E500-DBE4-4748-9AAC-DBE2DB90AFFC}" sibTransId="{7162B48E-3DFA-4F2C-BF0B-C47F28062D7B}"/>
    <dgm:cxn modelId="{F8C8BDC9-B5CD-4A42-9018-B65F964FB3BC}" type="presOf" srcId="{80F42B43-E897-475B-8166-45A64A80DFB2}" destId="{12BDAE2E-50C1-4AE8-A19C-1AF5EBFE017E}" srcOrd="1" destOrd="0" presId="urn:microsoft.com/office/officeart/2005/8/layout/list1"/>
    <dgm:cxn modelId="{D333E440-04EB-4106-B8A4-36F52D94C62D}" type="presOf" srcId="{79C39624-F723-4A95-9EDB-6CC3788350E6}" destId="{80AD2E91-84DE-4D9A-8E14-3203387BFD12}" srcOrd="0" destOrd="0" presId="urn:microsoft.com/office/officeart/2005/8/layout/list1"/>
    <dgm:cxn modelId="{1461BC54-41AA-4AE0-9FF0-1CF20CAF2163}" type="presOf" srcId="{F9CC66C3-A11D-4A31-8F6E-0A2B69E190B9}" destId="{EE3030F2-DEF7-47CD-9B64-C42CFE4272DC}" srcOrd="0" destOrd="3" presId="urn:microsoft.com/office/officeart/2005/8/layout/list1"/>
    <dgm:cxn modelId="{7E1423A6-76F2-4FB6-BD79-B69A11BC3401}" type="presOf" srcId="{B0FF1C25-4799-4107-BEDC-E618F8FA1E09}" destId="{46F9F021-25C7-424B-85F4-AA69DCB7D067}" srcOrd="0" destOrd="0" presId="urn:microsoft.com/office/officeart/2005/8/layout/list1"/>
    <dgm:cxn modelId="{B8AE1676-7A7F-4AC3-A772-9B372ACBFA64}" type="presOf" srcId="{BBDFF847-8304-4B5B-A6B6-0A6D21DB8A6C}" destId="{2FB9FFAC-AE5B-4029-BBC7-1FA60AB9E94C}" srcOrd="0" destOrd="0" presId="urn:microsoft.com/office/officeart/2005/8/layout/list1"/>
    <dgm:cxn modelId="{034DA9D4-BB65-4A29-A399-B39610CC48FA}" type="presOf" srcId="{F88B0CD4-AA5C-4D06-BA72-84322A36983D}" destId="{EE3030F2-DEF7-47CD-9B64-C42CFE4272DC}" srcOrd="0" destOrd="0" presId="urn:microsoft.com/office/officeart/2005/8/layout/list1"/>
    <dgm:cxn modelId="{94799B8D-D313-4E80-BA97-3E10527C3525}" type="presOf" srcId="{B0FF1C25-4799-4107-BEDC-E618F8FA1E09}" destId="{48088667-AB80-4672-B0F6-A9A97D99CAE0}" srcOrd="1" destOrd="0" presId="urn:microsoft.com/office/officeart/2005/8/layout/list1"/>
    <dgm:cxn modelId="{2A22DE23-2206-466A-A541-5FC82C8066ED}" srcId="{BBDFF847-8304-4B5B-A6B6-0A6D21DB8A6C}" destId="{B0FF1C25-4799-4107-BEDC-E618F8FA1E09}" srcOrd="1" destOrd="0" parTransId="{9E3D2861-BCC5-42B0-BF19-5E837A730724}" sibTransId="{247B008E-9CC0-4AE4-B068-FD42EE0B3590}"/>
    <dgm:cxn modelId="{91A44981-3496-45E7-A582-DF7B4C2C3B63}" srcId="{80F42B43-E897-475B-8166-45A64A80DFB2}" destId="{79C39624-F723-4A95-9EDB-6CC3788350E6}" srcOrd="0" destOrd="0" parTransId="{6E7E2300-FBBC-4415-AE0B-99681999DD6B}" sibTransId="{9A92B4D4-C23F-48A3-A500-CBC9B0B1993D}"/>
    <dgm:cxn modelId="{7D100ADD-37CA-458D-9E83-82B70C8748EA}" type="presOf" srcId="{80F42B43-E897-475B-8166-45A64A80DFB2}" destId="{D81C7B80-9ACC-45E6-B067-63F6466FCFFF}" srcOrd="0" destOrd="0" presId="urn:microsoft.com/office/officeart/2005/8/layout/list1"/>
    <dgm:cxn modelId="{C0060360-76E0-4879-9DFC-70B331386B38}" type="presOf" srcId="{AA0D2F3D-9EAF-4A18-885A-425BDAAAC593}" destId="{EE3030F2-DEF7-47CD-9B64-C42CFE4272DC}" srcOrd="0" destOrd="2" presId="urn:microsoft.com/office/officeart/2005/8/layout/list1"/>
    <dgm:cxn modelId="{1C686E9C-DA60-4D34-95CC-4934B65C7B21}" srcId="{B0FF1C25-4799-4107-BEDC-E618F8FA1E09}" destId="{AA0D2F3D-9EAF-4A18-885A-425BDAAAC593}" srcOrd="2" destOrd="0" parTransId="{1ECC0455-8EA6-4B3D-BD01-B8F97C5C1843}" sibTransId="{19F14731-AC7C-4301-A90D-DC1A021B3992}"/>
    <dgm:cxn modelId="{723B7EBE-7E0E-4FED-8430-56BBD6B8B749}" type="presParOf" srcId="{2FB9FFAC-AE5B-4029-BBC7-1FA60AB9E94C}" destId="{DCDB729D-497B-48C7-9C0F-B0FB792E1883}" srcOrd="0" destOrd="0" presId="urn:microsoft.com/office/officeart/2005/8/layout/list1"/>
    <dgm:cxn modelId="{62920518-A650-4AD8-8B66-D92FE1E3B318}" type="presParOf" srcId="{DCDB729D-497B-48C7-9C0F-B0FB792E1883}" destId="{D81C7B80-9ACC-45E6-B067-63F6466FCFFF}" srcOrd="0" destOrd="0" presId="urn:microsoft.com/office/officeart/2005/8/layout/list1"/>
    <dgm:cxn modelId="{29F6922F-037F-4BEA-8231-641ACCC06411}" type="presParOf" srcId="{DCDB729D-497B-48C7-9C0F-B0FB792E1883}" destId="{12BDAE2E-50C1-4AE8-A19C-1AF5EBFE017E}" srcOrd="1" destOrd="0" presId="urn:microsoft.com/office/officeart/2005/8/layout/list1"/>
    <dgm:cxn modelId="{4755C078-0D7F-43A4-8972-031B93FCDD4E}" type="presParOf" srcId="{2FB9FFAC-AE5B-4029-BBC7-1FA60AB9E94C}" destId="{0FDA642E-984D-4338-B66B-78E040125066}" srcOrd="1" destOrd="0" presId="urn:microsoft.com/office/officeart/2005/8/layout/list1"/>
    <dgm:cxn modelId="{8B77940F-4125-4727-8A66-4994BC8451BC}" type="presParOf" srcId="{2FB9FFAC-AE5B-4029-BBC7-1FA60AB9E94C}" destId="{80AD2E91-84DE-4D9A-8E14-3203387BFD12}" srcOrd="2" destOrd="0" presId="urn:microsoft.com/office/officeart/2005/8/layout/list1"/>
    <dgm:cxn modelId="{31DB1AD5-7415-481D-8FA2-532BD0AF30F9}" type="presParOf" srcId="{2FB9FFAC-AE5B-4029-BBC7-1FA60AB9E94C}" destId="{F25E6749-B772-4E9E-B631-229E53406117}" srcOrd="3" destOrd="0" presId="urn:microsoft.com/office/officeart/2005/8/layout/list1"/>
    <dgm:cxn modelId="{708774BD-9DC4-4CBD-AA59-3E1AF9DB45A0}" type="presParOf" srcId="{2FB9FFAC-AE5B-4029-BBC7-1FA60AB9E94C}" destId="{36F3B2CE-2721-453F-89F3-1B3AE1EF0CC8}" srcOrd="4" destOrd="0" presId="urn:microsoft.com/office/officeart/2005/8/layout/list1"/>
    <dgm:cxn modelId="{96C7EC9F-8F0E-4856-AE25-20B200CFE69C}" type="presParOf" srcId="{36F3B2CE-2721-453F-89F3-1B3AE1EF0CC8}" destId="{46F9F021-25C7-424B-85F4-AA69DCB7D067}" srcOrd="0" destOrd="0" presId="urn:microsoft.com/office/officeart/2005/8/layout/list1"/>
    <dgm:cxn modelId="{79382ED7-C4D3-40E1-BF11-C7B42EF31413}" type="presParOf" srcId="{36F3B2CE-2721-453F-89F3-1B3AE1EF0CC8}" destId="{48088667-AB80-4672-B0F6-A9A97D99CAE0}" srcOrd="1" destOrd="0" presId="urn:microsoft.com/office/officeart/2005/8/layout/list1"/>
    <dgm:cxn modelId="{A0476676-096C-4855-AAE7-7015AE39CCE3}" type="presParOf" srcId="{2FB9FFAC-AE5B-4029-BBC7-1FA60AB9E94C}" destId="{1363FB85-8E83-41D6-8866-0963A048A79D}" srcOrd="5" destOrd="0" presId="urn:microsoft.com/office/officeart/2005/8/layout/list1"/>
    <dgm:cxn modelId="{ED8F2761-497D-491D-8E60-CE647DE96D67}" type="presParOf" srcId="{2FB9FFAC-AE5B-4029-BBC7-1FA60AB9E94C}" destId="{EE3030F2-DEF7-47CD-9B64-C42CFE4272D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AD2E91-84DE-4D9A-8E14-3203387BFD12}">
      <dsp:nvSpPr>
        <dsp:cNvPr id="0" name=""/>
        <dsp:cNvSpPr/>
      </dsp:nvSpPr>
      <dsp:spPr>
        <a:xfrm>
          <a:off x="0" y="264792"/>
          <a:ext cx="8333682" cy="793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291592" rIns="64678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À la fin de cette séance, vous serez capable d’établir la chaîne d’information d’un objet technique</a:t>
          </a:r>
          <a:endParaRPr lang="fr-FR" sz="1400" kern="1200" dirty="0"/>
        </a:p>
      </dsp:txBody>
      <dsp:txXfrm>
        <a:off x="0" y="264792"/>
        <a:ext cx="8333682" cy="793800"/>
      </dsp:txXfrm>
    </dsp:sp>
    <dsp:sp modelId="{12BDAE2E-50C1-4AE8-A19C-1AF5EBFE017E}">
      <dsp:nvSpPr>
        <dsp:cNvPr id="0" name=""/>
        <dsp:cNvSpPr/>
      </dsp:nvSpPr>
      <dsp:spPr>
        <a:xfrm>
          <a:off x="416684" y="58152"/>
          <a:ext cx="5833577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smtClean="0"/>
            <a:t>Résultat(s) attendu(s)</a:t>
          </a:r>
          <a:endParaRPr lang="fr-FR" sz="1400" b="0" kern="1200" dirty="0"/>
        </a:p>
      </dsp:txBody>
      <dsp:txXfrm>
        <a:off x="436859" y="78327"/>
        <a:ext cx="5793227" cy="372930"/>
      </dsp:txXfrm>
    </dsp:sp>
    <dsp:sp modelId="{EE3030F2-DEF7-47CD-9B64-C42CFE4272DC}">
      <dsp:nvSpPr>
        <dsp:cNvPr id="0" name=""/>
        <dsp:cNvSpPr/>
      </dsp:nvSpPr>
      <dsp:spPr>
        <a:xfrm>
          <a:off x="0" y="1340832"/>
          <a:ext cx="8333682" cy="12789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291592" rIns="64678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Lancement</a:t>
          </a:r>
          <a:endParaRPr lang="fr-F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Présentation d’un exemple pour la pergola bioclimatique</a:t>
          </a:r>
          <a:endParaRPr lang="fr-F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Transposition à la trottinette</a:t>
          </a:r>
          <a:endParaRPr lang="fr-F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Structuration</a:t>
          </a:r>
          <a:endParaRPr lang="fr-FR" sz="1400" kern="1200" dirty="0"/>
        </a:p>
      </dsp:txBody>
      <dsp:txXfrm>
        <a:off x="0" y="1340832"/>
        <a:ext cx="8333682" cy="1278900"/>
      </dsp:txXfrm>
    </dsp:sp>
    <dsp:sp modelId="{48088667-AB80-4672-B0F6-A9A97D99CAE0}">
      <dsp:nvSpPr>
        <dsp:cNvPr id="0" name=""/>
        <dsp:cNvSpPr/>
      </dsp:nvSpPr>
      <dsp:spPr>
        <a:xfrm>
          <a:off x="416684" y="1134192"/>
          <a:ext cx="5833577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Déroulement de la séance</a:t>
          </a:r>
          <a:endParaRPr lang="fr-FR" sz="1400" kern="1200" dirty="0"/>
        </a:p>
      </dsp:txBody>
      <dsp:txXfrm>
        <a:off x="436859" y="1154367"/>
        <a:ext cx="5793227" cy="372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D676D-4AFC-49EC-8926-D42D6C09655B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1A751-E864-494A-A9A6-5324275C33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45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4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71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33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20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28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24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16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66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43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63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94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9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75300" y="121196"/>
            <a:ext cx="3993402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3 – séance 3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1809632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Quel est le trajet de l’information dans la trottinette ?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58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Présentation de la séance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598070105"/>
              </p:ext>
            </p:extLst>
          </p:nvPr>
        </p:nvGraphicFramePr>
        <p:xfrm>
          <a:off x="661231" y="3004457"/>
          <a:ext cx="8333682" cy="2677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76" y="103412"/>
            <a:ext cx="8483265" cy="2754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2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71226" y="2565113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La chaine d’information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4774" y="224056"/>
            <a:ext cx="845036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La chaîne </a:t>
            </a:r>
            <a:r>
              <a:rPr lang="fr-FR" dirty="0" smtClean="0"/>
              <a:t>d’information </a:t>
            </a:r>
            <a:r>
              <a:rPr lang="fr-FR" dirty="0"/>
              <a:t>est une schématisation qui permet de décrire la circulation et la transformation de </a:t>
            </a:r>
            <a:r>
              <a:rPr lang="fr-FR" dirty="0" smtClean="0"/>
              <a:t>l’information </a:t>
            </a:r>
            <a:r>
              <a:rPr lang="fr-FR" dirty="0"/>
              <a:t>dans le système.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Elle </a:t>
            </a:r>
            <a:r>
              <a:rPr lang="fr-FR" dirty="0"/>
              <a:t>est composée principalement des fonctions élémentaires suivantes : </a:t>
            </a:r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 smtClean="0"/>
              <a:t>Acquérir </a:t>
            </a:r>
            <a:r>
              <a:rPr lang="fr-FR" dirty="0"/>
              <a:t>: cette fonction transforme une grandeur physique en un signal électrique support d’une information analogique. </a:t>
            </a:r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 smtClean="0"/>
              <a:t>Traiter : </a:t>
            </a:r>
            <a:r>
              <a:rPr lang="fr-FR" dirty="0"/>
              <a:t>cette fonction exécute les algorithmes (programmes) permettant de résoudre un problème et d’obtenir un résultat conforme à la fonction d’usage. </a:t>
            </a:r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 smtClean="0"/>
              <a:t>Communiquer : </a:t>
            </a:r>
            <a:r>
              <a:rPr lang="fr-FR" dirty="0"/>
              <a:t>cette fonction assure le transfert des informations vers un utilisateur humain ou vers la chaine d’énergie du système.</a:t>
            </a:r>
            <a:endParaRPr lang="fr-FR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2537043" y="3245102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dirty="0" smtClean="0"/>
              <a:t>Acquérir</a:t>
            </a:r>
          </a:p>
          <a:p>
            <a:pPr algn="ctr"/>
            <a:endParaRPr lang="fr-FR" sz="500" dirty="0" smtClean="0"/>
          </a:p>
          <a:p>
            <a:pPr algn="ctr"/>
            <a:r>
              <a:rPr lang="fr-FR" sz="1400" dirty="0" smtClean="0"/>
              <a:t>Capteur de luminosité</a:t>
            </a:r>
          </a:p>
          <a:p>
            <a:pPr algn="ctr"/>
            <a:endParaRPr lang="fr-FR" sz="1400" dirty="0"/>
          </a:p>
          <a:p>
            <a:pPr algn="ctr"/>
            <a:r>
              <a:rPr lang="fr-FR" sz="1400" dirty="0" smtClean="0"/>
              <a:t>Capteur d’humidité</a:t>
            </a:r>
            <a:endParaRPr lang="fr-FR" sz="1400" dirty="0"/>
          </a:p>
        </p:txBody>
      </p:sp>
      <p:sp>
        <p:nvSpPr>
          <p:cNvPr id="24" name="Rectangle 23"/>
          <p:cNvSpPr/>
          <p:nvPr/>
        </p:nvSpPr>
        <p:spPr>
          <a:xfrm>
            <a:off x="4202563" y="3245100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dirty="0" smtClean="0"/>
              <a:t>Traiter</a:t>
            </a:r>
          </a:p>
          <a:p>
            <a:pPr algn="ctr"/>
            <a:endParaRPr lang="fr-FR" sz="500" dirty="0"/>
          </a:p>
          <a:p>
            <a:pPr algn="ctr"/>
            <a:endParaRPr lang="fr-FR" sz="1200" dirty="0" smtClean="0"/>
          </a:p>
          <a:p>
            <a:pPr algn="ctr"/>
            <a:r>
              <a:rPr lang="fr-FR" sz="1400" dirty="0" smtClean="0"/>
              <a:t>Carte électronique</a:t>
            </a:r>
            <a:endParaRPr lang="fr-FR" sz="1400" dirty="0"/>
          </a:p>
        </p:txBody>
      </p:sp>
      <p:sp>
        <p:nvSpPr>
          <p:cNvPr id="27" name="Rectangle 26"/>
          <p:cNvSpPr/>
          <p:nvPr/>
        </p:nvSpPr>
        <p:spPr>
          <a:xfrm>
            <a:off x="5756114" y="3245099"/>
            <a:ext cx="139025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sz="1600" dirty="0" smtClean="0"/>
              <a:t>Communiquer</a:t>
            </a:r>
          </a:p>
          <a:p>
            <a:pPr algn="ctr"/>
            <a:endParaRPr lang="fr-FR" sz="500" dirty="0"/>
          </a:p>
          <a:p>
            <a:pPr algn="ctr"/>
            <a:endParaRPr lang="fr-FR" sz="1600" dirty="0" smtClean="0"/>
          </a:p>
          <a:p>
            <a:pPr algn="ctr"/>
            <a:r>
              <a:rPr lang="fr-FR" sz="1400" dirty="0" smtClean="0"/>
              <a:t>Carte électronique</a:t>
            </a:r>
            <a:endParaRPr lang="fr-FR" sz="1400" dirty="0"/>
          </a:p>
        </p:txBody>
      </p:sp>
      <p:cxnSp>
        <p:nvCxnSpPr>
          <p:cNvPr id="28" name="Connecteur droit avec flèche 27"/>
          <p:cNvCxnSpPr/>
          <p:nvPr/>
        </p:nvCxnSpPr>
        <p:spPr>
          <a:xfrm>
            <a:off x="1709718" y="3658759"/>
            <a:ext cx="82732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3745352" y="4061525"/>
            <a:ext cx="413663" cy="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5410872" y="4065664"/>
            <a:ext cx="3452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7146373" y="4065665"/>
            <a:ext cx="3452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>
            <a:off x="1677727" y="4398988"/>
            <a:ext cx="82732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1677727" y="3245102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Soleil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1780177" y="402965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Pluie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725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00374"/>
            <a:ext cx="9056914" cy="1077218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Réaliser le schéma de la chaîne d’information de la trottinette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1485" y="900642"/>
            <a:ext cx="84503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smtClean="0"/>
              <a:t>Acquérir </a:t>
            </a:r>
            <a:r>
              <a:rPr lang="fr-FR" dirty="0"/>
              <a:t>: cette fonction transforme une grandeur physique en un signal électrique support d’une information analogique. </a:t>
            </a:r>
          </a:p>
          <a:p>
            <a:pPr marL="285750" indent="-285750">
              <a:buFontTx/>
              <a:buChar char="-"/>
            </a:pPr>
            <a:r>
              <a:rPr lang="fr-FR" dirty="0"/>
              <a:t>Traiter : cette fonction exécute les algorithmes (programmes) permettant de résoudre un problème et d’obtenir un résultat conforme à la fonction d’usage. </a:t>
            </a:r>
          </a:p>
          <a:p>
            <a:pPr marL="285750" indent="-285750">
              <a:buFontTx/>
              <a:buChar char="-"/>
            </a:pPr>
            <a:r>
              <a:rPr lang="fr-FR" dirty="0"/>
              <a:t>Communiquer : cette fonction assure le transfert des informations vers un utilisateur humain ou vers la chaine d’énergie du système.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537043" y="3245102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dirty="0" smtClean="0"/>
              <a:t>Acquérir</a:t>
            </a:r>
          </a:p>
          <a:p>
            <a:pPr algn="ctr"/>
            <a:endParaRPr lang="fr-FR" sz="500" dirty="0" smtClean="0"/>
          </a:p>
          <a:p>
            <a:pPr algn="ctr"/>
            <a:endParaRPr lang="fr-FR" sz="500" dirty="0"/>
          </a:p>
          <a:p>
            <a:pPr algn="ctr"/>
            <a:endParaRPr lang="fr-FR" sz="500" dirty="0" smtClean="0"/>
          </a:p>
          <a:p>
            <a:pPr algn="ctr"/>
            <a:endParaRPr lang="fr-FR" sz="500" dirty="0"/>
          </a:p>
          <a:p>
            <a:pPr algn="ctr"/>
            <a:endParaRPr lang="fr-FR" sz="500" dirty="0" smtClean="0"/>
          </a:p>
          <a:p>
            <a:pPr algn="ctr"/>
            <a:endParaRPr lang="fr-FR" sz="500" dirty="0" smtClean="0"/>
          </a:p>
          <a:p>
            <a:pPr algn="ctr"/>
            <a:endParaRPr lang="fr-FR" sz="500" dirty="0"/>
          </a:p>
          <a:p>
            <a:pPr algn="ctr"/>
            <a:r>
              <a:rPr lang="fr-FR" dirty="0" smtClean="0"/>
              <a:t>.................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202563" y="3245100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dirty="0" smtClean="0"/>
              <a:t>Traiter</a:t>
            </a:r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r>
              <a:rPr lang="fr-FR" dirty="0"/>
              <a:t>.................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756114" y="3245099"/>
            <a:ext cx="139025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sz="1600" dirty="0" smtClean="0"/>
              <a:t>Communiquer</a:t>
            </a:r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r>
              <a:rPr lang="fr-FR" dirty="0"/>
              <a:t>................</a:t>
            </a:r>
            <a:r>
              <a:rPr lang="fr-FR" sz="800" dirty="0"/>
              <a:t>.</a:t>
            </a:r>
          </a:p>
          <a:p>
            <a:pPr algn="ctr"/>
            <a:endParaRPr lang="fr-FR" sz="500" dirty="0"/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1709718" y="3658759"/>
            <a:ext cx="82732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>
            <a:off x="3745352" y="4061525"/>
            <a:ext cx="413663" cy="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>
            <a:off x="5410872" y="4065664"/>
            <a:ext cx="3452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>
            <a:off x="7146373" y="4065665"/>
            <a:ext cx="3452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>
            <a:off x="1677727" y="4398988"/>
            <a:ext cx="82732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1434191" y="3300688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…………….</a:t>
            </a:r>
            <a:endParaRPr lang="fr-FR" dirty="0"/>
          </a:p>
        </p:txBody>
      </p:sp>
      <p:sp>
        <p:nvSpPr>
          <p:cNvPr id="54" name="ZoneTexte 53"/>
          <p:cNvSpPr txBox="1"/>
          <p:nvPr/>
        </p:nvSpPr>
        <p:spPr>
          <a:xfrm>
            <a:off x="1469191" y="4020305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…………….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858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771" y="239484"/>
            <a:ext cx="3026229" cy="2155371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 rot="16200000">
            <a:off x="-2622599" y="256113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Pour vous aidez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858140" y="1132503"/>
            <a:ext cx="1083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Pour tous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556921" y="3732625"/>
            <a:ext cx="1087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En option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777" y="2909204"/>
            <a:ext cx="2846108" cy="2016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751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00374"/>
            <a:ext cx="9056914" cy="1077218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Réaliser le schéma de la chaîne d’information de la trottinette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1485" y="900642"/>
            <a:ext cx="84503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smtClean="0"/>
              <a:t>Acquérir </a:t>
            </a:r>
            <a:r>
              <a:rPr lang="fr-FR" dirty="0"/>
              <a:t>: cette fonction transforme une grandeur physique en un signal électrique support d’une information analogique. </a:t>
            </a:r>
          </a:p>
          <a:p>
            <a:pPr marL="285750" indent="-285750">
              <a:buFontTx/>
              <a:buChar char="-"/>
            </a:pPr>
            <a:r>
              <a:rPr lang="fr-FR" dirty="0"/>
              <a:t>Traiter : cette fonction exécute les algorithmes (programmes) permettant de résoudre un problème et d’obtenir un résultat conforme à la fonction d’usage. </a:t>
            </a:r>
          </a:p>
          <a:p>
            <a:pPr marL="285750" indent="-285750">
              <a:buFontTx/>
              <a:buChar char="-"/>
            </a:pPr>
            <a:r>
              <a:rPr lang="fr-FR" dirty="0"/>
              <a:t>Communiquer : cette fonction assure le transfert des informations vers un utilisateur humain ou vers la chaine d’énergie du système.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537043" y="3245102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dirty="0" smtClean="0"/>
              <a:t>Acquérir</a:t>
            </a:r>
          </a:p>
          <a:p>
            <a:pPr algn="ctr"/>
            <a:endParaRPr lang="fr-FR" sz="500" dirty="0" smtClean="0"/>
          </a:p>
          <a:p>
            <a:pPr algn="ctr"/>
            <a:endParaRPr lang="fr-FR" sz="500" dirty="0"/>
          </a:p>
          <a:p>
            <a:pPr algn="ctr"/>
            <a:endParaRPr lang="fr-FR" sz="500" dirty="0" smtClean="0"/>
          </a:p>
          <a:p>
            <a:pPr algn="ctr"/>
            <a:endParaRPr lang="fr-FR" sz="500" dirty="0"/>
          </a:p>
          <a:p>
            <a:pPr algn="ctr"/>
            <a:endParaRPr lang="fr-FR" sz="500" dirty="0" smtClean="0"/>
          </a:p>
          <a:p>
            <a:pPr algn="ctr"/>
            <a:endParaRPr lang="fr-FR" sz="500" dirty="0" smtClean="0"/>
          </a:p>
          <a:p>
            <a:pPr algn="ctr"/>
            <a:endParaRPr lang="fr-FR" sz="500" dirty="0"/>
          </a:p>
          <a:p>
            <a:pPr algn="ctr"/>
            <a:r>
              <a:rPr lang="fr-FR" dirty="0" smtClean="0"/>
              <a:t>.................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202563" y="3245100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dirty="0" smtClean="0"/>
              <a:t>Traiter</a:t>
            </a:r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r>
              <a:rPr lang="fr-FR" dirty="0"/>
              <a:t>.................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756114" y="3245099"/>
            <a:ext cx="139025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sz="1600" dirty="0" smtClean="0"/>
              <a:t>Communiquer</a:t>
            </a:r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 smtClean="0"/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endParaRPr lang="fr-FR" sz="100" dirty="0"/>
          </a:p>
          <a:p>
            <a:pPr algn="ctr"/>
            <a:r>
              <a:rPr lang="fr-FR" dirty="0"/>
              <a:t>................</a:t>
            </a:r>
            <a:r>
              <a:rPr lang="fr-FR" sz="800" dirty="0"/>
              <a:t>.</a:t>
            </a:r>
          </a:p>
          <a:p>
            <a:pPr algn="ctr"/>
            <a:endParaRPr lang="fr-FR" sz="500" dirty="0"/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1709718" y="3658759"/>
            <a:ext cx="82732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>
            <a:off x="3745352" y="4061525"/>
            <a:ext cx="413663" cy="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>
            <a:off x="5410872" y="4065664"/>
            <a:ext cx="3452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>
            <a:off x="7146373" y="4065665"/>
            <a:ext cx="3452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>
            <a:off x="1677727" y="4398988"/>
            <a:ext cx="82732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1434191" y="3300688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…………….</a:t>
            </a:r>
            <a:endParaRPr lang="fr-FR" dirty="0"/>
          </a:p>
        </p:txBody>
      </p:sp>
      <p:sp>
        <p:nvSpPr>
          <p:cNvPr id="54" name="ZoneTexte 53"/>
          <p:cNvSpPr txBox="1"/>
          <p:nvPr/>
        </p:nvSpPr>
        <p:spPr>
          <a:xfrm>
            <a:off x="1469191" y="4020305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…………….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353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6">
      <a:dk1>
        <a:srgbClr val="171717"/>
      </a:dk1>
      <a:lt1>
        <a:srgbClr val="FFFFFF"/>
      </a:lt1>
      <a:dk2>
        <a:srgbClr val="A5A5A5"/>
      </a:dk2>
      <a:lt2>
        <a:srgbClr val="EAEAEA"/>
      </a:lt2>
      <a:accent1>
        <a:srgbClr val="FFFFFF"/>
      </a:accent1>
      <a:accent2>
        <a:srgbClr val="F2F2F2"/>
      </a:accent2>
      <a:accent3>
        <a:srgbClr val="D8D8D8"/>
      </a:accent3>
      <a:accent4>
        <a:srgbClr val="BFBFBF"/>
      </a:accent4>
      <a:accent5>
        <a:srgbClr val="A5A5A5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15246</TotalTime>
  <Words>264</Words>
  <Application>Microsoft Office PowerPoint</Application>
  <PresentationFormat>Affichage à l'écran (16:10)</PresentationFormat>
  <Paragraphs>219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fantoli</dc:creator>
  <cp:lastModifiedBy>fantoli</cp:lastModifiedBy>
  <cp:revision>59</cp:revision>
  <dcterms:created xsi:type="dcterms:W3CDTF">2019-01-17T13:50:09Z</dcterms:created>
  <dcterms:modified xsi:type="dcterms:W3CDTF">2024-12-03T22:48:42Z</dcterms:modified>
</cp:coreProperties>
</file>