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62" r:id="rId3"/>
    <p:sldId id="263" r:id="rId4"/>
    <p:sldId id="264" r:id="rId5"/>
    <p:sldId id="265" r:id="rId6"/>
    <p:sldId id="266" r:id="rId7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22" autoAdjust="0"/>
  </p:normalViewPr>
  <p:slideViewPr>
    <p:cSldViewPr snapToGrid="0" snapToObjects="1">
      <p:cViewPr varScale="1">
        <p:scale>
          <a:sx n="88" d="100"/>
          <a:sy n="88" d="100"/>
        </p:scale>
        <p:origin x="-876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À la fin de cette séance, vous serez capable d’établir la chaîne d’énergie d’un objet technique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smtClean="0"/>
            <a:t>Résultat(s) attendu(s)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E1AF5E6B-DF82-40EB-80BD-A17100277424}">
      <dgm:prSet/>
      <dgm:spPr/>
      <dgm:t>
        <a:bodyPr/>
        <a:lstStyle/>
        <a:p>
          <a:r>
            <a:rPr lang="fr-FR" dirty="0" smtClean="0"/>
            <a:t>Présentation d’un exemple pour la pergola bioclimatique</a:t>
          </a:r>
          <a:endParaRPr lang="fr-FR" dirty="0"/>
        </a:p>
      </dgm:t>
    </dgm:pt>
    <dgm:pt modelId="{CF009D46-C6D1-49D6-87DB-5D8980E6A725}" type="parTrans" cxnId="{A82805D1-3AFD-4928-9E83-407D62AAF17A}">
      <dgm:prSet/>
      <dgm:spPr/>
      <dgm:t>
        <a:bodyPr/>
        <a:lstStyle/>
        <a:p>
          <a:endParaRPr lang="fr-FR"/>
        </a:p>
      </dgm:t>
    </dgm:pt>
    <dgm:pt modelId="{7E75BD0A-262A-4AAF-AC05-2E7431DB680D}" type="sibTrans" cxnId="{A82805D1-3AFD-4928-9E83-407D62AAF17A}">
      <dgm:prSet/>
      <dgm:spPr/>
      <dgm:t>
        <a:bodyPr/>
        <a:lstStyle/>
        <a:p>
          <a:endParaRPr lang="fr-FR"/>
        </a:p>
      </dgm:t>
    </dgm:pt>
    <dgm:pt modelId="{AA0D2F3D-9EAF-4A18-885A-425BDAAAC593}">
      <dgm:prSet/>
      <dgm:spPr/>
      <dgm:t>
        <a:bodyPr/>
        <a:lstStyle/>
        <a:p>
          <a:r>
            <a:rPr lang="fr-FR" dirty="0" smtClean="0"/>
            <a:t>Transposition à la trottinette</a:t>
          </a:r>
          <a:endParaRPr lang="fr-FR" dirty="0"/>
        </a:p>
      </dgm:t>
    </dgm:pt>
    <dgm:pt modelId="{1ECC0455-8EA6-4B3D-BD01-B8F97C5C1843}" type="parTrans" cxnId="{1C686E9C-DA60-4D34-95CC-4934B65C7B21}">
      <dgm:prSet/>
      <dgm:spPr/>
      <dgm:t>
        <a:bodyPr/>
        <a:lstStyle/>
        <a:p>
          <a:endParaRPr lang="fr-FR"/>
        </a:p>
      </dgm:t>
    </dgm:pt>
    <dgm:pt modelId="{19F14731-AC7C-4301-A90D-DC1A021B3992}" type="sibTrans" cxnId="{1C686E9C-DA60-4D34-95CC-4934B65C7B21}">
      <dgm:prSet/>
      <dgm:spPr/>
      <dgm:t>
        <a:bodyPr/>
        <a:lstStyle/>
        <a:p>
          <a:endParaRPr lang="fr-FR"/>
        </a:p>
      </dgm:t>
    </dgm:pt>
    <dgm:pt modelId="{F9CC66C3-A11D-4A31-8F6E-0A2B69E190B9}">
      <dgm:prSet/>
      <dgm:spPr/>
      <dgm:t>
        <a:bodyPr/>
        <a:lstStyle/>
        <a:p>
          <a:r>
            <a:rPr lang="fr-FR" dirty="0" smtClean="0"/>
            <a:t>Structuration</a:t>
          </a:r>
          <a:endParaRPr lang="fr-FR" dirty="0"/>
        </a:p>
      </dgm:t>
    </dgm:pt>
    <dgm:pt modelId="{C7E8E500-DBE4-4748-9AAC-DBE2DB90AFFC}" type="parTrans" cxnId="{C040AC2F-3819-41E5-ADD6-B240DB0AE5CD}">
      <dgm:prSet/>
      <dgm:spPr/>
      <dgm:t>
        <a:bodyPr/>
        <a:lstStyle/>
        <a:p>
          <a:endParaRPr lang="fr-FR"/>
        </a:p>
      </dgm:t>
    </dgm:pt>
    <dgm:pt modelId="{7162B48E-3DFA-4F2C-BF0B-C47F28062D7B}" type="sibTrans" cxnId="{C040AC2F-3819-41E5-ADD6-B240DB0AE5CD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CDB729D-497B-48C7-9C0F-B0FB792E1883}" type="pres">
      <dgm:prSet presAssocID="{80F42B43-E897-475B-8166-45A64A80DFB2}" presName="parentLin" presStyleCnt="0"/>
      <dgm:spPr/>
    </dgm:pt>
    <dgm:pt modelId="{D81C7B80-9ACC-45E6-B067-63F6466FCFFF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12BDAE2E-50C1-4AE8-A19C-1AF5EBFE017E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FDA642E-984D-4338-B66B-78E040125066}" type="pres">
      <dgm:prSet presAssocID="{80F42B43-E897-475B-8166-45A64A80DFB2}" presName="negativeSpace" presStyleCnt="0"/>
      <dgm:spPr/>
    </dgm:pt>
    <dgm:pt modelId="{80AD2E91-84DE-4D9A-8E14-3203387BFD12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5E6749-B772-4E9E-B631-229E53406117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A82805D1-3AFD-4928-9E83-407D62AAF17A}" srcId="{B0FF1C25-4799-4107-BEDC-E618F8FA1E09}" destId="{E1AF5E6B-DF82-40EB-80BD-A17100277424}" srcOrd="1" destOrd="0" parTransId="{CF009D46-C6D1-49D6-87DB-5D8980E6A725}" sibTransId="{7E75BD0A-262A-4AAF-AC05-2E7431DB680D}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9D7D8A8D-5CD7-42C6-9B17-F393BB4FDAD8}" type="presOf" srcId="{E1AF5E6B-DF82-40EB-80BD-A17100277424}" destId="{EE3030F2-DEF7-47CD-9B64-C42CFE4272DC}" srcOrd="0" destOrd="1" presId="urn:microsoft.com/office/officeart/2005/8/layout/list1"/>
    <dgm:cxn modelId="{C040AC2F-3819-41E5-ADD6-B240DB0AE5CD}" srcId="{B0FF1C25-4799-4107-BEDC-E618F8FA1E09}" destId="{F9CC66C3-A11D-4A31-8F6E-0A2B69E190B9}" srcOrd="3" destOrd="0" parTransId="{C7E8E500-DBE4-4748-9AAC-DBE2DB90AFFC}" sibTransId="{7162B48E-3DFA-4F2C-BF0B-C47F28062D7B}"/>
    <dgm:cxn modelId="{F8C8BDC9-B5CD-4A42-9018-B65F964FB3BC}" type="presOf" srcId="{80F42B43-E897-475B-8166-45A64A80DFB2}" destId="{12BDAE2E-50C1-4AE8-A19C-1AF5EBFE017E}" srcOrd="1" destOrd="0" presId="urn:microsoft.com/office/officeart/2005/8/layout/list1"/>
    <dgm:cxn modelId="{D333E440-04EB-4106-B8A4-36F52D94C62D}" type="presOf" srcId="{79C39624-F723-4A95-9EDB-6CC3788350E6}" destId="{80AD2E91-84DE-4D9A-8E14-3203387BFD12}" srcOrd="0" destOrd="0" presId="urn:microsoft.com/office/officeart/2005/8/layout/list1"/>
    <dgm:cxn modelId="{1461BC54-41AA-4AE0-9FF0-1CF20CAF2163}" type="presOf" srcId="{F9CC66C3-A11D-4A31-8F6E-0A2B69E190B9}" destId="{EE3030F2-DEF7-47CD-9B64-C42CFE4272DC}" srcOrd="0" destOrd="3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91A44981-3496-45E7-A582-DF7B4C2C3B63}" srcId="{80F42B43-E897-475B-8166-45A64A80DFB2}" destId="{79C39624-F723-4A95-9EDB-6CC3788350E6}" srcOrd="0" destOrd="0" parTransId="{6E7E2300-FBBC-4415-AE0B-99681999DD6B}" sibTransId="{9A92B4D4-C23F-48A3-A500-CBC9B0B1993D}"/>
    <dgm:cxn modelId="{7D100ADD-37CA-458D-9E83-82B70C8748EA}" type="presOf" srcId="{80F42B43-E897-475B-8166-45A64A80DFB2}" destId="{D81C7B80-9ACC-45E6-B067-63F6466FCFFF}" srcOrd="0" destOrd="0" presId="urn:microsoft.com/office/officeart/2005/8/layout/list1"/>
    <dgm:cxn modelId="{C0060360-76E0-4879-9DFC-70B331386B38}" type="presOf" srcId="{AA0D2F3D-9EAF-4A18-885A-425BDAAAC593}" destId="{EE3030F2-DEF7-47CD-9B64-C42CFE4272DC}" srcOrd="0" destOrd="2" presId="urn:microsoft.com/office/officeart/2005/8/layout/list1"/>
    <dgm:cxn modelId="{1C686E9C-DA60-4D34-95CC-4934B65C7B21}" srcId="{B0FF1C25-4799-4107-BEDC-E618F8FA1E09}" destId="{AA0D2F3D-9EAF-4A18-885A-425BDAAAC593}" srcOrd="2" destOrd="0" parTransId="{1ECC0455-8EA6-4B3D-BD01-B8F97C5C1843}" sibTransId="{19F14731-AC7C-4301-A90D-DC1A021B3992}"/>
    <dgm:cxn modelId="{723B7EBE-7E0E-4FED-8430-56BBD6B8B749}" type="presParOf" srcId="{2FB9FFAC-AE5B-4029-BBC7-1FA60AB9E94C}" destId="{DCDB729D-497B-48C7-9C0F-B0FB792E1883}" srcOrd="0" destOrd="0" presId="urn:microsoft.com/office/officeart/2005/8/layout/list1"/>
    <dgm:cxn modelId="{62920518-A650-4AD8-8B66-D92FE1E3B318}" type="presParOf" srcId="{DCDB729D-497B-48C7-9C0F-B0FB792E1883}" destId="{D81C7B80-9ACC-45E6-B067-63F6466FCFFF}" srcOrd="0" destOrd="0" presId="urn:microsoft.com/office/officeart/2005/8/layout/list1"/>
    <dgm:cxn modelId="{29F6922F-037F-4BEA-8231-641ACCC06411}" type="presParOf" srcId="{DCDB729D-497B-48C7-9C0F-B0FB792E1883}" destId="{12BDAE2E-50C1-4AE8-A19C-1AF5EBFE017E}" srcOrd="1" destOrd="0" presId="urn:microsoft.com/office/officeart/2005/8/layout/list1"/>
    <dgm:cxn modelId="{4755C078-0D7F-43A4-8972-031B93FCDD4E}" type="presParOf" srcId="{2FB9FFAC-AE5B-4029-BBC7-1FA60AB9E94C}" destId="{0FDA642E-984D-4338-B66B-78E040125066}" srcOrd="1" destOrd="0" presId="urn:microsoft.com/office/officeart/2005/8/layout/list1"/>
    <dgm:cxn modelId="{8B77940F-4125-4727-8A66-4994BC8451BC}" type="presParOf" srcId="{2FB9FFAC-AE5B-4029-BBC7-1FA60AB9E94C}" destId="{80AD2E91-84DE-4D9A-8E14-3203387BFD12}" srcOrd="2" destOrd="0" presId="urn:microsoft.com/office/officeart/2005/8/layout/list1"/>
    <dgm:cxn modelId="{31DB1AD5-7415-481D-8FA2-532BD0AF30F9}" type="presParOf" srcId="{2FB9FFAC-AE5B-4029-BBC7-1FA60AB9E94C}" destId="{F25E6749-B772-4E9E-B631-229E53406117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AD2E91-84DE-4D9A-8E14-3203387BFD12}">
      <dsp:nvSpPr>
        <dsp:cNvPr id="0" name=""/>
        <dsp:cNvSpPr/>
      </dsp:nvSpPr>
      <dsp:spPr>
        <a:xfrm>
          <a:off x="0" y="237712"/>
          <a:ext cx="8333682" cy="55282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70764" rIns="64678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À la fin de cette séance, vous serez capable d’établir la chaîne d’énergie d’un objet technique</a:t>
          </a:r>
          <a:endParaRPr lang="fr-FR" sz="1300" kern="1200" dirty="0"/>
        </a:p>
      </dsp:txBody>
      <dsp:txXfrm>
        <a:off x="0" y="237712"/>
        <a:ext cx="8333682" cy="552825"/>
      </dsp:txXfrm>
    </dsp:sp>
    <dsp:sp modelId="{12BDAE2E-50C1-4AE8-A19C-1AF5EBFE017E}">
      <dsp:nvSpPr>
        <dsp:cNvPr id="0" name=""/>
        <dsp:cNvSpPr/>
      </dsp:nvSpPr>
      <dsp:spPr>
        <a:xfrm>
          <a:off x="416684" y="45832"/>
          <a:ext cx="5833577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smtClean="0"/>
            <a:t>Résultat(s) attendu(s)</a:t>
          </a:r>
          <a:endParaRPr lang="fr-FR" sz="1300" b="0" kern="1200" dirty="0"/>
        </a:p>
      </dsp:txBody>
      <dsp:txXfrm>
        <a:off x="435418" y="64566"/>
        <a:ext cx="5796109" cy="346292"/>
      </dsp:txXfrm>
    </dsp:sp>
    <dsp:sp modelId="{EE3030F2-DEF7-47CD-9B64-C42CFE4272DC}">
      <dsp:nvSpPr>
        <dsp:cNvPr id="0" name=""/>
        <dsp:cNvSpPr/>
      </dsp:nvSpPr>
      <dsp:spPr>
        <a:xfrm>
          <a:off x="0" y="1052617"/>
          <a:ext cx="8333682" cy="11875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70764" rIns="64678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Lancement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Présentation d’un exemple pour la pergola bioclimatique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Transposition à la trottinette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Structuration</a:t>
          </a:r>
          <a:endParaRPr lang="fr-FR" sz="1300" kern="1200" dirty="0"/>
        </a:p>
      </dsp:txBody>
      <dsp:txXfrm>
        <a:off x="0" y="1052617"/>
        <a:ext cx="8333682" cy="1187550"/>
      </dsp:txXfrm>
    </dsp:sp>
    <dsp:sp modelId="{48088667-AB80-4672-B0F6-A9A97D99CAE0}">
      <dsp:nvSpPr>
        <dsp:cNvPr id="0" name=""/>
        <dsp:cNvSpPr/>
      </dsp:nvSpPr>
      <dsp:spPr>
        <a:xfrm>
          <a:off x="416684" y="860737"/>
          <a:ext cx="5833577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Déroulement de la séance</a:t>
          </a:r>
          <a:endParaRPr lang="fr-FR" sz="1300" kern="1200" dirty="0"/>
        </a:p>
      </dsp:txBody>
      <dsp:txXfrm>
        <a:off x="435418" y="879471"/>
        <a:ext cx="5796109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pergola%20bioclimatique.mp4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5300" y="121196"/>
            <a:ext cx="3993402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3 – séance 2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1809632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Quel est le trajet de l’énergie dans la trottinette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059206694"/>
              </p:ext>
            </p:extLst>
          </p:nvPr>
        </p:nvGraphicFramePr>
        <p:xfrm>
          <a:off x="661231" y="3429000"/>
          <a:ext cx="8333682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48" y="85046"/>
            <a:ext cx="7938737" cy="328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644371" y="1540063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La chaine d’énergie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4774" y="147854"/>
            <a:ext cx="84503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chaîne d’énergie est une schématisation qui permet de décrire la circulation et la transformation de l’énergie dans le système.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Elle </a:t>
            </a:r>
            <a:r>
              <a:rPr lang="fr-FR" dirty="0"/>
              <a:t>est composée principalement des fonctions élémentaires suivantes : 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Alimenter pour </a:t>
            </a:r>
            <a:r>
              <a:rPr lang="fr-FR" dirty="0"/>
              <a:t>fournir l’énergie au </a:t>
            </a:r>
            <a:r>
              <a:rPr lang="fr-FR" dirty="0" smtClean="0"/>
              <a:t>système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Distribuer pour </a:t>
            </a:r>
            <a:r>
              <a:rPr lang="fr-FR" dirty="0"/>
              <a:t>moduler, autoriser ou non la circulation de </a:t>
            </a:r>
            <a:r>
              <a:rPr lang="fr-FR" dirty="0" smtClean="0"/>
              <a:t>l’énergie</a:t>
            </a:r>
          </a:p>
          <a:p>
            <a:pPr marL="285750" indent="-285750">
              <a:buFontTx/>
              <a:buChar char="-"/>
            </a:pPr>
            <a:r>
              <a:rPr lang="fr-FR" dirty="0"/>
              <a:t>Convertir </a:t>
            </a:r>
            <a:r>
              <a:rPr lang="fr-FR" dirty="0" smtClean="0"/>
              <a:t>pour </a:t>
            </a:r>
            <a:r>
              <a:rPr lang="fr-FR" dirty="0"/>
              <a:t>transformer l’énergie en une autre énergie utilisable par le </a:t>
            </a:r>
            <a:r>
              <a:rPr lang="fr-FR" dirty="0" smtClean="0"/>
              <a:t>système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smtClean="0"/>
              <a:t>Transmettre pour </a:t>
            </a:r>
            <a:r>
              <a:rPr lang="fr-FR" dirty="0"/>
              <a:t>faire circuler l’énergie d’un composant à un </a:t>
            </a:r>
            <a:r>
              <a:rPr lang="fr-FR" dirty="0" smtClean="0"/>
              <a:t>autre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271248" y="3393370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Alimenter</a:t>
            </a:r>
          </a:p>
          <a:p>
            <a:pPr algn="ctr"/>
            <a:endParaRPr lang="fr-FR" dirty="0"/>
          </a:p>
          <a:p>
            <a:pPr algn="ctr"/>
            <a:r>
              <a:rPr lang="fr-FR" dirty="0" smtClean="0"/>
              <a:t>Électricité du réseau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936768" y="3393368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Distribuer</a:t>
            </a:r>
          </a:p>
          <a:p>
            <a:pPr algn="ctr"/>
            <a:endParaRPr lang="fr-FR" sz="1200" dirty="0"/>
          </a:p>
          <a:p>
            <a:pPr algn="ctr"/>
            <a:endParaRPr lang="fr-FR" sz="1200" dirty="0" smtClean="0"/>
          </a:p>
          <a:p>
            <a:pPr algn="ctr"/>
            <a:r>
              <a:rPr lang="fr-FR" dirty="0" smtClean="0"/>
              <a:t>Relais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490319" y="3393367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Convertir</a:t>
            </a:r>
          </a:p>
          <a:p>
            <a:pPr algn="ctr"/>
            <a:endParaRPr lang="fr-FR" sz="1200" dirty="0"/>
          </a:p>
          <a:p>
            <a:pPr algn="ctr"/>
            <a:endParaRPr lang="fr-FR" sz="1600" dirty="0" smtClean="0"/>
          </a:p>
          <a:p>
            <a:pPr algn="ctr"/>
            <a:r>
              <a:rPr lang="fr-FR" sz="1500" dirty="0" smtClean="0"/>
              <a:t>Servomoteur</a:t>
            </a:r>
            <a:endParaRPr lang="fr-FR" sz="1500" dirty="0"/>
          </a:p>
        </p:txBody>
      </p:sp>
      <p:sp>
        <p:nvSpPr>
          <p:cNvPr id="8" name="Rectangle 7"/>
          <p:cNvSpPr/>
          <p:nvPr/>
        </p:nvSpPr>
        <p:spPr>
          <a:xfrm>
            <a:off x="6096744" y="3397506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Transmettre</a:t>
            </a:r>
          </a:p>
          <a:p>
            <a:pPr algn="ctr"/>
            <a:endParaRPr lang="fr-FR" sz="1200" dirty="0" smtClean="0"/>
          </a:p>
          <a:p>
            <a:pPr algn="ctr"/>
            <a:endParaRPr lang="fr-FR" sz="1400" dirty="0"/>
          </a:p>
          <a:p>
            <a:pPr algn="ctr"/>
            <a:r>
              <a:rPr lang="fr-FR" dirty="0" smtClean="0"/>
              <a:t>Bielle</a:t>
            </a:r>
          </a:p>
        </p:txBody>
      </p:sp>
      <p:pic>
        <p:nvPicPr>
          <p:cNvPr id="9" name="Image 8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861" y="2519553"/>
            <a:ext cx="952740" cy="345041"/>
          </a:xfrm>
          <a:prstGeom prst="rect">
            <a:avLst/>
          </a:prstGeom>
        </p:spPr>
      </p:pic>
      <p:cxnSp>
        <p:nvCxnSpPr>
          <p:cNvPr id="11" name="Connecteur droit avec flèche 10"/>
          <p:cNvCxnSpPr>
            <a:endCxn id="4" idx="1"/>
          </p:cNvCxnSpPr>
          <p:nvPr/>
        </p:nvCxnSpPr>
        <p:spPr>
          <a:xfrm>
            <a:off x="443923" y="4209798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2479557" y="4209793"/>
            <a:ext cx="413663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4145077" y="4213932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5707960" y="4213933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52404" y="3906156"/>
            <a:ext cx="11188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700" dirty="0" smtClean="0"/>
              <a:t>Réseau électrique</a:t>
            </a:r>
            <a:endParaRPr lang="fr-FR" sz="1700" dirty="0"/>
          </a:p>
        </p:txBody>
      </p:sp>
      <p:sp>
        <p:nvSpPr>
          <p:cNvPr id="18" name="ZoneTexte 17"/>
          <p:cNvSpPr txBox="1"/>
          <p:nvPr/>
        </p:nvSpPr>
        <p:spPr>
          <a:xfrm>
            <a:off x="7606746" y="2747036"/>
            <a:ext cx="1284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Terrasse découverte</a:t>
            </a:r>
            <a:endParaRPr lang="fr-FR" dirty="0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7305053" y="4209792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682946" y="3706619"/>
            <a:ext cx="1132114" cy="10063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Rotation  des lames</a:t>
            </a:r>
            <a:endParaRPr lang="fr-FR" dirty="0"/>
          </a:p>
        </p:txBody>
      </p:sp>
      <p:sp>
        <p:nvSpPr>
          <p:cNvPr id="23" name="Flèche vers le bas 22"/>
          <p:cNvSpPr/>
          <p:nvPr/>
        </p:nvSpPr>
        <p:spPr>
          <a:xfrm>
            <a:off x="8091160" y="3393367"/>
            <a:ext cx="315686" cy="313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 vers le bas 24"/>
          <p:cNvSpPr/>
          <p:nvPr/>
        </p:nvSpPr>
        <p:spPr>
          <a:xfrm>
            <a:off x="8091160" y="4689951"/>
            <a:ext cx="315686" cy="313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7606746" y="4905229"/>
            <a:ext cx="1284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Terrasse couverte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7" grpId="0"/>
      <p:bldP spid="18" grpId="0"/>
      <p:bldP spid="22" grpId="0" animBg="1"/>
      <p:bldP spid="23" grpId="0" animBg="1"/>
      <p:bldP spid="25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400"/>
            <a:ext cx="9056914" cy="107721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Réaliser le schéma de la chaîne d’énergie de la trottinette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6801" y="1074818"/>
            <a:ext cx="8450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Alimenter/Stocker : pour </a:t>
            </a:r>
            <a:r>
              <a:rPr lang="fr-FR" dirty="0"/>
              <a:t>fournir l’énergie au </a:t>
            </a:r>
            <a:r>
              <a:rPr lang="fr-FR" dirty="0" smtClean="0"/>
              <a:t>système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Distribuer  : pour </a:t>
            </a:r>
            <a:r>
              <a:rPr lang="fr-FR" dirty="0"/>
              <a:t>moduler, autoriser ou non la circulation de </a:t>
            </a:r>
            <a:r>
              <a:rPr lang="fr-FR" dirty="0" smtClean="0"/>
              <a:t>l’énergie</a:t>
            </a:r>
          </a:p>
          <a:p>
            <a:pPr marL="285750" indent="-285750">
              <a:buFontTx/>
              <a:buChar char="-"/>
            </a:pPr>
            <a:r>
              <a:rPr lang="fr-FR" dirty="0"/>
              <a:t>Convertir </a:t>
            </a:r>
            <a:r>
              <a:rPr lang="fr-FR" dirty="0" smtClean="0"/>
              <a:t> : pour </a:t>
            </a:r>
            <a:r>
              <a:rPr lang="fr-FR" dirty="0"/>
              <a:t>transformer l’énergie en une autre énergie utilisable par le </a:t>
            </a:r>
            <a:r>
              <a:rPr lang="fr-FR" dirty="0" smtClean="0"/>
              <a:t>système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smtClean="0"/>
              <a:t>Transmettre  : pour </a:t>
            </a:r>
            <a:r>
              <a:rPr lang="fr-FR" dirty="0"/>
              <a:t>faire circuler l’énergie d’un composant à un </a:t>
            </a:r>
            <a:r>
              <a:rPr lang="fr-FR" dirty="0" smtClean="0"/>
              <a:t>autre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95046" y="3240966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Alimenter</a:t>
            </a:r>
          </a:p>
          <a:p>
            <a:pPr algn="ctr"/>
            <a:endParaRPr lang="fr-FR" dirty="0"/>
          </a:p>
          <a:p>
            <a:pPr algn="ctr"/>
            <a:r>
              <a:rPr lang="fr-FR" dirty="0" smtClean="0"/>
              <a:t>……………….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2860566" y="3240964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Distribuer</a:t>
            </a:r>
          </a:p>
          <a:p>
            <a:pPr algn="ctr"/>
            <a:endParaRPr lang="fr-FR" sz="1200" dirty="0"/>
          </a:p>
          <a:p>
            <a:pPr algn="ctr"/>
            <a:endParaRPr lang="fr-FR" sz="1200" dirty="0" smtClean="0"/>
          </a:p>
          <a:p>
            <a:pPr algn="ctr"/>
            <a:r>
              <a:rPr lang="fr-FR" dirty="0" smtClean="0"/>
              <a:t>……………….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4414117" y="3240963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Convertir</a:t>
            </a:r>
          </a:p>
          <a:p>
            <a:pPr algn="ctr"/>
            <a:endParaRPr lang="fr-FR" sz="1200" dirty="0"/>
          </a:p>
          <a:p>
            <a:pPr algn="ctr"/>
            <a:endParaRPr lang="fr-FR" sz="1600" dirty="0" smtClean="0"/>
          </a:p>
          <a:p>
            <a:pPr algn="ctr"/>
            <a:r>
              <a:rPr lang="fr-FR" sz="1500" dirty="0" smtClean="0"/>
              <a:t>…………………..</a:t>
            </a:r>
            <a:endParaRPr lang="fr-FR" sz="1500" dirty="0"/>
          </a:p>
        </p:txBody>
      </p:sp>
      <p:sp>
        <p:nvSpPr>
          <p:cNvPr id="23" name="Rectangle 22"/>
          <p:cNvSpPr/>
          <p:nvPr/>
        </p:nvSpPr>
        <p:spPr>
          <a:xfrm>
            <a:off x="6020542" y="3245102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Transmettre</a:t>
            </a:r>
          </a:p>
          <a:p>
            <a:pPr algn="ctr"/>
            <a:endParaRPr lang="fr-FR" sz="1200" dirty="0" smtClean="0"/>
          </a:p>
          <a:p>
            <a:pPr algn="ctr"/>
            <a:endParaRPr lang="fr-FR" sz="1400" dirty="0"/>
          </a:p>
          <a:p>
            <a:pPr algn="ctr"/>
            <a:r>
              <a:rPr lang="fr-FR" dirty="0" smtClean="0"/>
              <a:t>……………….</a:t>
            </a:r>
          </a:p>
        </p:txBody>
      </p:sp>
      <p:cxnSp>
        <p:nvCxnSpPr>
          <p:cNvPr id="24" name="Connecteur droit avec flèche 23"/>
          <p:cNvCxnSpPr>
            <a:endCxn id="20" idx="1"/>
          </p:cNvCxnSpPr>
          <p:nvPr/>
        </p:nvCxnSpPr>
        <p:spPr>
          <a:xfrm>
            <a:off x="367721" y="4057394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2403355" y="4057389"/>
            <a:ext cx="413663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4068875" y="4061528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631758" y="4061529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7228851" y="4057388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606744" y="3554215"/>
            <a:ext cx="1132114" cy="10063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………………………………</a:t>
            </a:r>
            <a:endParaRPr lang="fr-FR" dirty="0"/>
          </a:p>
        </p:txBody>
      </p:sp>
      <p:sp>
        <p:nvSpPr>
          <p:cNvPr id="32" name="Flèche vers le bas 31"/>
          <p:cNvSpPr/>
          <p:nvPr/>
        </p:nvSpPr>
        <p:spPr>
          <a:xfrm>
            <a:off x="8014958" y="3240963"/>
            <a:ext cx="315686" cy="313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 vers le bas 32"/>
          <p:cNvSpPr/>
          <p:nvPr/>
        </p:nvSpPr>
        <p:spPr>
          <a:xfrm>
            <a:off x="8014958" y="4537547"/>
            <a:ext cx="315686" cy="313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0" y="3470475"/>
            <a:ext cx="1186537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……………………………...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7582583" y="2187675"/>
            <a:ext cx="1186537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……………………………...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7574087" y="4668179"/>
            <a:ext cx="1186537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……………………………...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858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771" y="239484"/>
            <a:ext cx="3026229" cy="215537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 rot="16200000">
            <a:off x="-2622599" y="256113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Pour vous aidez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858140" y="1132503"/>
            <a:ext cx="1083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Pour tous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56921" y="3732625"/>
            <a:ext cx="108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 option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77" y="2909204"/>
            <a:ext cx="2846108" cy="201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96" y="2999001"/>
            <a:ext cx="4206360" cy="183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5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400"/>
            <a:ext cx="9056914" cy="107721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Réaliser le schéma de la chaîne d’énergie de la trottinette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6801" y="1074818"/>
            <a:ext cx="84503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Alimenter/Stocker : pour </a:t>
            </a:r>
            <a:r>
              <a:rPr lang="fr-FR" dirty="0"/>
              <a:t>fournir l’énergie au </a:t>
            </a:r>
            <a:r>
              <a:rPr lang="fr-FR" dirty="0" smtClean="0"/>
              <a:t>système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Distribuer  : pour </a:t>
            </a:r>
            <a:r>
              <a:rPr lang="fr-FR" dirty="0"/>
              <a:t>moduler, autoriser ou non la circulation de </a:t>
            </a:r>
            <a:r>
              <a:rPr lang="fr-FR" dirty="0" smtClean="0"/>
              <a:t>l’énergie</a:t>
            </a:r>
          </a:p>
          <a:p>
            <a:pPr marL="285750" indent="-285750">
              <a:buFontTx/>
              <a:buChar char="-"/>
            </a:pPr>
            <a:r>
              <a:rPr lang="fr-FR" dirty="0"/>
              <a:t>Convertir </a:t>
            </a:r>
            <a:r>
              <a:rPr lang="fr-FR" dirty="0" smtClean="0"/>
              <a:t> : pour </a:t>
            </a:r>
            <a:r>
              <a:rPr lang="fr-FR" dirty="0"/>
              <a:t>transformer l’énergie en une autre énergie utilisable par le </a:t>
            </a:r>
            <a:r>
              <a:rPr lang="fr-FR" dirty="0" smtClean="0"/>
              <a:t>système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smtClean="0"/>
              <a:t>Transmettre  : pour </a:t>
            </a:r>
            <a:r>
              <a:rPr lang="fr-FR" dirty="0"/>
              <a:t>faire circuler l’énergie d’un composant à un </a:t>
            </a:r>
            <a:r>
              <a:rPr lang="fr-FR" dirty="0" smtClean="0"/>
              <a:t>autre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95046" y="3240966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Alimenter</a:t>
            </a:r>
          </a:p>
          <a:p>
            <a:pPr algn="ctr"/>
            <a:endParaRPr lang="fr-FR" dirty="0"/>
          </a:p>
          <a:p>
            <a:pPr algn="ctr"/>
            <a:r>
              <a:rPr lang="fr-FR" dirty="0" smtClean="0"/>
              <a:t>……………….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2860566" y="3240964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/>
              <a:t>Distribuer</a:t>
            </a:r>
          </a:p>
          <a:p>
            <a:pPr algn="ctr"/>
            <a:endParaRPr lang="fr-FR" sz="1200" dirty="0"/>
          </a:p>
          <a:p>
            <a:pPr algn="ctr"/>
            <a:endParaRPr lang="fr-FR" sz="1200" dirty="0" smtClean="0"/>
          </a:p>
          <a:p>
            <a:pPr algn="ctr"/>
            <a:r>
              <a:rPr lang="fr-FR" dirty="0" smtClean="0"/>
              <a:t>……………….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4414117" y="3240963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Convertir</a:t>
            </a:r>
          </a:p>
          <a:p>
            <a:pPr algn="ctr"/>
            <a:endParaRPr lang="fr-FR" sz="1200" dirty="0"/>
          </a:p>
          <a:p>
            <a:pPr algn="ctr"/>
            <a:endParaRPr lang="fr-FR" sz="1600" dirty="0" smtClean="0"/>
          </a:p>
          <a:p>
            <a:pPr algn="ctr"/>
            <a:r>
              <a:rPr lang="fr-FR" sz="1500" dirty="0" smtClean="0"/>
              <a:t>…………………..</a:t>
            </a:r>
            <a:endParaRPr lang="fr-FR" sz="1500" dirty="0"/>
          </a:p>
        </p:txBody>
      </p:sp>
      <p:sp>
        <p:nvSpPr>
          <p:cNvPr id="23" name="Rectangle 22"/>
          <p:cNvSpPr/>
          <p:nvPr/>
        </p:nvSpPr>
        <p:spPr>
          <a:xfrm>
            <a:off x="6020542" y="3245102"/>
            <a:ext cx="1208309" cy="1632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sz="1600" dirty="0" smtClean="0"/>
              <a:t>Transmettre</a:t>
            </a:r>
          </a:p>
          <a:p>
            <a:pPr algn="ctr"/>
            <a:endParaRPr lang="fr-FR" sz="1200" dirty="0" smtClean="0"/>
          </a:p>
          <a:p>
            <a:pPr algn="ctr"/>
            <a:endParaRPr lang="fr-FR" sz="1400" dirty="0"/>
          </a:p>
          <a:p>
            <a:pPr algn="ctr"/>
            <a:r>
              <a:rPr lang="fr-FR" dirty="0" smtClean="0"/>
              <a:t>……………….</a:t>
            </a:r>
          </a:p>
        </p:txBody>
      </p:sp>
      <p:cxnSp>
        <p:nvCxnSpPr>
          <p:cNvPr id="24" name="Connecteur droit avec flèche 23"/>
          <p:cNvCxnSpPr>
            <a:endCxn id="20" idx="1"/>
          </p:cNvCxnSpPr>
          <p:nvPr/>
        </p:nvCxnSpPr>
        <p:spPr>
          <a:xfrm>
            <a:off x="367721" y="4057394"/>
            <a:ext cx="827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2403355" y="4057389"/>
            <a:ext cx="413663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4068875" y="4061528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631758" y="4061529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7228851" y="4057388"/>
            <a:ext cx="34523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606744" y="3554215"/>
            <a:ext cx="1132114" cy="10063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………………………………</a:t>
            </a:r>
            <a:endParaRPr lang="fr-FR" dirty="0"/>
          </a:p>
        </p:txBody>
      </p:sp>
      <p:sp>
        <p:nvSpPr>
          <p:cNvPr id="32" name="Flèche vers le bas 31"/>
          <p:cNvSpPr/>
          <p:nvPr/>
        </p:nvSpPr>
        <p:spPr>
          <a:xfrm>
            <a:off x="8014958" y="3240963"/>
            <a:ext cx="315686" cy="313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 vers le bas 32"/>
          <p:cNvSpPr/>
          <p:nvPr/>
        </p:nvSpPr>
        <p:spPr>
          <a:xfrm>
            <a:off x="8014958" y="4537547"/>
            <a:ext cx="315686" cy="313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0" y="3470475"/>
            <a:ext cx="1186537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……………………………...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7582583" y="2187675"/>
            <a:ext cx="1186537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……………………………...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7574087" y="4668179"/>
            <a:ext cx="1186537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dirty="0" smtClean="0"/>
              <a:t>……………………………...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249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171717"/>
      </a:dk1>
      <a:lt1>
        <a:srgbClr val="FFFFFF"/>
      </a:lt1>
      <a:dk2>
        <a:srgbClr val="A5A5A5"/>
      </a:dk2>
      <a:lt2>
        <a:srgbClr val="EAEAEA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15192</TotalTime>
  <Words>237</Words>
  <Application>Microsoft Office PowerPoint</Application>
  <PresentationFormat>Affichage à l'écran (16:10)</PresentationFormat>
  <Paragraphs>86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55</cp:revision>
  <dcterms:created xsi:type="dcterms:W3CDTF">2019-01-17T13:50:09Z</dcterms:created>
  <dcterms:modified xsi:type="dcterms:W3CDTF">2024-12-03T21:14:58Z</dcterms:modified>
</cp:coreProperties>
</file>