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5.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6.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7.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8.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9.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0.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1.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2.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3.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14.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15.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16.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17.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18.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19.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20.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21.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22.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23.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24.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25.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26.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notesSlides/notesSlide27.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28.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29.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notesSlides/notesSlide30.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36"/>
  </p:notesMasterIdLst>
  <p:handoutMasterIdLst>
    <p:handoutMasterId r:id="rId37"/>
  </p:handoutMasterIdLst>
  <p:sldIdLst>
    <p:sldId id="256" r:id="rId2"/>
    <p:sldId id="521" r:id="rId3"/>
    <p:sldId id="520" r:id="rId4"/>
    <p:sldId id="544" r:id="rId5"/>
    <p:sldId id="545" r:id="rId6"/>
    <p:sldId id="453" r:id="rId7"/>
    <p:sldId id="518" r:id="rId8"/>
    <p:sldId id="523" r:id="rId9"/>
    <p:sldId id="525" r:id="rId10"/>
    <p:sldId id="526" r:id="rId11"/>
    <p:sldId id="527" r:id="rId12"/>
    <p:sldId id="528" r:id="rId13"/>
    <p:sldId id="529" r:id="rId14"/>
    <p:sldId id="530" r:id="rId15"/>
    <p:sldId id="531" r:id="rId16"/>
    <p:sldId id="532" r:id="rId17"/>
    <p:sldId id="533" r:id="rId18"/>
    <p:sldId id="536" r:id="rId19"/>
    <p:sldId id="534" r:id="rId20"/>
    <p:sldId id="537" r:id="rId21"/>
    <p:sldId id="539" r:id="rId22"/>
    <p:sldId id="546" r:id="rId23"/>
    <p:sldId id="547" r:id="rId24"/>
    <p:sldId id="550" r:id="rId25"/>
    <p:sldId id="551" r:id="rId26"/>
    <p:sldId id="552" r:id="rId27"/>
    <p:sldId id="553" r:id="rId28"/>
    <p:sldId id="554" r:id="rId29"/>
    <p:sldId id="555" r:id="rId30"/>
    <p:sldId id="556" r:id="rId31"/>
    <p:sldId id="557" r:id="rId32"/>
    <p:sldId id="558" r:id="rId33"/>
    <p:sldId id="561" r:id="rId34"/>
    <p:sldId id="560" r:id="rId35"/>
  </p:sldIdLst>
  <p:sldSz cx="9144000" cy="6858000" type="screen4x3"/>
  <p:notesSz cx="7099300" cy="10234613"/>
  <p:defaultTextStyle>
    <a:defPPr>
      <a:defRPr lang="fr-FR"/>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ie BOISBOUVIER" initials="AB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FFCC"/>
    <a:srgbClr val="F5E26F"/>
    <a:srgbClr val="FF0000"/>
    <a:srgbClr val="9933FF"/>
    <a:srgbClr val="FA0000"/>
    <a:srgbClr val="CCFFCC"/>
    <a:srgbClr val="006699"/>
    <a:srgbClr val="4D4D4D"/>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2185" autoAdjust="0"/>
  </p:normalViewPr>
  <p:slideViewPr>
    <p:cSldViewPr>
      <p:cViewPr>
        <p:scale>
          <a:sx n="70" d="100"/>
          <a:sy n="70" d="100"/>
        </p:scale>
        <p:origin x="-131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652" y="-96"/>
      </p:cViewPr>
      <p:guideLst>
        <p:guide orient="horz" pos="3224"/>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1" y="0"/>
            <a:ext cx="3076871" cy="510575"/>
          </a:xfrm>
          <a:prstGeom prst="rect">
            <a:avLst/>
          </a:prstGeom>
          <a:noFill/>
          <a:ln w="9525">
            <a:noFill/>
            <a:miter lim="800000"/>
            <a:headEnd/>
            <a:tailEnd/>
          </a:ln>
          <a:effectLst/>
        </p:spPr>
        <p:txBody>
          <a:bodyPr vert="horz" wrap="square" lIns="99042" tIns="49521" rIns="99042" bIns="49521" numCol="1" anchor="t" anchorCtr="0" compatLnSpc="1">
            <a:prstTxWarp prst="textNoShape">
              <a:avLst/>
            </a:prstTxWarp>
          </a:bodyPr>
          <a:lstStyle>
            <a:lvl1pPr algn="l" defTabSz="990878">
              <a:defRPr sz="1300"/>
            </a:lvl1pPr>
          </a:lstStyle>
          <a:p>
            <a:pPr>
              <a:defRPr/>
            </a:pPr>
            <a:endParaRPr lang="fr-FR"/>
          </a:p>
        </p:txBody>
      </p:sp>
      <p:sp>
        <p:nvSpPr>
          <p:cNvPr id="155651" name="Rectangle 3"/>
          <p:cNvSpPr>
            <a:spLocks noGrp="1" noChangeArrowheads="1"/>
          </p:cNvSpPr>
          <p:nvPr>
            <p:ph type="dt" sz="quarter" idx="1"/>
          </p:nvPr>
        </p:nvSpPr>
        <p:spPr bwMode="auto">
          <a:xfrm>
            <a:off x="4020738" y="0"/>
            <a:ext cx="3076870" cy="510575"/>
          </a:xfrm>
          <a:prstGeom prst="rect">
            <a:avLst/>
          </a:prstGeom>
          <a:noFill/>
          <a:ln w="9525">
            <a:noFill/>
            <a:miter lim="800000"/>
            <a:headEnd/>
            <a:tailEnd/>
          </a:ln>
          <a:effectLst/>
        </p:spPr>
        <p:txBody>
          <a:bodyPr vert="horz" wrap="square" lIns="99042" tIns="49521" rIns="99042" bIns="49521" numCol="1" anchor="t" anchorCtr="0" compatLnSpc="1">
            <a:prstTxWarp prst="textNoShape">
              <a:avLst/>
            </a:prstTxWarp>
          </a:bodyPr>
          <a:lstStyle>
            <a:lvl1pPr algn="r" defTabSz="990878">
              <a:defRPr sz="1300"/>
            </a:lvl1pPr>
          </a:lstStyle>
          <a:p>
            <a:pPr>
              <a:defRPr/>
            </a:pPr>
            <a:endParaRPr lang="fr-FR"/>
          </a:p>
        </p:txBody>
      </p:sp>
      <p:sp>
        <p:nvSpPr>
          <p:cNvPr id="155652" name="Rectangle 4"/>
          <p:cNvSpPr>
            <a:spLocks noGrp="1" noChangeArrowheads="1"/>
          </p:cNvSpPr>
          <p:nvPr>
            <p:ph type="ftr" sz="quarter" idx="2"/>
          </p:nvPr>
        </p:nvSpPr>
        <p:spPr bwMode="auto">
          <a:xfrm>
            <a:off x="1" y="9722386"/>
            <a:ext cx="3076871" cy="510575"/>
          </a:xfrm>
          <a:prstGeom prst="rect">
            <a:avLst/>
          </a:prstGeom>
          <a:noFill/>
          <a:ln w="9525">
            <a:noFill/>
            <a:miter lim="800000"/>
            <a:headEnd/>
            <a:tailEnd/>
          </a:ln>
          <a:effectLst/>
        </p:spPr>
        <p:txBody>
          <a:bodyPr vert="horz" wrap="square" lIns="99042" tIns="49521" rIns="99042" bIns="49521" numCol="1" anchor="b" anchorCtr="0" compatLnSpc="1">
            <a:prstTxWarp prst="textNoShape">
              <a:avLst/>
            </a:prstTxWarp>
          </a:bodyPr>
          <a:lstStyle>
            <a:lvl1pPr algn="l" defTabSz="990878">
              <a:defRPr sz="1300"/>
            </a:lvl1pPr>
          </a:lstStyle>
          <a:p>
            <a:pPr>
              <a:defRPr/>
            </a:pPr>
            <a:endParaRPr lang="fr-FR"/>
          </a:p>
        </p:txBody>
      </p:sp>
      <p:sp>
        <p:nvSpPr>
          <p:cNvPr id="155653" name="Rectangle 5"/>
          <p:cNvSpPr>
            <a:spLocks noGrp="1" noChangeArrowheads="1"/>
          </p:cNvSpPr>
          <p:nvPr>
            <p:ph type="sldNum" sz="quarter" idx="3"/>
          </p:nvPr>
        </p:nvSpPr>
        <p:spPr bwMode="auto">
          <a:xfrm>
            <a:off x="4020738" y="9722386"/>
            <a:ext cx="3076870" cy="510575"/>
          </a:xfrm>
          <a:prstGeom prst="rect">
            <a:avLst/>
          </a:prstGeom>
          <a:noFill/>
          <a:ln w="9525">
            <a:noFill/>
            <a:miter lim="800000"/>
            <a:headEnd/>
            <a:tailEnd/>
          </a:ln>
          <a:effectLst/>
        </p:spPr>
        <p:txBody>
          <a:bodyPr vert="horz" wrap="square" lIns="99042" tIns="49521" rIns="99042" bIns="49521" numCol="1" anchor="b" anchorCtr="0" compatLnSpc="1">
            <a:prstTxWarp prst="textNoShape">
              <a:avLst/>
            </a:prstTxWarp>
          </a:bodyPr>
          <a:lstStyle>
            <a:lvl1pPr algn="r" defTabSz="990878">
              <a:defRPr sz="1300"/>
            </a:lvl1pPr>
          </a:lstStyle>
          <a:p>
            <a:pPr>
              <a:defRPr/>
            </a:pPr>
            <a:fld id="{BCF8F090-39F4-4998-93F6-7AA3C5F4397A}" type="slidenum">
              <a:rPr lang="fr-FR"/>
              <a:pPr>
                <a:defRPr/>
              </a:pPr>
              <a:t>‹N°›</a:t>
            </a:fld>
            <a:endParaRPr lang="fr-FR"/>
          </a:p>
        </p:txBody>
      </p:sp>
    </p:spTree>
    <p:extLst>
      <p:ext uri="{BB962C8B-B14F-4D97-AF65-F5344CB8AC3E}">
        <p14:creationId xmlns:p14="http://schemas.microsoft.com/office/powerpoint/2010/main" val="3209389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3076871" cy="510575"/>
          </a:xfrm>
          <a:prstGeom prst="rect">
            <a:avLst/>
          </a:prstGeom>
          <a:noFill/>
          <a:ln w="9525">
            <a:noFill/>
            <a:miter lim="800000"/>
            <a:headEnd/>
            <a:tailEnd/>
          </a:ln>
          <a:effectLst/>
        </p:spPr>
        <p:txBody>
          <a:bodyPr vert="horz" wrap="square" lIns="99042" tIns="49521" rIns="99042" bIns="49521" numCol="1" anchor="t" anchorCtr="0" compatLnSpc="1">
            <a:prstTxWarp prst="textNoShape">
              <a:avLst/>
            </a:prstTxWarp>
          </a:bodyPr>
          <a:lstStyle>
            <a:lvl1pPr algn="l" defTabSz="990878">
              <a:defRPr sz="1300"/>
            </a:lvl1pPr>
          </a:lstStyle>
          <a:p>
            <a:pPr>
              <a:defRPr/>
            </a:pPr>
            <a:endParaRPr lang="fr-FR"/>
          </a:p>
        </p:txBody>
      </p:sp>
      <p:sp>
        <p:nvSpPr>
          <p:cNvPr id="8195" name="Rectangle 3"/>
          <p:cNvSpPr>
            <a:spLocks noGrp="1" noChangeArrowheads="1"/>
          </p:cNvSpPr>
          <p:nvPr>
            <p:ph type="dt" idx="1"/>
          </p:nvPr>
        </p:nvSpPr>
        <p:spPr bwMode="auto">
          <a:xfrm>
            <a:off x="4020738" y="0"/>
            <a:ext cx="3076870" cy="510575"/>
          </a:xfrm>
          <a:prstGeom prst="rect">
            <a:avLst/>
          </a:prstGeom>
          <a:noFill/>
          <a:ln w="9525">
            <a:noFill/>
            <a:miter lim="800000"/>
            <a:headEnd/>
            <a:tailEnd/>
          </a:ln>
          <a:effectLst/>
        </p:spPr>
        <p:txBody>
          <a:bodyPr vert="horz" wrap="square" lIns="99042" tIns="49521" rIns="99042" bIns="49521" numCol="1" anchor="t" anchorCtr="0" compatLnSpc="1">
            <a:prstTxWarp prst="textNoShape">
              <a:avLst/>
            </a:prstTxWarp>
          </a:bodyPr>
          <a:lstStyle>
            <a:lvl1pPr algn="r" defTabSz="990878">
              <a:defRPr sz="1300"/>
            </a:lvl1pPr>
          </a:lstStyle>
          <a:p>
            <a:pPr>
              <a:defRPr/>
            </a:pPr>
            <a:endParaRPr lang="fr-FR"/>
          </a:p>
        </p:txBody>
      </p:sp>
      <p:sp>
        <p:nvSpPr>
          <p:cNvPr id="56324"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10438" y="4861194"/>
            <a:ext cx="5678425" cy="4605081"/>
          </a:xfrm>
          <a:prstGeom prst="rect">
            <a:avLst/>
          </a:prstGeom>
          <a:noFill/>
          <a:ln w="9525">
            <a:noFill/>
            <a:miter lim="800000"/>
            <a:headEnd/>
            <a:tailEnd/>
          </a:ln>
          <a:effectLst/>
        </p:spPr>
        <p:txBody>
          <a:bodyPr vert="horz" wrap="square" lIns="99042" tIns="49521" rIns="99042" bIns="49521"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8198" name="Rectangle 6"/>
          <p:cNvSpPr>
            <a:spLocks noGrp="1" noChangeArrowheads="1"/>
          </p:cNvSpPr>
          <p:nvPr>
            <p:ph type="ftr" sz="quarter" idx="4"/>
          </p:nvPr>
        </p:nvSpPr>
        <p:spPr bwMode="auto">
          <a:xfrm>
            <a:off x="1" y="9722386"/>
            <a:ext cx="3076871" cy="510575"/>
          </a:xfrm>
          <a:prstGeom prst="rect">
            <a:avLst/>
          </a:prstGeom>
          <a:noFill/>
          <a:ln w="9525">
            <a:noFill/>
            <a:miter lim="800000"/>
            <a:headEnd/>
            <a:tailEnd/>
          </a:ln>
          <a:effectLst/>
        </p:spPr>
        <p:txBody>
          <a:bodyPr vert="horz" wrap="square" lIns="99042" tIns="49521" rIns="99042" bIns="49521" numCol="1" anchor="b" anchorCtr="0" compatLnSpc="1">
            <a:prstTxWarp prst="textNoShape">
              <a:avLst/>
            </a:prstTxWarp>
          </a:bodyPr>
          <a:lstStyle>
            <a:lvl1pPr algn="l" defTabSz="990878">
              <a:defRPr sz="1300"/>
            </a:lvl1pPr>
          </a:lstStyle>
          <a:p>
            <a:pPr>
              <a:defRPr/>
            </a:pPr>
            <a:endParaRPr lang="fr-FR"/>
          </a:p>
        </p:txBody>
      </p:sp>
      <p:sp>
        <p:nvSpPr>
          <p:cNvPr id="8199" name="Rectangle 7"/>
          <p:cNvSpPr>
            <a:spLocks noGrp="1" noChangeArrowheads="1"/>
          </p:cNvSpPr>
          <p:nvPr>
            <p:ph type="sldNum" sz="quarter" idx="5"/>
          </p:nvPr>
        </p:nvSpPr>
        <p:spPr bwMode="auto">
          <a:xfrm>
            <a:off x="4020738" y="9722386"/>
            <a:ext cx="3076870" cy="510575"/>
          </a:xfrm>
          <a:prstGeom prst="rect">
            <a:avLst/>
          </a:prstGeom>
          <a:noFill/>
          <a:ln w="9525">
            <a:noFill/>
            <a:miter lim="800000"/>
            <a:headEnd/>
            <a:tailEnd/>
          </a:ln>
          <a:effectLst/>
        </p:spPr>
        <p:txBody>
          <a:bodyPr vert="horz" wrap="square" lIns="99042" tIns="49521" rIns="99042" bIns="49521" numCol="1" anchor="b" anchorCtr="0" compatLnSpc="1">
            <a:prstTxWarp prst="textNoShape">
              <a:avLst/>
            </a:prstTxWarp>
          </a:bodyPr>
          <a:lstStyle>
            <a:lvl1pPr algn="r" defTabSz="990878">
              <a:defRPr sz="1300"/>
            </a:lvl1pPr>
          </a:lstStyle>
          <a:p>
            <a:pPr>
              <a:defRPr/>
            </a:pPr>
            <a:fld id="{40F7C23F-6FE4-4487-82B2-0F6BBE959C61}" type="slidenum">
              <a:rPr lang="fr-FR"/>
              <a:pPr>
                <a:defRPr/>
              </a:pPr>
              <a:t>‹N°›</a:t>
            </a:fld>
            <a:endParaRPr lang="fr-FR"/>
          </a:p>
        </p:txBody>
      </p:sp>
    </p:spTree>
    <p:extLst>
      <p:ext uri="{BB962C8B-B14F-4D97-AF65-F5344CB8AC3E}">
        <p14:creationId xmlns:p14="http://schemas.microsoft.com/office/powerpoint/2010/main" val="38477158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40F7C23F-6FE4-4487-82B2-0F6BBE959C61}" type="slidenum">
              <a:rPr lang="fr-FR" smtClean="0"/>
              <a:pPr>
                <a:defRPr/>
              </a:pPr>
              <a:t>2</a:t>
            </a:fld>
            <a:endParaRPr lang="fr-FR"/>
          </a:p>
        </p:txBody>
      </p:sp>
    </p:spTree>
    <p:extLst>
      <p:ext uri="{BB962C8B-B14F-4D97-AF65-F5344CB8AC3E}">
        <p14:creationId xmlns:p14="http://schemas.microsoft.com/office/powerpoint/2010/main" val="229137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40F7C23F-6FE4-4487-82B2-0F6BBE959C61}" type="slidenum">
              <a:rPr lang="fr-FR" smtClean="0"/>
              <a:pPr>
                <a:defRPr/>
              </a:pPr>
              <a:t>13</a:t>
            </a:fld>
            <a:endParaRPr lang="fr-FR"/>
          </a:p>
        </p:txBody>
      </p:sp>
    </p:spTree>
    <p:extLst>
      <p:ext uri="{BB962C8B-B14F-4D97-AF65-F5344CB8AC3E}">
        <p14:creationId xmlns:p14="http://schemas.microsoft.com/office/powerpoint/2010/main" val="229137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Arial" charset="0"/>
                <a:ea typeface="+mn-ea"/>
                <a:cs typeface="+mn-cs"/>
              </a:rPr>
              <a:t>Les mêmes activités peuvent être réalisées avec des clés de détermination. L’approche algorithmique permettra également de former les élèves à un type de raisonnement nécessaire lors des différentes étapes de la démarche scientifique et notamment à l’émission d’hypothèses et des conséquences vérifiables.</a:t>
            </a:r>
            <a:endParaRPr lang="fr-FR" sz="1200" kern="1200" dirty="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40F7C23F-6FE4-4487-82B2-0F6BBE959C61}" type="slidenum">
              <a:rPr lang="fr-FR" smtClean="0"/>
              <a:pPr>
                <a:defRPr/>
              </a:pPr>
              <a:t>14</a:t>
            </a:fld>
            <a:endParaRPr lang="fr-FR"/>
          </a:p>
        </p:txBody>
      </p:sp>
    </p:spTree>
    <p:extLst>
      <p:ext uri="{BB962C8B-B14F-4D97-AF65-F5344CB8AC3E}">
        <p14:creationId xmlns:p14="http://schemas.microsoft.com/office/powerpoint/2010/main" val="229137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40F7C23F-6FE4-4487-82B2-0F6BBE959C61}" type="slidenum">
              <a:rPr lang="fr-FR" smtClean="0"/>
              <a:pPr>
                <a:defRPr/>
              </a:pPr>
              <a:t>15</a:t>
            </a:fld>
            <a:endParaRPr lang="fr-FR"/>
          </a:p>
        </p:txBody>
      </p:sp>
    </p:spTree>
    <p:extLst>
      <p:ext uri="{BB962C8B-B14F-4D97-AF65-F5344CB8AC3E}">
        <p14:creationId xmlns:p14="http://schemas.microsoft.com/office/powerpoint/2010/main" val="229137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Arial" charset="0"/>
                <a:ea typeface="+mn-ea"/>
                <a:cs typeface="+mn-cs"/>
              </a:rPr>
              <a:t>2ème Etape : </a:t>
            </a:r>
            <a:r>
              <a:rPr lang="fr-FR" sz="1200" kern="1200" dirty="0" smtClean="0">
                <a:solidFill>
                  <a:schemeClr val="tx1"/>
                </a:solidFill>
                <a:effectLst/>
                <a:latin typeface="Arial" charset="0"/>
                <a:ea typeface="+mn-ea"/>
                <a:cs typeface="+mn-cs"/>
              </a:rPr>
              <a:t>Chaque groupe ou chaque élève aura à sa disposition 4 cartes « d’animaux » à identifier.</a:t>
            </a:r>
          </a:p>
          <a:p>
            <a:r>
              <a:rPr lang="fr-FR" sz="1200" kern="1200" dirty="0" smtClean="0">
                <a:solidFill>
                  <a:schemeClr val="tx1"/>
                </a:solidFill>
                <a:effectLst/>
                <a:latin typeface="Arial" charset="0"/>
                <a:ea typeface="+mn-ea"/>
                <a:cs typeface="+mn-cs"/>
              </a:rPr>
              <a:t>Un élève (ou un groupe) se place sur la case départ (écrite sur post-it jaune) et lit le post-it posée sur la ligne rouge. </a:t>
            </a:r>
          </a:p>
          <a:p>
            <a:pPr marL="171450" indent="-171450">
              <a:buFont typeface="Arial" panose="020B0604020202020204" pitchFamily="34" charset="0"/>
              <a:buChar char="•"/>
            </a:pPr>
            <a:r>
              <a:rPr lang="fr-FR" sz="1200" kern="1200" dirty="0" smtClean="0">
                <a:solidFill>
                  <a:schemeClr val="tx1"/>
                </a:solidFill>
                <a:effectLst/>
                <a:latin typeface="Arial" charset="0"/>
                <a:ea typeface="+mn-ea"/>
                <a:cs typeface="+mn-cs"/>
              </a:rPr>
              <a:t>SI la proposition est VRAIE pour son animal ALORS il avance jusqu’à la seconde case jaune sur ce chemin SINON il lit le post-it de l’autre ligne (à droite) et refait le même procédé (si c’est VRAI alors il avance). </a:t>
            </a:r>
          </a:p>
          <a:p>
            <a:pPr marL="171450" indent="-171450">
              <a:buFont typeface="Arial" panose="020B0604020202020204" pitchFamily="34" charset="0"/>
              <a:buChar char="•"/>
            </a:pPr>
            <a:r>
              <a:rPr lang="fr-FR" sz="1200" kern="1200" dirty="0" smtClean="0">
                <a:solidFill>
                  <a:schemeClr val="tx1"/>
                </a:solidFill>
                <a:effectLst/>
                <a:latin typeface="Arial" charset="0"/>
                <a:ea typeface="+mn-ea"/>
                <a:cs typeface="+mn-cs"/>
              </a:rPr>
              <a:t>S’il pense ne plus pouvoir avancer davantage, il doit demander de l’aide car il a dû se tromper.</a:t>
            </a:r>
          </a:p>
          <a:p>
            <a:pPr marL="171450" indent="-171450">
              <a:buFont typeface="Arial" panose="020B0604020202020204" pitchFamily="34" charset="0"/>
              <a:buChar char="•"/>
            </a:pPr>
            <a:r>
              <a:rPr lang="fr-FR" sz="1200" kern="1200" dirty="0" smtClean="0">
                <a:solidFill>
                  <a:schemeClr val="tx1"/>
                </a:solidFill>
                <a:effectLst/>
                <a:latin typeface="Arial" charset="0"/>
                <a:ea typeface="+mn-ea"/>
                <a:cs typeface="+mn-cs"/>
              </a:rPr>
              <a:t>Quand il arrive au bout de son chemin, il regarde au dos le post-it final le nom de l’animal. Si l’animal correspond à la photo, il fait poinçonner sa feuille de route et peut la compléter en représentant chemin de détermination suivi.</a:t>
            </a:r>
          </a:p>
          <a:p>
            <a:pPr marL="171450" indent="-171450">
              <a:buFont typeface="Arial" panose="020B0604020202020204" pitchFamily="34" charset="0"/>
              <a:buChar char="•"/>
            </a:pPr>
            <a:r>
              <a:rPr lang="fr-FR" sz="1200" kern="1200" dirty="0" smtClean="0">
                <a:solidFill>
                  <a:schemeClr val="tx1"/>
                </a:solidFill>
                <a:effectLst/>
                <a:latin typeface="Arial" charset="0"/>
                <a:ea typeface="+mn-ea"/>
                <a:cs typeface="+mn-cs"/>
              </a:rPr>
              <a:t>Il retourne alors au départ faire son second animal.</a:t>
            </a:r>
          </a:p>
          <a:p>
            <a:pPr marL="171450" indent="-171450">
              <a:buFont typeface="Arial" panose="020B0604020202020204" pitchFamily="34" charset="0"/>
              <a:buChar char="•"/>
            </a:pPr>
            <a:r>
              <a:rPr lang="fr-FR" sz="1200" kern="1200" dirty="0" smtClean="0">
                <a:solidFill>
                  <a:schemeClr val="tx1"/>
                </a:solidFill>
                <a:effectLst/>
                <a:latin typeface="Arial" charset="0"/>
                <a:ea typeface="+mn-ea"/>
                <a:cs typeface="+mn-cs"/>
              </a:rPr>
              <a:t>On peut imaginer que d’autres élèves sont responsables de poinçonner les fiches après vérification afin de faire participer davantage d’élèves.</a:t>
            </a:r>
          </a:p>
          <a:p>
            <a:endParaRPr lang="fr-FR" sz="1200" kern="1200" dirty="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40F7C23F-6FE4-4487-82B2-0F6BBE959C61}" type="slidenum">
              <a:rPr lang="fr-FR" smtClean="0"/>
              <a:pPr>
                <a:defRPr/>
              </a:pPr>
              <a:t>16</a:t>
            </a:fld>
            <a:endParaRPr lang="fr-FR"/>
          </a:p>
        </p:txBody>
      </p:sp>
    </p:spTree>
    <p:extLst>
      <p:ext uri="{BB962C8B-B14F-4D97-AF65-F5344CB8AC3E}">
        <p14:creationId xmlns:p14="http://schemas.microsoft.com/office/powerpoint/2010/main" val="229137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Arial" charset="0"/>
                <a:ea typeface="+mn-ea"/>
                <a:cs typeface="+mn-cs"/>
              </a:rPr>
              <a:t>A l’aide du logiciel en ligne « Déterminer les feuilles d'un arbre », il est possible de faire travailler les élèves sur le tri conditionnel en salle informatique</a:t>
            </a:r>
          </a:p>
          <a:p>
            <a:endParaRPr lang="fr-FR" sz="1200" kern="1200" dirty="0" smtClean="0">
              <a:solidFill>
                <a:schemeClr val="tx1"/>
              </a:solidFill>
              <a:effectLst/>
              <a:latin typeface="Arial" charset="0"/>
              <a:ea typeface="+mn-ea"/>
              <a:cs typeface="+mn-cs"/>
            </a:endParaRPr>
          </a:p>
          <a:p>
            <a:pPr lvl="0"/>
            <a:r>
              <a:rPr lang="fr-FR" sz="1200" b="1" kern="1200" dirty="0" smtClean="0">
                <a:solidFill>
                  <a:schemeClr val="tx1"/>
                </a:solidFill>
                <a:effectLst/>
                <a:latin typeface="Arial" charset="0"/>
                <a:ea typeface="+mn-ea"/>
                <a:cs typeface="+mn-cs"/>
              </a:rPr>
              <a:t>Déroulement de l'activité :</a:t>
            </a:r>
            <a:endParaRPr lang="fr-FR" sz="1200" kern="1200" dirty="0" smtClean="0">
              <a:solidFill>
                <a:schemeClr val="tx1"/>
              </a:solidFill>
              <a:effectLst/>
              <a:latin typeface="Arial" charset="0"/>
              <a:ea typeface="+mn-ea"/>
              <a:cs typeface="+mn-cs"/>
            </a:endParaRPr>
          </a:p>
          <a:p>
            <a:r>
              <a:rPr lang="fr-FR" sz="1200" kern="1200" dirty="0" smtClean="0">
                <a:solidFill>
                  <a:schemeClr val="tx1"/>
                </a:solidFill>
                <a:effectLst/>
                <a:latin typeface="Arial" charset="0"/>
                <a:ea typeface="+mn-ea"/>
                <a:cs typeface="+mn-cs"/>
              </a:rPr>
              <a:t>1</a:t>
            </a:r>
            <a:r>
              <a:rPr lang="fr-FR" sz="1200" kern="1200" baseline="30000" dirty="0" smtClean="0">
                <a:solidFill>
                  <a:schemeClr val="tx1"/>
                </a:solidFill>
                <a:effectLst/>
                <a:latin typeface="Arial" charset="0"/>
                <a:ea typeface="+mn-ea"/>
                <a:cs typeface="+mn-cs"/>
              </a:rPr>
              <a:t>ère</a:t>
            </a:r>
            <a:r>
              <a:rPr lang="fr-FR" sz="1200" kern="1200" dirty="0" smtClean="0">
                <a:solidFill>
                  <a:schemeClr val="tx1"/>
                </a:solidFill>
                <a:effectLst/>
                <a:latin typeface="Arial" charset="0"/>
                <a:ea typeface="+mn-ea"/>
                <a:cs typeface="+mn-cs"/>
              </a:rPr>
              <a:t> Étape : réaliser un herbier des feuilles du collège/ou simplement des photos pour identification</a:t>
            </a:r>
          </a:p>
          <a:p>
            <a:r>
              <a:rPr lang="fr-FR" sz="1200" kern="1200" dirty="0" smtClean="0">
                <a:solidFill>
                  <a:schemeClr val="tx1"/>
                </a:solidFill>
                <a:effectLst/>
                <a:latin typeface="Arial" charset="0"/>
                <a:ea typeface="+mn-ea"/>
                <a:cs typeface="+mn-cs"/>
              </a:rPr>
              <a:t>2</a:t>
            </a:r>
            <a:r>
              <a:rPr lang="fr-FR" sz="1200" kern="1200" baseline="30000" dirty="0" smtClean="0">
                <a:solidFill>
                  <a:schemeClr val="tx1"/>
                </a:solidFill>
                <a:effectLst/>
                <a:latin typeface="Arial" charset="0"/>
                <a:ea typeface="+mn-ea"/>
                <a:cs typeface="+mn-cs"/>
              </a:rPr>
              <a:t>ème</a:t>
            </a:r>
            <a:r>
              <a:rPr lang="fr-FR" sz="1200" kern="1200" dirty="0" smtClean="0">
                <a:solidFill>
                  <a:schemeClr val="tx1"/>
                </a:solidFill>
                <a:effectLst/>
                <a:latin typeface="Arial" charset="0"/>
                <a:ea typeface="+mn-ea"/>
                <a:cs typeface="+mn-cs"/>
              </a:rPr>
              <a:t> Étape : déterminer les feuilles de l'herbier à l'aide du logiciel</a:t>
            </a:r>
          </a:p>
          <a:p>
            <a:r>
              <a:rPr lang="fr-FR" sz="1200" kern="1200" dirty="0" smtClean="0">
                <a:solidFill>
                  <a:schemeClr val="tx1"/>
                </a:solidFill>
                <a:effectLst/>
                <a:latin typeface="Arial" charset="0"/>
                <a:ea typeface="+mn-ea"/>
                <a:cs typeface="+mn-cs"/>
              </a:rPr>
              <a:t>3</a:t>
            </a:r>
            <a:r>
              <a:rPr lang="fr-FR" sz="1200" kern="1200" baseline="30000" dirty="0" smtClean="0">
                <a:solidFill>
                  <a:schemeClr val="tx1"/>
                </a:solidFill>
                <a:effectLst/>
                <a:latin typeface="Arial" charset="0"/>
                <a:ea typeface="+mn-ea"/>
                <a:cs typeface="+mn-cs"/>
              </a:rPr>
              <a:t>ème</a:t>
            </a:r>
            <a:r>
              <a:rPr lang="fr-FR" sz="1200" kern="1200" dirty="0" smtClean="0">
                <a:solidFill>
                  <a:schemeClr val="tx1"/>
                </a:solidFill>
                <a:effectLst/>
                <a:latin typeface="Arial" charset="0"/>
                <a:ea typeface="+mn-ea"/>
                <a:cs typeface="+mn-cs"/>
              </a:rPr>
              <a:t> Étape 3 : vérifier avec le tableau des critères.</a:t>
            </a:r>
          </a:p>
          <a:p>
            <a:pPr lvl="0"/>
            <a:r>
              <a:rPr lang="fr-FR" sz="1200" b="1" kern="1200" dirty="0" smtClean="0">
                <a:solidFill>
                  <a:schemeClr val="tx1"/>
                </a:solidFill>
                <a:effectLst/>
                <a:latin typeface="Arial" charset="0"/>
                <a:ea typeface="+mn-ea"/>
                <a:cs typeface="+mn-cs"/>
              </a:rPr>
              <a:t>Les modalités du travail : en binôme</a:t>
            </a:r>
            <a:endParaRPr lang="fr-FR" sz="1200" kern="1200" dirty="0" smtClean="0">
              <a:solidFill>
                <a:schemeClr val="tx1"/>
              </a:solidFill>
              <a:effectLst/>
              <a:latin typeface="Arial" charset="0"/>
              <a:ea typeface="+mn-ea"/>
              <a:cs typeface="+mn-cs"/>
            </a:endParaRPr>
          </a:p>
          <a:p>
            <a:r>
              <a:rPr lang="fr-FR" sz="1200" kern="1200" dirty="0" smtClean="0">
                <a:solidFill>
                  <a:schemeClr val="tx1"/>
                </a:solidFill>
                <a:effectLst/>
                <a:latin typeface="Arial" charset="0"/>
                <a:ea typeface="+mn-ea"/>
                <a:cs typeface="+mn-cs"/>
              </a:rPr>
              <a:t>Ce logiciel réalise un traitement binaire de la clé de détermination « OUI » ou « NON ». Le tri conditionnel « Si … alors » se faisant après le nom du caractère, il faudra expliquer clairement cette méthode plus intuitive mais différente de la méthode précédente. </a:t>
            </a:r>
          </a:p>
          <a:p>
            <a:r>
              <a:rPr lang="fr-FR" sz="1200" kern="1200" dirty="0" smtClean="0">
                <a:solidFill>
                  <a:schemeClr val="tx1"/>
                </a:solidFill>
                <a:effectLst/>
                <a:latin typeface="Arial" charset="0"/>
                <a:ea typeface="+mn-ea"/>
                <a:cs typeface="+mn-cs"/>
              </a:rPr>
              <a:t> </a:t>
            </a:r>
          </a:p>
          <a:p>
            <a:r>
              <a:rPr lang="fr-FR" sz="1200" kern="1200" dirty="0" smtClean="0">
                <a:solidFill>
                  <a:schemeClr val="tx1"/>
                </a:solidFill>
                <a:effectLst/>
                <a:latin typeface="Arial" charset="0"/>
                <a:ea typeface="+mn-ea"/>
                <a:cs typeface="+mn-cs"/>
              </a:rPr>
              <a:t>De plus, dans cet arbre logique, le choix ne se fait jamais entre deux caractères différents mais toujours caractère par caractère</a:t>
            </a:r>
            <a:endParaRPr lang="fr-FR" sz="1200" kern="1200" dirty="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40F7C23F-6FE4-4487-82B2-0F6BBE959C61}" type="slidenum">
              <a:rPr lang="fr-FR" smtClean="0"/>
              <a:pPr>
                <a:defRPr/>
              </a:pPr>
              <a:t>17</a:t>
            </a:fld>
            <a:endParaRPr lang="fr-FR"/>
          </a:p>
        </p:txBody>
      </p:sp>
    </p:spTree>
    <p:extLst>
      <p:ext uri="{BB962C8B-B14F-4D97-AF65-F5344CB8AC3E}">
        <p14:creationId xmlns:p14="http://schemas.microsoft.com/office/powerpoint/2010/main" val="229137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Arial" charset="0"/>
                <a:ea typeface="+mn-ea"/>
                <a:cs typeface="+mn-cs"/>
              </a:rPr>
              <a:t>Dans le principe même de la classification emboitée, le tri s’effectue à chaque fois que l’on veut placer un animal, un objet dans une boite (« si tu vas dans la boite tu portes le caractère inscrit sur la boite », « Si tu ne possèdes pas ce caractère tu restes en dehors de la boite »). Un travail, en réel, avec des boites est pertinent afin que les élèves comprennent que les boites gigognes les plus petites partagent avec les plus grandes les caractères de ces dernières. Le tri conditionnel (« si … alors ») existe à chaque entrée dans une boite (rond orange). Ici l’être vivant à classer se déplace des positions A, en B, puis en C</a:t>
            </a:r>
            <a:endParaRPr lang="fr-FR" sz="1200" kern="1200" dirty="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40F7C23F-6FE4-4487-82B2-0F6BBE959C61}" type="slidenum">
              <a:rPr lang="fr-FR" smtClean="0"/>
              <a:pPr>
                <a:defRPr/>
              </a:pPr>
              <a:t>18</a:t>
            </a:fld>
            <a:endParaRPr lang="fr-FR"/>
          </a:p>
        </p:txBody>
      </p:sp>
    </p:spTree>
    <p:extLst>
      <p:ext uri="{BB962C8B-B14F-4D97-AF65-F5344CB8AC3E}">
        <p14:creationId xmlns:p14="http://schemas.microsoft.com/office/powerpoint/2010/main" val="229137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Arial" charset="0"/>
                <a:ea typeface="+mn-ea"/>
                <a:cs typeface="+mn-cs"/>
              </a:rPr>
              <a:t>Pour aller plus loin, au cycle 4 :</a:t>
            </a:r>
            <a:endParaRPr lang="fr-FR" sz="1200" kern="1200" dirty="0" smtClean="0">
              <a:solidFill>
                <a:schemeClr val="tx1"/>
              </a:solidFill>
              <a:effectLst/>
              <a:latin typeface="Arial" charset="0"/>
              <a:ea typeface="+mn-ea"/>
              <a:cs typeface="+mn-cs"/>
            </a:endParaRPr>
          </a:p>
          <a:p>
            <a:r>
              <a:rPr lang="fr-FR" sz="1200" kern="1200" dirty="0" smtClean="0">
                <a:solidFill>
                  <a:schemeClr val="tx1"/>
                </a:solidFill>
                <a:effectLst/>
                <a:latin typeface="Arial" charset="0"/>
                <a:ea typeface="+mn-ea"/>
                <a:cs typeface="+mn-cs"/>
              </a:rPr>
              <a:t>Lorsque l’élève a compris le principe du tri conditionnel et sait utiliser une clé de détermination, il peut alors lui-même programmer un chemin d'accès lui permettant d'identifier un être vivant sur d'autres groupes d'êtres vivants à l’aide d’un logiciel de programmation (exemple : SCRATCH…). </a:t>
            </a:r>
          </a:p>
          <a:p>
            <a:endParaRPr lang="fr-FR" sz="1200" kern="1200" dirty="0" smtClean="0">
              <a:solidFill>
                <a:schemeClr val="tx1"/>
              </a:solidFill>
              <a:effectLst/>
              <a:latin typeface="Arial" charset="0"/>
              <a:ea typeface="+mn-ea"/>
              <a:cs typeface="+mn-cs"/>
            </a:endParaRPr>
          </a:p>
          <a:p>
            <a:r>
              <a:rPr lang="fr-FR" sz="1200" kern="1200" dirty="0" smtClean="0">
                <a:solidFill>
                  <a:schemeClr val="tx1"/>
                </a:solidFill>
                <a:effectLst/>
                <a:latin typeface="Arial" charset="0"/>
                <a:ea typeface="+mn-ea"/>
                <a:cs typeface="+mn-cs"/>
              </a:rPr>
              <a:t>Cette activité peut être proposée dans le cadre d’un enseignement pratique interdisciplinaire avec la technologie et/ou les mathématiques</a:t>
            </a:r>
          </a:p>
          <a:p>
            <a:endParaRPr lang="fr-FR" sz="1200" kern="1200" dirty="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40F7C23F-6FE4-4487-82B2-0F6BBE959C61}" type="slidenum">
              <a:rPr lang="fr-FR" smtClean="0"/>
              <a:pPr>
                <a:defRPr/>
              </a:pPr>
              <a:t>19</a:t>
            </a:fld>
            <a:endParaRPr lang="fr-FR"/>
          </a:p>
        </p:txBody>
      </p:sp>
    </p:spTree>
    <p:extLst>
      <p:ext uri="{BB962C8B-B14F-4D97-AF65-F5344CB8AC3E}">
        <p14:creationId xmlns:p14="http://schemas.microsoft.com/office/powerpoint/2010/main" val="229137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0F7C23F-6FE4-4487-82B2-0F6BBE959C61}" type="slidenum">
              <a:rPr lang="fr-FR" smtClean="0"/>
              <a:pPr>
                <a:defRPr/>
              </a:pPr>
              <a:t>20</a:t>
            </a:fld>
            <a:endParaRPr lang="fr-FR"/>
          </a:p>
        </p:txBody>
      </p:sp>
    </p:spTree>
    <p:extLst>
      <p:ext uri="{BB962C8B-B14F-4D97-AF65-F5344CB8AC3E}">
        <p14:creationId xmlns:p14="http://schemas.microsoft.com/office/powerpoint/2010/main" val="69583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0F7C23F-6FE4-4487-82B2-0F6BBE959C61}" type="slidenum">
              <a:rPr lang="fr-FR" smtClean="0"/>
              <a:pPr>
                <a:defRPr/>
              </a:pPr>
              <a:t>21</a:t>
            </a:fld>
            <a:endParaRPr lang="fr-FR"/>
          </a:p>
        </p:txBody>
      </p:sp>
    </p:spTree>
    <p:extLst>
      <p:ext uri="{BB962C8B-B14F-4D97-AF65-F5344CB8AC3E}">
        <p14:creationId xmlns:p14="http://schemas.microsoft.com/office/powerpoint/2010/main" val="229137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Arial" charset="0"/>
                <a:ea typeface="+mn-ea"/>
                <a:cs typeface="+mn-cs"/>
              </a:rPr>
              <a:t>Ce projet est articulé autour de trois thèmes. Propose par une approche </a:t>
            </a:r>
            <a:r>
              <a:rPr lang="fr-FR" sz="1200" kern="1200" dirty="0" err="1" smtClean="0">
                <a:solidFill>
                  <a:schemeClr val="tx1"/>
                </a:solidFill>
                <a:effectLst/>
                <a:latin typeface="Arial" charset="0"/>
                <a:ea typeface="+mn-ea"/>
                <a:cs typeface="+mn-cs"/>
              </a:rPr>
              <a:t>spiralaire</a:t>
            </a:r>
            <a:r>
              <a:rPr lang="fr-FR" sz="1200" kern="1200" dirty="0" smtClean="0">
                <a:solidFill>
                  <a:schemeClr val="tx1"/>
                </a:solidFill>
                <a:effectLst/>
                <a:latin typeface="Arial" charset="0"/>
                <a:ea typeface="+mn-ea"/>
                <a:cs typeface="+mn-cs"/>
              </a:rPr>
              <a:t>, une manière de réinvestir les mêmes compétences et connaissances et de reprendre les notions d’algorithmes et de programmation introduites par les séquences « La machine à trier » et « Vous avez dit robot ? ».</a:t>
            </a:r>
          </a:p>
          <a:p>
            <a:endParaRPr lang="fr-FR" sz="1200" kern="1200" dirty="0" smtClean="0">
              <a:solidFill>
                <a:schemeClr val="tx1"/>
              </a:solidFill>
              <a:effectLst/>
              <a:latin typeface="Arial" charset="0"/>
              <a:ea typeface="+mn-ea"/>
              <a:cs typeface="+mn-cs"/>
            </a:endParaRPr>
          </a:p>
          <a:p>
            <a:r>
              <a:rPr lang="fr-FR" sz="1200" kern="1200" dirty="0" smtClean="0">
                <a:solidFill>
                  <a:schemeClr val="tx1"/>
                </a:solidFill>
                <a:effectLst/>
                <a:latin typeface="Arial" charset="0"/>
                <a:ea typeface="+mn-ea"/>
                <a:cs typeface="+mn-cs"/>
              </a:rPr>
              <a:t>Cette ressource est une proposition de pistes de réflexion autour d’un défi entre élèves du cycle 3 du même établissement ou de différents établissements. Seules quelques séances  relatives au thème « Matériaux et objets techniques » seront développées.</a:t>
            </a:r>
          </a:p>
          <a:p>
            <a:endParaRPr lang="fr-FR" sz="1200" kern="1200" dirty="0" smtClean="0">
              <a:solidFill>
                <a:schemeClr val="tx1"/>
              </a:solidFill>
              <a:effectLst/>
              <a:latin typeface="Arial" charset="0"/>
              <a:ea typeface="+mn-ea"/>
              <a:cs typeface="+mn-cs"/>
            </a:endParaRPr>
          </a:p>
          <a:p>
            <a:r>
              <a:rPr lang="fr-FR" sz="1200" kern="1200" dirty="0" smtClean="0">
                <a:solidFill>
                  <a:schemeClr val="tx1"/>
                </a:solidFill>
                <a:effectLst/>
                <a:latin typeface="Arial" charset="0"/>
                <a:ea typeface="+mn-ea"/>
                <a:cs typeface="+mn-cs"/>
              </a:rPr>
              <a:t>La partie relative à la réalisation de la maquette simulant l’environnement de la planète Mars ne sera pas traitée. Celle-ci pourra être mise en œuvre en interdisciplinarité avec l’art plastique</a:t>
            </a:r>
          </a:p>
          <a:p>
            <a:endParaRPr lang="fr-FR" sz="1200" kern="1200" dirty="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40F7C23F-6FE4-4487-82B2-0F6BBE959C61}" type="slidenum">
              <a:rPr lang="fr-FR" smtClean="0"/>
              <a:pPr>
                <a:defRPr/>
              </a:pPr>
              <a:t>22</a:t>
            </a:fld>
            <a:endParaRPr lang="fr-FR"/>
          </a:p>
        </p:txBody>
      </p:sp>
    </p:spTree>
    <p:extLst>
      <p:ext uri="{BB962C8B-B14F-4D97-AF65-F5344CB8AC3E}">
        <p14:creationId xmlns:p14="http://schemas.microsoft.com/office/powerpoint/2010/main" val="22913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80640" indent="-180640">
              <a:buFontTx/>
              <a:buChar char="-"/>
            </a:pPr>
            <a:r>
              <a:rPr lang="fr-FR" baseline="0" dirty="0" smtClean="0"/>
              <a:t>Il ne s’agit pas de faire un enseignement dénué de sens en travaillant chacun sa discipline dans son coin</a:t>
            </a:r>
          </a:p>
          <a:p>
            <a:pPr marL="180640" indent="-180640">
              <a:buFontTx/>
              <a:buChar char="-"/>
            </a:pPr>
            <a:r>
              <a:rPr lang="fr-FR" baseline="0" dirty="0" smtClean="0"/>
              <a:t>Il ne s’agit pas non plus de considérer que les thèmes sont des chapitres du programme à enseigner tel quel ou même dans un certain ordre</a:t>
            </a:r>
          </a:p>
          <a:p>
            <a:pPr marL="180640" indent="-180640">
              <a:buFontTx/>
              <a:buChar char="-"/>
            </a:pPr>
            <a:r>
              <a:rPr lang="fr-FR" baseline="0" dirty="0" smtClean="0"/>
              <a:t>De nombreuses possibilités pédagogiques : projet de sixième reprenant des notions de primaire, projets de cycle, même des projets disciplinaires … le tout c’est que cela soit pertinent  (interdisciplinarité)</a:t>
            </a:r>
          </a:p>
          <a:p>
            <a:pPr marL="180640" indent="-180640">
              <a:buFontTx/>
              <a:buChar char="-"/>
            </a:pPr>
            <a:r>
              <a:rPr lang="fr-FR" baseline="0" dirty="0" smtClean="0"/>
              <a:t>Concertation nécessaire, obligatoire avec les professeurs du premier degré</a:t>
            </a:r>
            <a:endParaRPr lang="fr-FR" dirty="0"/>
          </a:p>
        </p:txBody>
      </p:sp>
      <p:sp>
        <p:nvSpPr>
          <p:cNvPr id="4" name="Espace réservé du numéro de diapositive 3"/>
          <p:cNvSpPr>
            <a:spLocks noGrp="1"/>
          </p:cNvSpPr>
          <p:nvPr>
            <p:ph type="sldNum" sz="quarter" idx="10"/>
          </p:nvPr>
        </p:nvSpPr>
        <p:spPr/>
        <p:txBody>
          <a:bodyPr/>
          <a:lstStyle/>
          <a:p>
            <a:pPr>
              <a:defRPr/>
            </a:pPr>
            <a:fld id="{40F7C23F-6FE4-4487-82B2-0F6BBE959C61}" type="slidenum">
              <a:rPr lang="fr-FR" smtClean="0"/>
              <a:pPr>
                <a:defRPr/>
              </a:pPr>
              <a:t>3</a:t>
            </a:fld>
            <a:endParaRPr lang="fr-FR"/>
          </a:p>
        </p:txBody>
      </p:sp>
    </p:spTree>
    <p:extLst>
      <p:ext uri="{BB962C8B-B14F-4D97-AF65-F5344CB8AC3E}">
        <p14:creationId xmlns:p14="http://schemas.microsoft.com/office/powerpoint/2010/main" val="229137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Arial" charset="0"/>
                <a:ea typeface="+mn-ea"/>
                <a:cs typeface="+mn-cs"/>
              </a:rPr>
              <a:t>A partir d’une thématique imposée en travaillant sur un dossier de recherche,</a:t>
            </a:r>
            <a:r>
              <a:rPr lang="fr-FR" sz="1200" kern="1200" baseline="0" dirty="0" smtClean="0">
                <a:solidFill>
                  <a:schemeClr val="tx1"/>
                </a:solidFill>
                <a:effectLst/>
                <a:latin typeface="Arial" charset="0"/>
                <a:ea typeface="+mn-ea"/>
                <a:cs typeface="+mn-cs"/>
              </a:rPr>
              <a:t> les élèves </a:t>
            </a:r>
            <a:r>
              <a:rPr lang="fr-FR" sz="1200" kern="1200" dirty="0" smtClean="0">
                <a:solidFill>
                  <a:schemeClr val="tx1"/>
                </a:solidFill>
                <a:effectLst/>
                <a:latin typeface="Arial" charset="0"/>
                <a:ea typeface="+mn-ea"/>
                <a:cs typeface="+mn-cs"/>
              </a:rPr>
              <a:t>devront assembler et programmer un robot constitué de briques dites « intelligentes » (dotées de capteurs et automatismes), capable de mener à bien une série d'épreuves dans un temps limité.</a:t>
            </a:r>
          </a:p>
          <a:p>
            <a:endParaRPr lang="fr-FR" sz="1200" kern="1200" dirty="0" smtClean="0">
              <a:solidFill>
                <a:schemeClr val="tx1"/>
              </a:solidFill>
              <a:effectLst/>
              <a:latin typeface="Arial" charset="0"/>
              <a:ea typeface="+mn-ea"/>
              <a:cs typeface="+mn-cs"/>
            </a:endParaRPr>
          </a:p>
          <a:p>
            <a:r>
              <a:rPr lang="fr-FR" sz="1200" kern="1200" dirty="0" smtClean="0">
                <a:solidFill>
                  <a:schemeClr val="tx1"/>
                </a:solidFill>
                <a:effectLst/>
                <a:latin typeface="Arial" charset="0"/>
                <a:ea typeface="+mn-ea"/>
                <a:cs typeface="+mn-cs"/>
              </a:rPr>
              <a:t>A l’issue d’une durée définie pour la réalisation du projet, les équipes se rencontrent lors d’un challenge organisé au sein de l’établissement. </a:t>
            </a:r>
          </a:p>
          <a:p>
            <a:endParaRPr lang="fr-FR" sz="1200" kern="1200" dirty="0" smtClean="0">
              <a:solidFill>
                <a:schemeClr val="tx1"/>
              </a:solidFill>
              <a:effectLst/>
              <a:latin typeface="Arial" charset="0"/>
              <a:ea typeface="+mn-ea"/>
              <a:cs typeface="+mn-cs"/>
            </a:endParaRPr>
          </a:p>
          <a:p>
            <a:r>
              <a:rPr lang="fr-FR" sz="1200" kern="1200" dirty="0" smtClean="0">
                <a:solidFill>
                  <a:schemeClr val="tx1"/>
                </a:solidFill>
                <a:effectLst/>
                <a:latin typeface="Arial" charset="0"/>
                <a:ea typeface="+mn-ea"/>
                <a:cs typeface="+mn-cs"/>
              </a:rPr>
              <a:t>Par équipe, les élèves participeront à un débat sur la thématique « la conquête spatiale » et « la colonisation de la planète Mars ». Un défi du robot le plus rapide sur un parcours définit sera organisé. </a:t>
            </a:r>
          </a:p>
          <a:p>
            <a:endParaRPr lang="fr-FR" sz="1200" kern="1200" dirty="0" smtClean="0">
              <a:solidFill>
                <a:schemeClr val="tx1"/>
              </a:solidFill>
              <a:effectLst/>
              <a:latin typeface="Arial" charset="0"/>
              <a:ea typeface="+mn-ea"/>
              <a:cs typeface="+mn-cs"/>
            </a:endParaRPr>
          </a:p>
          <a:p>
            <a:r>
              <a:rPr lang="fr-FR" sz="1200" kern="1200" dirty="0" smtClean="0">
                <a:solidFill>
                  <a:schemeClr val="tx1"/>
                </a:solidFill>
                <a:effectLst/>
                <a:latin typeface="Arial" charset="0"/>
                <a:ea typeface="+mn-ea"/>
                <a:cs typeface="+mn-cs"/>
              </a:rPr>
              <a:t>Chaque robot devra être </a:t>
            </a:r>
            <a:r>
              <a:rPr lang="fr-FR" sz="1200" kern="1200" dirty="0" smtClean="0">
                <a:solidFill>
                  <a:srgbClr val="FF0000"/>
                </a:solidFill>
                <a:effectLst/>
                <a:latin typeface="Arial" charset="0"/>
                <a:ea typeface="+mn-ea"/>
                <a:cs typeface="+mn-cs"/>
              </a:rPr>
              <a:t>présenté aux différents équipes à l’aide d’un fiche reprenant ses caractéristiques principales, l’usage pour lequel il a été imaginé, les solutions techniques qui le constitues</a:t>
            </a:r>
          </a:p>
        </p:txBody>
      </p:sp>
      <p:sp>
        <p:nvSpPr>
          <p:cNvPr id="4" name="Espace réservé du numéro de diapositive 3"/>
          <p:cNvSpPr>
            <a:spLocks noGrp="1"/>
          </p:cNvSpPr>
          <p:nvPr>
            <p:ph type="sldNum" sz="quarter" idx="10"/>
          </p:nvPr>
        </p:nvSpPr>
        <p:spPr/>
        <p:txBody>
          <a:bodyPr/>
          <a:lstStyle/>
          <a:p>
            <a:pPr>
              <a:defRPr/>
            </a:pPr>
            <a:fld id="{40F7C23F-6FE4-4487-82B2-0F6BBE959C61}" type="slidenum">
              <a:rPr lang="fr-FR" smtClean="0"/>
              <a:pPr>
                <a:defRPr/>
              </a:pPr>
              <a:t>23</a:t>
            </a:fld>
            <a:endParaRPr lang="fr-FR"/>
          </a:p>
        </p:txBody>
      </p:sp>
    </p:spTree>
    <p:extLst>
      <p:ext uri="{BB962C8B-B14F-4D97-AF65-F5344CB8AC3E}">
        <p14:creationId xmlns:p14="http://schemas.microsoft.com/office/powerpoint/2010/main" val="229137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dirty="0" smtClean="0"/>
              <a:t>l’objectif de cette 1ère Partie du projet est de permettre aux élèves :</a:t>
            </a:r>
          </a:p>
          <a:p>
            <a:pPr marL="742950" lvl="1" indent="-285750" algn="just">
              <a:buFont typeface="Arial" panose="020B0604020202020204" pitchFamily="34" charset="0"/>
              <a:buChar char="•"/>
            </a:pPr>
            <a:r>
              <a:rPr lang="fr-FR" dirty="0" smtClean="0"/>
              <a:t>D'identifier les principales évolutions du besoin et des objets utilisés dans le cadre de l’exploration de Mars.</a:t>
            </a:r>
          </a:p>
          <a:p>
            <a:pPr marL="742950" lvl="1" indent="-285750" algn="just">
              <a:buFont typeface="Arial" panose="020B0604020202020204" pitchFamily="34" charset="0"/>
              <a:buChar char="•"/>
            </a:pPr>
            <a:r>
              <a:rPr lang="fr-FR" dirty="0" smtClean="0"/>
              <a:t>De décrire le fonctionnement du « robot </a:t>
            </a:r>
            <a:r>
              <a:rPr lang="fr-FR" dirty="0" err="1" smtClean="0"/>
              <a:t>curiosity</a:t>
            </a:r>
            <a:r>
              <a:rPr lang="fr-FR" dirty="0" smtClean="0"/>
              <a:t> », ses fonctions et constituants.</a:t>
            </a:r>
          </a:p>
          <a:p>
            <a:pPr marL="742950" lvl="1" indent="-285750" algn="just">
              <a:buFont typeface="Arial" panose="020B0604020202020204" pitchFamily="34" charset="0"/>
              <a:buChar char="•"/>
            </a:pPr>
            <a:r>
              <a:rPr lang="fr-FR" dirty="0" smtClean="0"/>
              <a:t>De comparer des solutions techniques : constitutions, fonctions, organes</a:t>
            </a:r>
          </a:p>
          <a:p>
            <a:pPr marL="742950" lvl="1" indent="-285750" algn="just">
              <a:buFont typeface="Arial" panose="020B0604020202020204" pitchFamily="34" charset="0"/>
              <a:buChar char="•"/>
            </a:pPr>
            <a:r>
              <a:rPr lang="fr-FR" dirty="0" smtClean="0"/>
              <a:t>D’appréhender la notion de contrainte liée à un environnement d’utilisation.</a:t>
            </a:r>
          </a:p>
          <a:p>
            <a:pPr marL="742950" lvl="1" indent="-285750" algn="just">
              <a:buFont typeface="Arial" panose="020B0604020202020204" pitchFamily="34" charset="0"/>
              <a:buChar char="•"/>
            </a:pPr>
            <a:r>
              <a:rPr lang="fr-FR" dirty="0" smtClean="0"/>
              <a:t>De recherche des idées (schémas, croquis …) pour modéliser un environnement.</a:t>
            </a:r>
          </a:p>
          <a:p>
            <a:endParaRPr lang="fr-FR" sz="1200" kern="1200" dirty="0" smtClean="0">
              <a:solidFill>
                <a:schemeClr val="tx1"/>
              </a:solidFill>
              <a:effectLst/>
              <a:latin typeface="Arial" charset="0"/>
              <a:ea typeface="+mn-ea"/>
              <a:cs typeface="+mn-cs"/>
            </a:endParaRPr>
          </a:p>
          <a:p>
            <a:r>
              <a:rPr lang="fr-FR" sz="1200" kern="1200" dirty="0" smtClean="0">
                <a:solidFill>
                  <a:schemeClr val="tx1"/>
                </a:solidFill>
                <a:effectLst/>
                <a:latin typeface="Arial" charset="0"/>
                <a:ea typeface="+mn-ea"/>
                <a:cs typeface="+mn-cs"/>
              </a:rPr>
              <a:t>Le</a:t>
            </a:r>
            <a:r>
              <a:rPr lang="fr-FR" sz="1200" kern="1200" baseline="0" dirty="0" smtClean="0">
                <a:solidFill>
                  <a:schemeClr val="tx1"/>
                </a:solidFill>
                <a:effectLst/>
                <a:latin typeface="Arial" charset="0"/>
                <a:ea typeface="+mn-ea"/>
                <a:cs typeface="+mn-cs"/>
              </a:rPr>
              <a:t>s synthèses de chaque séances devront permettre aux élèves la préparation du débat sur la </a:t>
            </a:r>
            <a:r>
              <a:rPr lang="fr-FR" sz="1200" kern="1200" dirty="0" smtClean="0">
                <a:solidFill>
                  <a:schemeClr val="tx1"/>
                </a:solidFill>
                <a:effectLst/>
                <a:latin typeface="Arial" charset="0"/>
                <a:ea typeface="+mn-ea"/>
                <a:cs typeface="+mn-cs"/>
              </a:rPr>
              <a:t>thématique « la conquête spatiale » et « la colonisation de la planète Mars »</a:t>
            </a:r>
          </a:p>
          <a:p>
            <a:endParaRPr lang="fr-FR" sz="1200" kern="1200" dirty="0" smtClean="0">
              <a:solidFill>
                <a:schemeClr val="tx1"/>
              </a:solidFill>
              <a:effectLst/>
              <a:latin typeface="Arial" charset="0"/>
              <a:ea typeface="+mn-ea"/>
              <a:cs typeface="+mn-cs"/>
            </a:endParaRPr>
          </a:p>
          <a:p>
            <a:r>
              <a:rPr lang="fr-FR" sz="1200" kern="1200" dirty="0" smtClean="0">
                <a:solidFill>
                  <a:schemeClr val="tx1"/>
                </a:solidFill>
                <a:effectLst/>
                <a:latin typeface="Arial" charset="0"/>
                <a:ea typeface="+mn-ea"/>
                <a:cs typeface="+mn-cs"/>
              </a:rPr>
              <a:t>Le moyen</a:t>
            </a:r>
            <a:r>
              <a:rPr lang="fr-FR" sz="1200" kern="1200" baseline="0" dirty="0" smtClean="0">
                <a:solidFill>
                  <a:schemeClr val="tx1"/>
                </a:solidFill>
                <a:effectLst/>
                <a:latin typeface="Arial" charset="0"/>
                <a:ea typeface="+mn-ea"/>
                <a:cs typeface="+mn-cs"/>
              </a:rPr>
              <a:t> de présentation est laissé à l’initiative des élèves. Un travail en interdisciplinarité avec le français et/ou l’histoire – géographie pourra être initié.</a:t>
            </a:r>
          </a:p>
          <a:p>
            <a:endParaRPr lang="fr-FR" sz="1200" kern="1200" dirty="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40F7C23F-6FE4-4487-82B2-0F6BBE959C61}" type="slidenum">
              <a:rPr lang="fr-FR" smtClean="0"/>
              <a:pPr>
                <a:defRPr/>
              </a:pPr>
              <a:t>24</a:t>
            </a:fld>
            <a:endParaRPr lang="fr-FR"/>
          </a:p>
        </p:txBody>
      </p:sp>
    </p:spTree>
    <p:extLst>
      <p:ext uri="{BB962C8B-B14F-4D97-AF65-F5344CB8AC3E}">
        <p14:creationId xmlns:p14="http://schemas.microsoft.com/office/powerpoint/2010/main" val="229137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Arial" charset="0"/>
                <a:ea typeface="+mn-ea"/>
                <a:cs typeface="+mn-cs"/>
              </a:rPr>
              <a:t>Attendus de fin de cycle :</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dirty="0" smtClean="0">
                <a:solidFill>
                  <a:srgbClr val="FF0000"/>
                </a:solidFill>
              </a:rPr>
              <a:t>Situer la Terre dans le système solaire et caractériser les conditions de la vie terrestre</a:t>
            </a:r>
          </a:p>
          <a:p>
            <a:endParaRPr lang="fr-FR" sz="1200" kern="1200" dirty="0" smtClean="0">
              <a:solidFill>
                <a:schemeClr val="tx1"/>
              </a:solidFill>
              <a:effectLst/>
              <a:latin typeface="Arial" charset="0"/>
              <a:ea typeface="+mn-ea"/>
              <a:cs typeface="+mn-cs"/>
            </a:endParaRPr>
          </a:p>
          <a:p>
            <a:r>
              <a:rPr lang="fr-FR" sz="1200" kern="1200" dirty="0" smtClean="0">
                <a:solidFill>
                  <a:schemeClr val="tx1"/>
                </a:solidFill>
                <a:effectLst/>
                <a:latin typeface="Arial" charset="0"/>
                <a:ea typeface="+mn-ea"/>
                <a:cs typeface="+mn-cs"/>
              </a:rPr>
              <a:t>Compétences et connaissances :</a:t>
            </a:r>
          </a:p>
          <a:p>
            <a:pPr marL="171450" lvl="0" indent="-171450">
              <a:buFont typeface="Arial" panose="020B0604020202020204" pitchFamily="34" charset="0"/>
              <a:buChar char="•"/>
            </a:pPr>
            <a:r>
              <a:rPr lang="fr-FR" sz="1200" kern="1200" dirty="0" smtClean="0">
                <a:solidFill>
                  <a:schemeClr val="tx1"/>
                </a:solidFill>
                <a:effectLst/>
                <a:latin typeface="Arial" charset="0"/>
                <a:ea typeface="+mn-ea"/>
                <a:cs typeface="+mn-cs"/>
              </a:rPr>
              <a:t>Le Soleil, les planètes</a:t>
            </a:r>
          </a:p>
          <a:p>
            <a:pPr marL="171450" lvl="0" indent="-171450">
              <a:buFont typeface="Arial" panose="020B0604020202020204" pitchFamily="34" charset="0"/>
              <a:buChar char="•"/>
            </a:pPr>
            <a:r>
              <a:rPr lang="fr-FR" sz="1200" kern="1200" dirty="0" smtClean="0">
                <a:solidFill>
                  <a:schemeClr val="tx1"/>
                </a:solidFill>
                <a:effectLst/>
                <a:latin typeface="Arial" charset="0"/>
                <a:ea typeface="+mn-ea"/>
                <a:cs typeface="+mn-cs"/>
              </a:rPr>
              <a:t>Position de la Terre dans le système solaire</a:t>
            </a:r>
          </a:p>
          <a:p>
            <a:pPr marL="171450" lvl="0" indent="-171450">
              <a:buFont typeface="Arial" panose="020B0604020202020204" pitchFamily="34" charset="0"/>
              <a:buChar char="•"/>
            </a:pPr>
            <a:r>
              <a:rPr lang="fr-FR" sz="1200" kern="1200" dirty="0" smtClean="0">
                <a:solidFill>
                  <a:schemeClr val="tx1"/>
                </a:solidFill>
                <a:effectLst/>
                <a:latin typeface="Arial" charset="0"/>
                <a:ea typeface="+mn-ea"/>
                <a:cs typeface="+mn-cs"/>
              </a:rPr>
              <a:t>Représentations géométriques de l’espace et des astres (cercle, sphère)</a:t>
            </a:r>
          </a:p>
          <a:p>
            <a:pPr marL="171450" lvl="0" indent="-171450">
              <a:buFont typeface="Arial" panose="020B0604020202020204" pitchFamily="34" charset="0"/>
              <a:buChar char="•"/>
            </a:pPr>
            <a:endParaRPr lang="fr-FR" sz="1200" kern="1200" dirty="0" smtClean="0">
              <a:solidFill>
                <a:schemeClr val="tx1"/>
              </a:solidFill>
              <a:effectLst/>
              <a:latin typeface="Arial" charset="0"/>
              <a:ea typeface="+mn-ea"/>
              <a:cs typeface="+mn-cs"/>
            </a:endParaRPr>
          </a:p>
          <a:p>
            <a:pPr marL="0" lvl="0" indent="0">
              <a:buFont typeface="Arial" panose="020B0604020202020204" pitchFamily="34" charset="0"/>
              <a:buNone/>
            </a:pPr>
            <a:r>
              <a:rPr lang="fr-FR" sz="1200" kern="1200" dirty="0" smtClean="0">
                <a:solidFill>
                  <a:schemeClr val="tx1"/>
                </a:solidFill>
                <a:effectLst/>
                <a:latin typeface="Arial" charset="0"/>
                <a:ea typeface="+mn-ea"/>
                <a:cs typeface="+mn-cs"/>
              </a:rPr>
              <a:t>Les mouvements de la Terre sur elle-même et autour du Soleil seront</a:t>
            </a:r>
            <a:r>
              <a:rPr lang="fr-FR" sz="1200" kern="1200" baseline="0" dirty="0" smtClean="0">
                <a:solidFill>
                  <a:schemeClr val="tx1"/>
                </a:solidFill>
                <a:effectLst/>
                <a:latin typeface="Arial" charset="0"/>
                <a:ea typeface="+mn-ea"/>
                <a:cs typeface="+mn-cs"/>
              </a:rPr>
              <a:t> explicités dans la deuxième partie dans la continuité de l’étude des mouvements et trajectoires du robot.</a:t>
            </a:r>
            <a:endParaRPr lang="fr-FR" sz="1200" kern="1200" dirty="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40F7C23F-6FE4-4487-82B2-0F6BBE959C61}" type="slidenum">
              <a:rPr lang="fr-FR" smtClean="0"/>
              <a:pPr>
                <a:defRPr/>
              </a:pPr>
              <a:t>25</a:t>
            </a:fld>
            <a:endParaRPr lang="fr-FR"/>
          </a:p>
        </p:txBody>
      </p:sp>
    </p:spTree>
    <p:extLst>
      <p:ext uri="{BB962C8B-B14F-4D97-AF65-F5344CB8AC3E}">
        <p14:creationId xmlns:p14="http://schemas.microsoft.com/office/powerpoint/2010/main" val="229137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Arial" charset="0"/>
                <a:ea typeface="+mn-ea"/>
                <a:cs typeface="+mn-cs"/>
              </a:rPr>
              <a:t>Compétences et connaissances :</a:t>
            </a:r>
          </a:p>
          <a:p>
            <a:pPr marL="171450" indent="-171450" algn="l">
              <a:buFont typeface="Arial" panose="020B0604020202020204" pitchFamily="34" charset="0"/>
              <a:buChar char="•"/>
            </a:pPr>
            <a:r>
              <a:rPr lang="fr-FR" sz="1200" dirty="0" smtClean="0">
                <a:solidFill>
                  <a:srgbClr val="FF0000"/>
                </a:solidFill>
              </a:rPr>
              <a:t>Identifier les principales évolutions du besoin et des objets</a:t>
            </a:r>
          </a:p>
          <a:p>
            <a:endParaRPr lang="fr-FR" sz="1200" kern="1200" dirty="0" smtClean="0">
              <a:solidFill>
                <a:schemeClr val="tx1"/>
              </a:solidFill>
              <a:effectLst/>
              <a:latin typeface="Arial" charset="0"/>
              <a:ea typeface="+mn-ea"/>
              <a:cs typeface="+mn-cs"/>
            </a:endParaRPr>
          </a:p>
          <a:p>
            <a:endParaRPr lang="fr-FR" sz="1200" kern="1200" dirty="0" smtClean="0">
              <a:solidFill>
                <a:schemeClr val="tx1"/>
              </a:solidFill>
              <a:effectLst/>
              <a:latin typeface="Arial" charset="0"/>
              <a:ea typeface="+mn-ea"/>
              <a:cs typeface="+mn-cs"/>
            </a:endParaRPr>
          </a:p>
          <a:p>
            <a:r>
              <a:rPr lang="fr-FR" sz="1200" kern="1200" dirty="0" smtClean="0">
                <a:solidFill>
                  <a:schemeClr val="tx1"/>
                </a:solidFill>
                <a:effectLst/>
                <a:latin typeface="Arial" charset="0"/>
                <a:ea typeface="+mn-ea"/>
                <a:cs typeface="+mn-cs"/>
              </a:rPr>
              <a:t>Cette partie permet une première appropriation des notions d’objet technique programmable, de la fonction d’usage et de ses solutions techniques ainsi que les évolutions des besoins et des objets programmables.</a:t>
            </a:r>
          </a:p>
          <a:p>
            <a:endParaRPr lang="fr-FR" sz="1200" b="1" kern="1200" dirty="0" smtClean="0">
              <a:solidFill>
                <a:schemeClr val="tx1"/>
              </a:solidFill>
              <a:effectLst/>
              <a:latin typeface="Arial" charset="0"/>
              <a:ea typeface="+mn-ea"/>
              <a:cs typeface="+mn-cs"/>
            </a:endParaRPr>
          </a:p>
          <a:p>
            <a:r>
              <a:rPr lang="fr-FR" sz="1200" b="1" kern="1200" dirty="0" smtClean="0">
                <a:solidFill>
                  <a:schemeClr val="tx1"/>
                </a:solidFill>
                <a:effectLst/>
                <a:latin typeface="Arial" charset="0"/>
                <a:ea typeface="+mn-ea"/>
                <a:cs typeface="+mn-cs"/>
              </a:rPr>
              <a:t>Questions : </a:t>
            </a:r>
            <a:endParaRPr lang="fr-FR" sz="1200" kern="1200" dirty="0" smtClean="0">
              <a:solidFill>
                <a:schemeClr val="tx1"/>
              </a:solidFill>
              <a:effectLst/>
              <a:latin typeface="Arial" charset="0"/>
              <a:ea typeface="+mn-ea"/>
              <a:cs typeface="+mn-cs"/>
            </a:endParaRP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Qu'est-ce qu'un robot ? Que peut-il faire ? Vous avez peut-être déjà lu un livre ou vu un programme TV avec des robots. Que pouvaient-ils faire ? Quelles sont leurs fonctions et comment peuvent-ils travailler dans l'espace ?</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Pensez-vous que cela correspond à la réalité ? </a:t>
            </a:r>
          </a:p>
          <a:p>
            <a:endParaRPr lang="fr-FR" sz="1200" kern="1200" dirty="0" smtClean="0">
              <a:solidFill>
                <a:schemeClr val="tx1"/>
              </a:solidFill>
              <a:effectLst/>
              <a:latin typeface="Arial" charset="0"/>
              <a:ea typeface="+mn-ea"/>
              <a:cs typeface="+mn-cs"/>
            </a:endParaRPr>
          </a:p>
          <a:p>
            <a:r>
              <a:rPr lang="fr-FR" sz="1200" kern="1200" dirty="0" smtClean="0">
                <a:solidFill>
                  <a:schemeClr val="tx1"/>
                </a:solidFill>
                <a:effectLst/>
                <a:latin typeface="Arial" charset="0"/>
                <a:ea typeface="+mn-ea"/>
                <a:cs typeface="+mn-cs"/>
              </a:rPr>
              <a:t>A travers ce questionnement, l’enjeu est de développer l’esprit scientifique en invitant l’élève à faire preuve de rationalité en distinguant ce qui relève d’un fait, d’une opinion, du  réel de l’imaginaire collectif (science-fiction)</a:t>
            </a:r>
            <a:endParaRPr lang="fr-FR" sz="1200" kern="1200" dirty="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40F7C23F-6FE4-4487-82B2-0F6BBE959C61}" type="slidenum">
              <a:rPr lang="fr-FR" smtClean="0"/>
              <a:pPr>
                <a:defRPr/>
              </a:pPr>
              <a:t>26</a:t>
            </a:fld>
            <a:endParaRPr lang="fr-FR"/>
          </a:p>
        </p:txBody>
      </p:sp>
    </p:spTree>
    <p:extLst>
      <p:ext uri="{BB962C8B-B14F-4D97-AF65-F5344CB8AC3E}">
        <p14:creationId xmlns:p14="http://schemas.microsoft.com/office/powerpoint/2010/main" val="229137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Arial" charset="0"/>
                <a:ea typeface="+mn-ea"/>
                <a:cs typeface="+mn-cs"/>
              </a:rPr>
              <a:t>Compétences et connaissances :</a:t>
            </a:r>
          </a:p>
          <a:p>
            <a:pPr marL="171450" indent="-171450" algn="l">
              <a:buFont typeface="Arial" panose="020B0604020202020204" pitchFamily="34" charset="0"/>
              <a:buChar char="•"/>
            </a:pPr>
            <a:r>
              <a:rPr lang="fr-FR" sz="1200" dirty="0" smtClean="0">
                <a:solidFill>
                  <a:srgbClr val="FF0000"/>
                </a:solidFill>
              </a:rPr>
              <a:t>Identifier les principales évolutions du besoin et des objets</a:t>
            </a:r>
          </a:p>
          <a:p>
            <a:endParaRPr lang="fr-FR" sz="1200" kern="1200" dirty="0" smtClean="0">
              <a:solidFill>
                <a:schemeClr val="tx1"/>
              </a:solidFill>
              <a:effectLst/>
              <a:latin typeface="Arial" charset="0"/>
              <a:ea typeface="+mn-ea"/>
              <a:cs typeface="+mn-cs"/>
            </a:endParaRPr>
          </a:p>
          <a:p>
            <a:endParaRPr lang="fr-FR" sz="1200" kern="1200" dirty="0" smtClean="0">
              <a:solidFill>
                <a:schemeClr val="tx1"/>
              </a:solidFill>
              <a:effectLst/>
              <a:latin typeface="Arial" charset="0"/>
              <a:ea typeface="+mn-ea"/>
              <a:cs typeface="+mn-cs"/>
            </a:endParaRPr>
          </a:p>
          <a:p>
            <a:r>
              <a:rPr lang="fr-FR" sz="1200" kern="1200" dirty="0" smtClean="0">
                <a:solidFill>
                  <a:schemeClr val="tx1"/>
                </a:solidFill>
                <a:effectLst/>
                <a:latin typeface="Arial" charset="0"/>
                <a:ea typeface="+mn-ea"/>
                <a:cs typeface="+mn-cs"/>
              </a:rPr>
              <a:t>Une fois la discussion et l’argumentation terminée. Les élèves sont invités à proposer une représentation d’un robot en indiquant de quoi il serait constitué.</a:t>
            </a:r>
          </a:p>
          <a:p>
            <a:endParaRPr lang="fr-FR" sz="1200" kern="1200" dirty="0" smtClean="0">
              <a:solidFill>
                <a:schemeClr val="tx1"/>
              </a:solidFill>
              <a:effectLst/>
              <a:latin typeface="Arial" charset="0"/>
              <a:ea typeface="+mn-ea"/>
              <a:cs typeface="+mn-cs"/>
            </a:endParaRPr>
          </a:p>
          <a:p>
            <a:r>
              <a:rPr lang="fr-FR" sz="1200" kern="1200" dirty="0" smtClean="0">
                <a:solidFill>
                  <a:schemeClr val="tx1"/>
                </a:solidFill>
                <a:effectLst/>
                <a:latin typeface="Arial" charset="0"/>
                <a:ea typeface="+mn-ea"/>
                <a:cs typeface="+mn-cs"/>
              </a:rPr>
              <a:t>Questions : </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À quoi ressemblerait-il ? </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Que pourrait-il faire ? </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Où puiserait-il son énergie et, surtout, comment nous permettrait-il d'explorer L’Univers ? </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En quoi ce robot peut-il être utile dans l'espace et comment peut-il nous aider à explorer l'Univers ?</a:t>
            </a:r>
          </a:p>
          <a:p>
            <a:pPr marL="628650" lvl="1" indent="-171450">
              <a:buFont typeface="Arial" panose="020B0604020202020204" pitchFamily="34" charset="0"/>
              <a:buChar char="•"/>
            </a:pPr>
            <a:endParaRPr lang="fr-FR" sz="1200" kern="1200" dirty="0" smtClean="0">
              <a:solidFill>
                <a:schemeClr val="tx1"/>
              </a:solidFill>
              <a:effectLst/>
              <a:latin typeface="Arial" charset="0"/>
              <a:ea typeface="+mn-ea"/>
              <a:cs typeface="+mn-cs"/>
            </a:endParaRPr>
          </a:p>
          <a:p>
            <a:r>
              <a:rPr lang="fr-FR" sz="1200" kern="1200" dirty="0" smtClean="0">
                <a:solidFill>
                  <a:schemeClr val="tx1"/>
                </a:solidFill>
                <a:effectLst/>
                <a:latin typeface="Arial" charset="0"/>
                <a:ea typeface="+mn-ea"/>
                <a:cs typeface="+mn-cs"/>
              </a:rPr>
              <a:t>Enfin, il est demandé aux élèves, en binôme, de lister des robots dans la réalité ou leur quotidien et sur la façon dont ils peuvent aider l’Homme dans divers domaines. Un court inventaire des différentes utilisations des robots et des domaines où l’Homme peut s'en servir est proposé par l’enseignant. Les différents aspects de la robotique seront abordés, de la physionomie des robots à la façon dont leur conception leur permet de fonctionner.</a:t>
            </a:r>
          </a:p>
          <a:p>
            <a:r>
              <a:rPr lang="fr-FR" sz="1200" kern="1200" dirty="0" smtClean="0">
                <a:solidFill>
                  <a:schemeClr val="tx1"/>
                </a:solidFill>
                <a:effectLst/>
                <a:latin typeface="Arial" charset="0"/>
                <a:ea typeface="+mn-ea"/>
                <a:cs typeface="+mn-cs"/>
              </a:rPr>
              <a:t>A l’issue de leur recherche, chaque, binôme présente une image ou croquis d’un ou de plusieurs robots, le travail pour lequel il a été conçu et le domaine d’application.</a:t>
            </a:r>
            <a:endParaRPr lang="fr-FR" sz="1200" kern="1200" dirty="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40F7C23F-6FE4-4487-82B2-0F6BBE959C61}" type="slidenum">
              <a:rPr lang="fr-FR" smtClean="0"/>
              <a:pPr>
                <a:defRPr/>
              </a:pPr>
              <a:t>27</a:t>
            </a:fld>
            <a:endParaRPr lang="fr-FR"/>
          </a:p>
        </p:txBody>
      </p:sp>
    </p:spTree>
    <p:extLst>
      <p:ext uri="{BB962C8B-B14F-4D97-AF65-F5344CB8AC3E}">
        <p14:creationId xmlns:p14="http://schemas.microsoft.com/office/powerpoint/2010/main" val="229137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Arial" charset="0"/>
                <a:ea typeface="+mn-ea"/>
                <a:cs typeface="+mn-cs"/>
              </a:rPr>
              <a:t>Développement de</a:t>
            </a:r>
            <a:r>
              <a:rPr lang="fr-FR" sz="1200" kern="1200" baseline="0" dirty="0" smtClean="0">
                <a:solidFill>
                  <a:schemeClr val="tx1"/>
                </a:solidFill>
                <a:effectLst/>
                <a:latin typeface="Arial" charset="0"/>
                <a:ea typeface="+mn-ea"/>
                <a:cs typeface="+mn-cs"/>
              </a:rPr>
              <a:t> la créativité :</a:t>
            </a:r>
            <a:endParaRPr lang="fr-FR" sz="1200" b="1" kern="1200" dirty="0" smtClean="0">
              <a:solidFill>
                <a:schemeClr val="tx1"/>
              </a:solidFill>
              <a:effectLst/>
              <a:latin typeface="Arial" charset="0"/>
              <a:ea typeface="+mn-ea"/>
              <a:cs typeface="+mn-cs"/>
            </a:endParaRPr>
          </a:p>
          <a:p>
            <a:endParaRPr lang="fr-FR" sz="1200" kern="1200" dirty="0" smtClean="0">
              <a:solidFill>
                <a:schemeClr val="tx1"/>
              </a:solidFill>
              <a:effectLst/>
              <a:latin typeface="Arial" charset="0"/>
              <a:ea typeface="+mn-ea"/>
              <a:cs typeface="+mn-cs"/>
            </a:endParaRPr>
          </a:p>
          <a:p>
            <a:r>
              <a:rPr lang="fr-FR" sz="1200" kern="1200" dirty="0" smtClean="0">
                <a:solidFill>
                  <a:schemeClr val="tx1"/>
                </a:solidFill>
                <a:effectLst/>
                <a:latin typeface="Arial" charset="0"/>
                <a:ea typeface="+mn-ea"/>
                <a:cs typeface="+mn-cs"/>
              </a:rPr>
              <a:t>Compétences et connaissances :</a:t>
            </a:r>
          </a:p>
          <a:p>
            <a:pPr marL="171450" indent="-171450" algn="l">
              <a:buFont typeface="Arial" panose="020B0604020202020204" pitchFamily="34" charset="0"/>
              <a:buChar char="•"/>
            </a:pPr>
            <a:r>
              <a:rPr lang="fr-FR" sz="1200" dirty="0" smtClean="0">
                <a:solidFill>
                  <a:srgbClr val="FF0000"/>
                </a:solidFill>
              </a:rPr>
              <a:t>Recherche d’idées (schémas, croquis …)</a:t>
            </a:r>
          </a:p>
          <a:p>
            <a:endParaRPr lang="fr-FR" sz="1200" b="1" kern="1200" dirty="0" smtClean="0">
              <a:solidFill>
                <a:schemeClr val="tx1"/>
              </a:solidFill>
              <a:effectLst/>
              <a:latin typeface="Arial" charset="0"/>
              <a:ea typeface="+mn-ea"/>
              <a:cs typeface="+mn-cs"/>
            </a:endParaRPr>
          </a:p>
          <a:p>
            <a:endParaRPr lang="fr-FR" sz="1200" b="1" kern="1200" dirty="0" smtClean="0">
              <a:solidFill>
                <a:schemeClr val="tx1"/>
              </a:solidFill>
              <a:effectLst/>
              <a:latin typeface="Arial" charset="0"/>
              <a:ea typeface="+mn-ea"/>
              <a:cs typeface="+mn-cs"/>
            </a:endParaRPr>
          </a:p>
          <a:p>
            <a:endParaRPr lang="fr-FR" sz="1200" b="1" kern="1200" dirty="0" smtClean="0">
              <a:solidFill>
                <a:schemeClr val="tx1"/>
              </a:solidFill>
              <a:effectLst/>
              <a:latin typeface="Arial" charset="0"/>
              <a:ea typeface="+mn-ea"/>
              <a:cs typeface="+mn-cs"/>
            </a:endParaRPr>
          </a:p>
          <a:p>
            <a:r>
              <a:rPr lang="fr-FR" sz="1200" b="1" kern="1200" dirty="0" smtClean="0">
                <a:solidFill>
                  <a:schemeClr val="tx1"/>
                </a:solidFill>
                <a:effectLst/>
                <a:latin typeface="Arial" charset="0"/>
                <a:ea typeface="+mn-ea"/>
                <a:cs typeface="+mn-cs"/>
              </a:rPr>
              <a:t>Questions :</a:t>
            </a:r>
            <a:endParaRPr lang="fr-FR" sz="1200" kern="1200" dirty="0" smtClean="0">
              <a:solidFill>
                <a:schemeClr val="tx1"/>
              </a:solidFill>
              <a:effectLst/>
              <a:latin typeface="Arial" charset="0"/>
              <a:ea typeface="+mn-ea"/>
              <a:cs typeface="+mn-cs"/>
            </a:endParaRPr>
          </a:p>
          <a:p>
            <a:pPr lvl="0"/>
            <a:r>
              <a:rPr lang="fr-FR" sz="1200" kern="1200" dirty="0" smtClean="0">
                <a:solidFill>
                  <a:schemeClr val="tx1"/>
                </a:solidFill>
                <a:effectLst/>
                <a:latin typeface="Arial" charset="0"/>
                <a:ea typeface="+mn-ea"/>
                <a:cs typeface="+mn-cs"/>
              </a:rPr>
              <a:t>Pensez aux choses qu'il peut faire et à quoi pourraient servir ces fonctions dans l'espace ?</a:t>
            </a:r>
          </a:p>
          <a:p>
            <a:pPr lvl="0"/>
            <a:r>
              <a:rPr lang="fr-FR" sz="1200" kern="1200" dirty="0" smtClean="0">
                <a:solidFill>
                  <a:schemeClr val="tx1"/>
                </a:solidFill>
                <a:effectLst/>
                <a:latin typeface="Arial" charset="0"/>
                <a:ea typeface="+mn-ea"/>
                <a:cs typeface="+mn-cs"/>
              </a:rPr>
              <a:t>N'oubliez pas de réfléchir à la façon de l'alimenter en énergie, car c'est très important pour les robots spatiaux.</a:t>
            </a:r>
          </a:p>
          <a:p>
            <a:endParaRPr lang="fr-FR"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Arial" charset="0"/>
                <a:ea typeface="+mn-ea"/>
                <a:cs typeface="+mn-cs"/>
              </a:rPr>
              <a:t>Pour leurs investigations, les élèves peuvent utiliser Internet ou consulter des livres de la bibliothèque. Des personnes extérieurs, spécialisées dans la robotique peuvent être conviées.</a:t>
            </a:r>
          </a:p>
          <a:p>
            <a:endParaRPr lang="fr-FR" sz="1200" kern="1200" dirty="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40F7C23F-6FE4-4487-82B2-0F6BBE959C61}" type="slidenum">
              <a:rPr lang="fr-FR" smtClean="0"/>
              <a:pPr>
                <a:defRPr/>
              </a:pPr>
              <a:t>28</a:t>
            </a:fld>
            <a:endParaRPr lang="fr-FR"/>
          </a:p>
        </p:txBody>
      </p:sp>
    </p:spTree>
    <p:extLst>
      <p:ext uri="{BB962C8B-B14F-4D97-AF65-F5344CB8AC3E}">
        <p14:creationId xmlns:p14="http://schemas.microsoft.com/office/powerpoint/2010/main" val="229137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0">
              <a:buFont typeface="Arial" panose="020B0604020202020204" pitchFamily="34" charset="0"/>
              <a:buNone/>
            </a:pPr>
            <a:r>
              <a:rPr lang="fr-FR" sz="1200" kern="1200" dirty="0" smtClean="0">
                <a:solidFill>
                  <a:schemeClr val="tx1"/>
                </a:solidFill>
                <a:effectLst/>
                <a:latin typeface="Arial" charset="0"/>
                <a:ea typeface="+mn-ea"/>
                <a:cs typeface="+mn-cs"/>
              </a:rPr>
              <a:t>Compétences et connaissances</a:t>
            </a:r>
            <a:r>
              <a:rPr lang="fr-FR" sz="1200" kern="1200" baseline="0" dirty="0" smtClean="0">
                <a:solidFill>
                  <a:schemeClr val="tx1"/>
                </a:solidFill>
                <a:effectLst/>
                <a:latin typeface="Arial" charset="0"/>
                <a:ea typeface="+mn-ea"/>
                <a:cs typeface="+mn-cs"/>
              </a:rPr>
              <a:t> :</a:t>
            </a:r>
            <a:endParaRPr lang="fr-FR" sz="1200" kern="1200" dirty="0" smtClean="0">
              <a:solidFill>
                <a:schemeClr val="tx1"/>
              </a:solidFill>
              <a:effectLst/>
              <a:latin typeface="Arial" charset="0"/>
              <a:ea typeface="+mn-ea"/>
              <a:cs typeface="+mn-cs"/>
            </a:endParaRP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Identifier les principales évolutions du besoin et des objets</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Décrire le fonctionnement d'objets techniques, leurs fonctions, leurs constitutions</a:t>
            </a:r>
          </a:p>
          <a:p>
            <a:pPr marL="0" lvl="0" indent="0">
              <a:buFont typeface="Arial" panose="020B0604020202020204" pitchFamily="34" charset="0"/>
              <a:buNone/>
            </a:pPr>
            <a:endParaRPr lang="fr-FR" sz="1200" kern="1200" dirty="0" smtClean="0">
              <a:solidFill>
                <a:schemeClr val="tx1"/>
              </a:solidFill>
              <a:effectLst/>
              <a:latin typeface="Arial" charset="0"/>
              <a:ea typeface="+mn-ea"/>
              <a:cs typeface="+mn-cs"/>
            </a:endParaRPr>
          </a:p>
          <a:p>
            <a:pPr marL="0" lvl="0" indent="0">
              <a:buFont typeface="Arial" panose="020B0604020202020204" pitchFamily="34" charset="0"/>
              <a:buNone/>
            </a:pPr>
            <a:endParaRPr lang="fr-FR" sz="1200" kern="1200" dirty="0" smtClean="0">
              <a:solidFill>
                <a:schemeClr val="tx1"/>
              </a:solidFill>
              <a:effectLst/>
              <a:latin typeface="Arial" charset="0"/>
              <a:ea typeface="+mn-ea"/>
              <a:cs typeface="+mn-cs"/>
            </a:endParaRPr>
          </a:p>
          <a:p>
            <a:pPr marL="0" lvl="0" indent="0">
              <a:buFont typeface="Arial" panose="020B0604020202020204" pitchFamily="34" charset="0"/>
              <a:buNone/>
            </a:pPr>
            <a:r>
              <a:rPr lang="fr-FR" sz="1200" kern="1200" dirty="0" smtClean="0">
                <a:solidFill>
                  <a:schemeClr val="tx1"/>
                </a:solidFill>
                <a:effectLst/>
                <a:latin typeface="Arial" charset="0"/>
                <a:ea typeface="+mn-ea"/>
                <a:cs typeface="+mn-cs"/>
              </a:rPr>
              <a:t>Par le travail demandé :</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Compléter les années et nom des différents robots</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Préciser les missions des différents robots :</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Qu’est-ce qui a changé lors des différents missions ? (c’est le besoin)</a:t>
            </a:r>
          </a:p>
          <a:p>
            <a:pPr marL="628650" lvl="1" indent="-171450">
              <a:buFont typeface="Arial" panose="020B0604020202020204" pitchFamily="34" charset="0"/>
              <a:buChar char="•"/>
            </a:pPr>
            <a:endParaRPr lang="fr-FR" sz="1200" kern="1200" dirty="0" smtClean="0">
              <a:solidFill>
                <a:schemeClr val="tx1"/>
              </a:solidFill>
              <a:effectLst/>
              <a:latin typeface="Arial" charset="0"/>
              <a:ea typeface="+mn-ea"/>
              <a:cs typeface="+mn-cs"/>
            </a:endParaRPr>
          </a:p>
          <a:p>
            <a:pPr marL="0" lvl="0" indent="0">
              <a:buFont typeface="Arial" panose="020B0604020202020204" pitchFamily="34" charset="0"/>
              <a:buNone/>
            </a:pPr>
            <a:r>
              <a:rPr lang="fr-FR" sz="1200" kern="1200" dirty="0" smtClean="0">
                <a:solidFill>
                  <a:schemeClr val="tx1"/>
                </a:solidFill>
                <a:effectLst/>
                <a:latin typeface="Arial" charset="0"/>
                <a:ea typeface="+mn-ea"/>
                <a:cs typeface="+mn-cs"/>
              </a:rPr>
              <a:t>L’objectif est de montrer comment du « </a:t>
            </a:r>
            <a:r>
              <a:rPr lang="fr-FR" sz="1200" i="1" kern="1200" dirty="0" smtClean="0">
                <a:solidFill>
                  <a:schemeClr val="tx1"/>
                </a:solidFill>
                <a:effectLst/>
                <a:latin typeface="Arial" charset="0"/>
                <a:ea typeface="+mn-ea"/>
                <a:cs typeface="+mn-cs"/>
              </a:rPr>
              <a:t>robot </a:t>
            </a:r>
            <a:r>
              <a:rPr lang="fr-FR" sz="1200" i="1" kern="1200" dirty="0" err="1" smtClean="0">
                <a:solidFill>
                  <a:schemeClr val="tx1"/>
                </a:solidFill>
                <a:effectLst/>
                <a:latin typeface="Arial" charset="0"/>
                <a:ea typeface="+mn-ea"/>
                <a:cs typeface="+mn-cs"/>
              </a:rPr>
              <a:t>sojourner</a:t>
            </a:r>
            <a:r>
              <a:rPr lang="fr-FR" sz="1200" kern="1200" dirty="0" smtClean="0">
                <a:solidFill>
                  <a:schemeClr val="tx1"/>
                </a:solidFill>
                <a:effectLst/>
                <a:latin typeface="Arial" charset="0"/>
                <a:ea typeface="+mn-ea"/>
                <a:cs typeface="+mn-cs"/>
              </a:rPr>
              <a:t> » qui avait pour mission de prospecter la surface à proximité de son atterrissage, l’objet technique a évolué jusqu’au «</a:t>
            </a:r>
            <a:r>
              <a:rPr lang="fr-FR" sz="1200" i="1" kern="1200" dirty="0" smtClean="0">
                <a:solidFill>
                  <a:schemeClr val="tx1"/>
                </a:solidFill>
                <a:effectLst/>
                <a:latin typeface="Arial" charset="0"/>
                <a:ea typeface="+mn-ea"/>
                <a:cs typeface="+mn-cs"/>
              </a:rPr>
              <a:t> robot </a:t>
            </a:r>
            <a:r>
              <a:rPr lang="fr-FR" sz="1200" i="1" kern="1200" dirty="0" err="1" smtClean="0">
                <a:solidFill>
                  <a:schemeClr val="tx1"/>
                </a:solidFill>
                <a:effectLst/>
                <a:latin typeface="Arial" charset="0"/>
                <a:ea typeface="+mn-ea"/>
                <a:cs typeface="+mn-cs"/>
              </a:rPr>
              <a:t>curiosity</a:t>
            </a:r>
            <a:r>
              <a:rPr lang="fr-FR" sz="1200" i="1" kern="1200" dirty="0" smtClean="0">
                <a:solidFill>
                  <a:schemeClr val="tx1"/>
                </a:solidFill>
                <a:effectLst/>
                <a:latin typeface="Arial" charset="0"/>
                <a:ea typeface="+mn-ea"/>
                <a:cs typeface="+mn-cs"/>
              </a:rPr>
              <a:t> </a:t>
            </a:r>
            <a:r>
              <a:rPr lang="fr-FR" sz="1200" kern="1200" dirty="0" smtClean="0">
                <a:solidFill>
                  <a:schemeClr val="tx1"/>
                </a:solidFill>
                <a:effectLst/>
                <a:latin typeface="Arial" charset="0"/>
                <a:ea typeface="+mn-ea"/>
                <a:cs typeface="+mn-cs"/>
              </a:rPr>
              <a:t>», en passant par «  </a:t>
            </a:r>
            <a:r>
              <a:rPr lang="fr-FR" sz="1200" kern="1200" dirty="0" err="1" smtClean="0">
                <a:solidFill>
                  <a:schemeClr val="tx1"/>
                </a:solidFill>
                <a:effectLst/>
                <a:latin typeface="Arial" charset="0"/>
                <a:ea typeface="+mn-ea"/>
                <a:cs typeface="+mn-cs"/>
              </a:rPr>
              <a:t>opportunity</a:t>
            </a:r>
            <a:r>
              <a:rPr lang="fr-FR" sz="1200" kern="1200" dirty="0" smtClean="0">
                <a:solidFill>
                  <a:schemeClr val="tx1"/>
                </a:solidFill>
                <a:effectLst/>
                <a:latin typeface="Arial" charset="0"/>
                <a:ea typeface="+mn-ea"/>
                <a:cs typeface="+mn-cs"/>
              </a:rPr>
              <a:t> » qui de se déplace pour explorer le sol de la planète Mars afin de déceler des traces de vie</a:t>
            </a:r>
          </a:p>
        </p:txBody>
      </p:sp>
      <p:sp>
        <p:nvSpPr>
          <p:cNvPr id="4" name="Espace réservé du numéro de diapositive 3"/>
          <p:cNvSpPr>
            <a:spLocks noGrp="1"/>
          </p:cNvSpPr>
          <p:nvPr>
            <p:ph type="sldNum" sz="quarter" idx="10"/>
          </p:nvPr>
        </p:nvSpPr>
        <p:spPr/>
        <p:txBody>
          <a:bodyPr/>
          <a:lstStyle/>
          <a:p>
            <a:pPr>
              <a:defRPr/>
            </a:pPr>
            <a:fld id="{40F7C23F-6FE4-4487-82B2-0F6BBE959C61}" type="slidenum">
              <a:rPr lang="fr-FR" smtClean="0"/>
              <a:pPr>
                <a:defRPr/>
              </a:pPr>
              <a:t>29</a:t>
            </a:fld>
            <a:endParaRPr lang="fr-FR"/>
          </a:p>
        </p:txBody>
      </p:sp>
    </p:spTree>
    <p:extLst>
      <p:ext uri="{BB962C8B-B14F-4D97-AF65-F5344CB8AC3E}">
        <p14:creationId xmlns:p14="http://schemas.microsoft.com/office/powerpoint/2010/main" val="229137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0">
              <a:buFont typeface="Arial" panose="020B0604020202020204" pitchFamily="34" charset="0"/>
              <a:buNone/>
            </a:pPr>
            <a:r>
              <a:rPr lang="fr-FR" sz="1200" kern="1200" dirty="0" smtClean="0">
                <a:solidFill>
                  <a:schemeClr val="tx1"/>
                </a:solidFill>
                <a:effectLst/>
                <a:latin typeface="Arial" charset="0"/>
                <a:ea typeface="+mn-ea"/>
                <a:cs typeface="+mn-cs"/>
              </a:rPr>
              <a:t>Compétences et connaissances</a:t>
            </a:r>
            <a:r>
              <a:rPr lang="fr-FR" sz="1200" kern="1200" baseline="0" dirty="0" smtClean="0">
                <a:solidFill>
                  <a:schemeClr val="tx1"/>
                </a:solidFill>
                <a:effectLst/>
                <a:latin typeface="Arial" charset="0"/>
                <a:ea typeface="+mn-ea"/>
                <a:cs typeface="+mn-cs"/>
              </a:rPr>
              <a:t> :</a:t>
            </a:r>
            <a:endParaRPr lang="fr-FR" sz="1200" kern="1200" dirty="0" smtClean="0">
              <a:solidFill>
                <a:schemeClr val="tx1"/>
              </a:solidFill>
              <a:effectLst/>
              <a:latin typeface="Arial" charset="0"/>
              <a:ea typeface="+mn-ea"/>
              <a:cs typeface="+mn-cs"/>
            </a:endParaRP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Décrire le fonctionnement d'objets techniques, leurs fonctions, leurs constitutions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Arial" charset="0"/>
                <a:ea typeface="+mn-ea"/>
                <a:cs typeface="+mn-cs"/>
              </a:rPr>
              <a:t>A l’aide</a:t>
            </a:r>
            <a:r>
              <a:rPr lang="fr-FR" sz="1200" kern="1200" baseline="0" dirty="0" smtClean="0">
                <a:solidFill>
                  <a:schemeClr val="tx1"/>
                </a:solidFill>
                <a:effectLst/>
                <a:latin typeface="Arial" charset="0"/>
                <a:ea typeface="+mn-ea"/>
                <a:cs typeface="+mn-cs"/>
              </a:rPr>
              <a:t> d’une vidéo il </a:t>
            </a:r>
            <a:r>
              <a:rPr lang="fr-FR" sz="1200" kern="1200" dirty="0" smtClean="0">
                <a:solidFill>
                  <a:schemeClr val="tx1"/>
                </a:solidFill>
                <a:effectLst/>
                <a:latin typeface="Arial" charset="0"/>
                <a:ea typeface="+mn-ea"/>
                <a:cs typeface="+mn-cs"/>
              </a:rPr>
              <a:t>doivent créer une affiche ou un diaporama qui sera le support de leur présentation orale en vue:</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d’expliquer  les besoins des scientifiques et ingénieurs.</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d’identifier les différentes parties du « robot </a:t>
            </a:r>
            <a:r>
              <a:rPr lang="fr-FR" sz="1200" kern="1200" dirty="0" err="1" smtClean="0">
                <a:solidFill>
                  <a:schemeClr val="tx1"/>
                </a:solidFill>
                <a:effectLst/>
                <a:latin typeface="Arial" charset="0"/>
                <a:ea typeface="+mn-ea"/>
                <a:cs typeface="+mn-cs"/>
              </a:rPr>
              <a:t>curiosity</a:t>
            </a:r>
            <a:r>
              <a:rPr lang="fr-FR" sz="1200" kern="1200" dirty="0" smtClean="0">
                <a:solidFill>
                  <a:schemeClr val="tx1"/>
                </a:solidFill>
                <a:effectLst/>
                <a:latin typeface="Arial" charset="0"/>
                <a:ea typeface="+mn-ea"/>
                <a:cs typeface="+mn-cs"/>
              </a:rPr>
              <a:t> ».</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de préciser les noms et fonctions des constituants du robot.</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d’identifier les contraintes auxquelles il faut faire face (impossibilité d’envoyer un homme sur la planète,  nécessité d’être piloté à distance, nécessité de communiquer les résultats de ses analyses...)</a:t>
            </a:r>
            <a:endParaRPr lang="fr-FR" sz="1200" kern="1200" baseline="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FR"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dirty="0" smtClean="0">
                <a:solidFill>
                  <a:schemeClr val="tx1"/>
                </a:solidFill>
                <a:effectLst/>
                <a:latin typeface="Arial" charset="0"/>
                <a:ea typeface="+mn-ea"/>
                <a:cs typeface="+mn-cs"/>
              </a:rPr>
              <a:t>La présentation doit</a:t>
            </a:r>
            <a:r>
              <a:rPr lang="fr-FR" sz="1200" kern="1200" baseline="0" dirty="0" smtClean="0">
                <a:solidFill>
                  <a:schemeClr val="tx1"/>
                </a:solidFill>
                <a:effectLst/>
                <a:latin typeface="Arial" charset="0"/>
                <a:ea typeface="+mn-ea"/>
                <a:cs typeface="+mn-cs"/>
              </a:rPr>
              <a:t> permettre de faire </a:t>
            </a:r>
            <a:r>
              <a:rPr lang="fr-FR" sz="1200" kern="1200" dirty="0" smtClean="0">
                <a:solidFill>
                  <a:schemeClr val="tx1"/>
                </a:solidFill>
                <a:effectLst/>
                <a:latin typeface="Arial" charset="0"/>
                <a:ea typeface="+mn-ea"/>
                <a:cs typeface="+mn-cs"/>
              </a:rPr>
              <a:t>l’inventaire des solutions techniques répertoriées permet de faire tomber les obstacles (contraintes) à l'exploration de l'espace par l’Homme. Elle devra préciser pour le « robot </a:t>
            </a:r>
            <a:r>
              <a:rPr lang="fr-FR" sz="1200" kern="1200" dirty="0" err="1" smtClean="0">
                <a:solidFill>
                  <a:schemeClr val="tx1"/>
                </a:solidFill>
                <a:effectLst/>
                <a:latin typeface="Arial" charset="0"/>
                <a:ea typeface="+mn-ea"/>
                <a:cs typeface="+mn-cs"/>
              </a:rPr>
              <a:t>curiosity</a:t>
            </a:r>
            <a:r>
              <a:rPr lang="fr-FR" sz="1200" kern="1200" dirty="0" smtClean="0">
                <a:solidFill>
                  <a:schemeClr val="tx1"/>
                </a:solidFill>
                <a:effectLst/>
                <a:latin typeface="Arial" charset="0"/>
                <a:ea typeface="+mn-ea"/>
                <a:cs typeface="+mn-cs"/>
              </a:rPr>
              <a:t> » :</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le besoin auquel il répond</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sa fonction d’usage et d’estime.</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ses fonctions techniques et solutions techniques</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son fonctionnement sous forme de schéma ou croquis</a:t>
            </a:r>
          </a:p>
          <a:p>
            <a:pPr lvl="1"/>
            <a:endParaRPr lang="fr-FR" sz="1200" kern="1200" dirty="0" smtClean="0">
              <a:solidFill>
                <a:schemeClr val="tx1"/>
              </a:solidFill>
              <a:effectLst/>
              <a:latin typeface="Arial" charset="0"/>
              <a:ea typeface="+mn-ea"/>
              <a:cs typeface="+mn-cs"/>
            </a:endParaRPr>
          </a:p>
          <a:p>
            <a:pPr lvl="1"/>
            <a:endParaRPr lang="fr-FR" sz="1200" kern="1200" dirty="0" smtClean="0">
              <a:solidFill>
                <a:schemeClr val="tx1"/>
              </a:solidFill>
              <a:effectLst/>
              <a:latin typeface="Arial" charset="0"/>
              <a:ea typeface="+mn-ea"/>
              <a:cs typeface="+mn-cs"/>
            </a:endParaRPr>
          </a:p>
          <a:p>
            <a:r>
              <a:rPr lang="fr-FR" sz="1200" kern="1200" dirty="0" smtClean="0">
                <a:solidFill>
                  <a:schemeClr val="tx1"/>
                </a:solidFill>
                <a:effectLst/>
                <a:latin typeface="Arial" charset="0"/>
                <a:ea typeface="+mn-ea"/>
                <a:cs typeface="+mn-cs"/>
              </a:rPr>
              <a:t>La synthèse : un objet technique est constitué d'éléments ou composants qui peuvent être regroupés en sous-ensembles et que chaque sous-ensemble assure une fonction, appelée fonction technique.</a:t>
            </a:r>
          </a:p>
          <a:p>
            <a:endParaRPr lang="fr-FR" sz="1200" kern="1200" dirty="0" smtClean="0">
              <a:solidFill>
                <a:schemeClr val="tx1"/>
              </a:solidFill>
              <a:effectLst/>
              <a:latin typeface="Arial" charset="0"/>
              <a:ea typeface="+mn-ea"/>
              <a:cs typeface="+mn-cs"/>
            </a:endParaRPr>
          </a:p>
          <a:p>
            <a:endParaRPr lang="fr-FR" sz="1200" kern="1200" dirty="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40F7C23F-6FE4-4487-82B2-0F6BBE959C61}" type="slidenum">
              <a:rPr lang="fr-FR" smtClean="0"/>
              <a:pPr>
                <a:defRPr/>
              </a:pPr>
              <a:t>30</a:t>
            </a:fld>
            <a:endParaRPr lang="fr-FR"/>
          </a:p>
        </p:txBody>
      </p:sp>
    </p:spTree>
    <p:extLst>
      <p:ext uri="{BB962C8B-B14F-4D97-AF65-F5344CB8AC3E}">
        <p14:creationId xmlns:p14="http://schemas.microsoft.com/office/powerpoint/2010/main" val="229137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Arial" charset="0"/>
                <a:ea typeface="+mn-ea"/>
                <a:cs typeface="+mn-cs"/>
              </a:rPr>
              <a:t>Cette partie reprend les mêmes thèmes et structure que la 1</a:t>
            </a:r>
            <a:r>
              <a:rPr lang="fr-FR" sz="1200" kern="1200" baseline="30000" dirty="0" smtClean="0">
                <a:solidFill>
                  <a:schemeClr val="tx1"/>
                </a:solidFill>
                <a:effectLst/>
                <a:latin typeface="Arial" charset="0"/>
                <a:ea typeface="+mn-ea"/>
                <a:cs typeface="+mn-cs"/>
              </a:rPr>
              <a:t>ère</a:t>
            </a:r>
            <a:r>
              <a:rPr lang="fr-FR" sz="1200" kern="1200" dirty="0" smtClean="0">
                <a:solidFill>
                  <a:schemeClr val="tx1"/>
                </a:solidFill>
                <a:effectLst/>
                <a:latin typeface="Arial" charset="0"/>
                <a:ea typeface="+mn-ea"/>
                <a:cs typeface="+mn-cs"/>
              </a:rPr>
              <a:t> Partie. Elle propose à partir d’un robot en kit, de faire travailler les élèves en équipe par ilot afin :</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D’assembler un prototype permettant de réaliser des déplacements prédéfinis.</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D’observer et décrire les différents mouvements du robot</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D’identifier les différences entre mouvement circulaire ou rectiligne (mouvements d’un objet : trajectoire et vitesse, unités et ordre de grandeur).</a:t>
            </a:r>
          </a:p>
          <a:p>
            <a:pPr marL="0" lvl="0" indent="0">
              <a:buFont typeface="Arial" panose="020B0604020202020204" pitchFamily="34" charset="0"/>
              <a:buNone/>
            </a:pPr>
            <a:endParaRPr lang="fr-FR" sz="1200" kern="1200" dirty="0" smtClean="0">
              <a:solidFill>
                <a:schemeClr val="tx1"/>
              </a:solidFill>
              <a:effectLst/>
              <a:latin typeface="Arial" charset="0"/>
              <a:ea typeface="+mn-ea"/>
              <a:cs typeface="+mn-cs"/>
            </a:endParaRPr>
          </a:p>
          <a:p>
            <a:pPr marL="0" lvl="0" indent="0">
              <a:buFont typeface="Arial" panose="020B0604020202020204" pitchFamily="34" charset="0"/>
              <a:buNone/>
            </a:pPr>
            <a:r>
              <a:rPr lang="fr-FR" sz="1200" kern="1200" dirty="0" smtClean="0">
                <a:solidFill>
                  <a:schemeClr val="tx1"/>
                </a:solidFill>
                <a:effectLst/>
                <a:latin typeface="Arial" charset="0"/>
                <a:ea typeface="+mn-ea"/>
                <a:cs typeface="+mn-cs"/>
              </a:rPr>
              <a:t>Les activités proposées permettront l’assemblage des différents sous-ensembles du robot en kit à l’aide d’une procédure. Le robot construit devra répondant aux besoins de déplacement d’un point A à un point B selon une trajectoire rectiligne uniforme. Celle-ci sera matérialisée sur le sol de classe à l’aide de ruban adhésif de couleur, de  bâtonnets…</a:t>
            </a:r>
            <a:endParaRPr lang="fr-FR" sz="1200" kern="1200" dirty="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40F7C23F-6FE4-4487-82B2-0F6BBE959C61}" type="slidenum">
              <a:rPr lang="fr-FR" smtClean="0"/>
              <a:pPr>
                <a:defRPr/>
              </a:pPr>
              <a:t>31</a:t>
            </a:fld>
            <a:endParaRPr lang="fr-FR"/>
          </a:p>
        </p:txBody>
      </p:sp>
    </p:spTree>
    <p:extLst>
      <p:ext uri="{BB962C8B-B14F-4D97-AF65-F5344CB8AC3E}">
        <p14:creationId xmlns:p14="http://schemas.microsoft.com/office/powerpoint/2010/main" val="229137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Arial" charset="0"/>
                <a:ea typeface="+mn-ea"/>
                <a:cs typeface="+mn-cs"/>
              </a:rPr>
              <a:t>L’introduction d’obstacles au sein de la trajectoire nécessitera de faire évoluer le robot en intégrant des capteurs. L’implémentation de l’évitement  d’un obstacle, permettra de faire fonctionner un programme qui traitera le signal transmis par le capteur pour faire avancer le robot au sein de la nouvelle trajectoire. </a:t>
            </a:r>
          </a:p>
          <a:p>
            <a:endParaRPr lang="fr-FR" sz="1200" kern="1200" dirty="0" smtClean="0">
              <a:solidFill>
                <a:schemeClr val="tx1"/>
              </a:solidFill>
              <a:effectLst/>
              <a:latin typeface="Arial" charset="0"/>
              <a:ea typeface="+mn-ea"/>
              <a:cs typeface="+mn-cs"/>
            </a:endParaRPr>
          </a:p>
          <a:p>
            <a:r>
              <a:rPr lang="fr-FR" sz="1200" kern="1200" dirty="0" smtClean="0">
                <a:solidFill>
                  <a:schemeClr val="tx1"/>
                </a:solidFill>
                <a:effectLst/>
                <a:latin typeface="Arial" charset="0"/>
                <a:ea typeface="+mn-ea"/>
                <a:cs typeface="+mn-cs"/>
              </a:rPr>
              <a:t>Celle-ci sera tracée afin de définir les différents points qui permettre de rédiger l’algorithme (Si… Alors). Le programme permettant de respecter la nouvelle trajectoire sera fourni par le professeur. Il s’agira enfin de faire observer aux élèves le déplacement du robot afin d’inférer les différents types de mouvements à vitesse constante (rectiligne –circulaire – rectiligne accéléré). Ils seront amenés à élaborer et mettre en œuvre un protocole pour permettre la mesure de la vitesse de déplacement du robot.</a:t>
            </a:r>
          </a:p>
          <a:p>
            <a:endParaRPr lang="fr-FR" sz="1200" kern="1200" dirty="0" smtClean="0">
              <a:solidFill>
                <a:schemeClr val="tx1"/>
              </a:solidFill>
              <a:effectLst/>
              <a:latin typeface="Arial" charset="0"/>
              <a:ea typeface="+mn-ea"/>
              <a:cs typeface="+mn-cs"/>
            </a:endParaRPr>
          </a:p>
          <a:p>
            <a:r>
              <a:rPr lang="fr-FR" sz="1200" kern="1200" dirty="0" smtClean="0">
                <a:solidFill>
                  <a:schemeClr val="tx1"/>
                </a:solidFill>
                <a:effectLst/>
                <a:latin typeface="Arial" charset="0"/>
                <a:ea typeface="+mn-ea"/>
                <a:cs typeface="+mn-cs"/>
              </a:rPr>
              <a:t>Les connaissances suivantes, abordées lors des séquences « La machine à trier » et « Vous avez dit robot ? » seront ici approfondies. : La notion d’algorithme, le paramètre « durée », la notion de vitesse et de mouvement d’un mobile, </a:t>
            </a:r>
          </a:p>
          <a:p>
            <a:endParaRPr lang="fr-FR" sz="1200" kern="1200" dirty="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40F7C23F-6FE4-4487-82B2-0F6BBE959C61}" type="slidenum">
              <a:rPr lang="fr-FR" smtClean="0"/>
              <a:pPr>
                <a:defRPr/>
              </a:pPr>
              <a:t>32</a:t>
            </a:fld>
            <a:endParaRPr lang="fr-FR"/>
          </a:p>
        </p:txBody>
      </p:sp>
    </p:spTree>
    <p:extLst>
      <p:ext uri="{BB962C8B-B14F-4D97-AF65-F5344CB8AC3E}">
        <p14:creationId xmlns:p14="http://schemas.microsoft.com/office/powerpoint/2010/main" val="229137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Expression du besoin : le trie conditionnel.</a:t>
            </a:r>
          </a:p>
          <a:p>
            <a:endParaRPr lang="fr-FR" dirty="0" smtClean="0"/>
          </a:p>
          <a:p>
            <a:pPr marL="0" indent="0" algn="just">
              <a:buFont typeface="Arial" panose="020B0604020202020204" pitchFamily="34" charset="0"/>
              <a:buNone/>
            </a:pPr>
            <a:r>
              <a:rPr lang="fr-FR" dirty="0" smtClean="0"/>
              <a:t>Objectif de la séquence : Comprendre qu’à partir d’informations, un programme suit une succession d’instructions à enchainer dans un ordre bien précis. Cela permet de résoudre un problème de façon systématique, écrit dans un langage compréhensible par tous. </a:t>
            </a:r>
          </a:p>
          <a:p>
            <a:pPr marL="0" indent="0" algn="just">
              <a:buFont typeface="Arial" panose="020B0604020202020204" pitchFamily="34" charset="0"/>
              <a:buNone/>
            </a:pPr>
            <a:endParaRPr lang="fr-FR" dirty="0" smtClean="0"/>
          </a:p>
          <a:p>
            <a:pPr marL="0" indent="0" algn="just">
              <a:buFont typeface="Arial" panose="020B0604020202020204" pitchFamily="34" charset="0"/>
              <a:buNone/>
            </a:pPr>
            <a:r>
              <a:rPr lang="fr-FR" dirty="0" smtClean="0"/>
              <a:t>Cette</a:t>
            </a:r>
            <a:r>
              <a:rPr lang="fr-FR" baseline="0" dirty="0" smtClean="0"/>
              <a:t> s</a:t>
            </a:r>
            <a:r>
              <a:rPr lang="fr-FR" dirty="0" smtClean="0"/>
              <a:t>équence est constituée de 2 séances.</a:t>
            </a:r>
          </a:p>
        </p:txBody>
      </p:sp>
      <p:sp>
        <p:nvSpPr>
          <p:cNvPr id="4" name="Espace réservé du numéro de diapositive 3"/>
          <p:cNvSpPr>
            <a:spLocks noGrp="1"/>
          </p:cNvSpPr>
          <p:nvPr>
            <p:ph type="sldNum" sz="quarter" idx="10"/>
          </p:nvPr>
        </p:nvSpPr>
        <p:spPr/>
        <p:txBody>
          <a:bodyPr/>
          <a:lstStyle/>
          <a:p>
            <a:pPr>
              <a:defRPr/>
            </a:pPr>
            <a:fld id="{40F7C23F-6FE4-4487-82B2-0F6BBE959C61}" type="slidenum">
              <a:rPr lang="fr-FR" smtClean="0"/>
              <a:pPr>
                <a:defRPr/>
              </a:pPr>
              <a:t>6</a:t>
            </a:fld>
            <a:endParaRPr lang="fr-FR"/>
          </a:p>
        </p:txBody>
      </p:sp>
    </p:spTree>
    <p:extLst>
      <p:ext uri="{BB962C8B-B14F-4D97-AF65-F5344CB8AC3E}">
        <p14:creationId xmlns:p14="http://schemas.microsoft.com/office/powerpoint/2010/main" val="69583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40F7C23F-6FE4-4487-82B2-0F6BBE959C61}" type="slidenum">
              <a:rPr lang="fr-FR" smtClean="0"/>
              <a:pPr>
                <a:defRPr/>
              </a:pPr>
              <a:t>33</a:t>
            </a:fld>
            <a:endParaRPr lang="fr-FR"/>
          </a:p>
        </p:txBody>
      </p:sp>
    </p:spTree>
    <p:extLst>
      <p:ext uri="{BB962C8B-B14F-4D97-AF65-F5344CB8AC3E}">
        <p14:creationId xmlns:p14="http://schemas.microsoft.com/office/powerpoint/2010/main" val="2291377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b="1" i="1" smtClean="0">
                <a:solidFill>
                  <a:schemeClr val="accent6"/>
                </a:solidFill>
              </a:rPr>
              <a:t>Vers quelle évolution?</a:t>
            </a:r>
          </a:p>
          <a:p>
            <a:endParaRPr lang="fr-FR"/>
          </a:p>
        </p:txBody>
      </p:sp>
      <p:sp>
        <p:nvSpPr>
          <p:cNvPr id="4" name="Espace réservé du numéro de diapositive 3"/>
          <p:cNvSpPr>
            <a:spLocks noGrp="1"/>
          </p:cNvSpPr>
          <p:nvPr>
            <p:ph type="sldNum" sz="quarter" idx="10"/>
          </p:nvPr>
        </p:nvSpPr>
        <p:spPr/>
        <p:txBody>
          <a:bodyPr/>
          <a:lstStyle/>
          <a:p>
            <a:pPr>
              <a:defRPr/>
            </a:pPr>
            <a:fld id="{40F7C23F-6FE4-4487-82B2-0F6BBE959C61}" type="slidenum">
              <a:rPr lang="fr-FR" smtClean="0"/>
              <a:pPr>
                <a:defRPr/>
              </a:pPr>
              <a:t>34</a:t>
            </a:fld>
            <a:endParaRPr lang="fr-FR"/>
          </a:p>
        </p:txBody>
      </p:sp>
    </p:spTree>
    <p:extLst>
      <p:ext uri="{BB962C8B-B14F-4D97-AF65-F5344CB8AC3E}">
        <p14:creationId xmlns:p14="http://schemas.microsoft.com/office/powerpoint/2010/main" val="2362404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40F7C23F-6FE4-4487-82B2-0F6BBE959C61}" type="slidenum">
              <a:rPr lang="fr-FR" smtClean="0"/>
              <a:pPr>
                <a:defRPr/>
              </a:pPr>
              <a:t>7</a:t>
            </a:fld>
            <a:endParaRPr lang="fr-FR"/>
          </a:p>
        </p:txBody>
      </p:sp>
    </p:spTree>
    <p:extLst>
      <p:ext uri="{BB962C8B-B14F-4D97-AF65-F5344CB8AC3E}">
        <p14:creationId xmlns:p14="http://schemas.microsoft.com/office/powerpoint/2010/main" val="229137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Arial" charset="0"/>
                <a:ea typeface="+mn-ea"/>
                <a:cs typeface="+mn-cs"/>
              </a:rPr>
              <a:t>L’intention pédagogique est d’aborder </a:t>
            </a:r>
            <a:r>
              <a:rPr lang="fr-FR" sz="1200" b="1" kern="1200" dirty="0" smtClean="0">
                <a:solidFill>
                  <a:schemeClr val="tx1"/>
                </a:solidFill>
                <a:effectLst/>
                <a:latin typeface="Arial" charset="0"/>
                <a:ea typeface="+mn-ea"/>
                <a:cs typeface="+mn-cs"/>
              </a:rPr>
              <a:t>la notion d’algorithme </a:t>
            </a:r>
            <a:r>
              <a:rPr lang="fr-FR" sz="1200" kern="1200" dirty="0" smtClean="0">
                <a:solidFill>
                  <a:schemeClr val="tx1"/>
                </a:solidFill>
                <a:effectLst/>
                <a:latin typeface="Arial" charset="0"/>
                <a:ea typeface="+mn-ea"/>
                <a:cs typeface="+mn-cs"/>
              </a:rPr>
              <a:t>à partir d’une information (message) qui permet d'organiser une série de données ou d'objets selon une relation d'organisation déterminée. </a:t>
            </a:r>
          </a:p>
          <a:p>
            <a:endParaRPr lang="fr-FR" sz="1200" kern="1200" dirty="0" smtClean="0">
              <a:solidFill>
                <a:schemeClr val="tx1"/>
              </a:solidFill>
              <a:effectLst/>
              <a:latin typeface="Arial" charset="0"/>
              <a:ea typeface="+mn-ea"/>
              <a:cs typeface="+mn-cs"/>
            </a:endParaRPr>
          </a:p>
          <a:p>
            <a:r>
              <a:rPr lang="fr-FR" sz="1200" kern="1200" dirty="0" smtClean="0">
                <a:solidFill>
                  <a:schemeClr val="tx1"/>
                </a:solidFill>
                <a:effectLst/>
                <a:latin typeface="Arial" charset="0"/>
                <a:ea typeface="+mn-ea"/>
                <a:cs typeface="+mn-cs"/>
              </a:rPr>
              <a:t>Les exemples traités utilisent le tri de nombres selon la relation «  si…est supérieur à….alors… » ou de chaînes de caractères selon l'ordre alphabétique</a:t>
            </a:r>
          </a:p>
          <a:p>
            <a:endParaRPr lang="fr-FR" sz="1200" kern="1200" dirty="0" smtClean="0">
              <a:solidFill>
                <a:schemeClr val="tx1"/>
              </a:solidFill>
              <a:effectLst/>
              <a:latin typeface="Arial" charset="0"/>
              <a:ea typeface="+mn-ea"/>
              <a:cs typeface="+mn-cs"/>
            </a:endParaRPr>
          </a:p>
          <a:p>
            <a:r>
              <a:rPr lang="fr-FR" sz="1200" kern="1200" dirty="0" smtClean="0">
                <a:solidFill>
                  <a:schemeClr val="tx1"/>
                </a:solidFill>
                <a:effectLst/>
                <a:latin typeface="Arial" charset="0"/>
                <a:ea typeface="+mn-ea"/>
                <a:cs typeface="+mn-cs"/>
              </a:rPr>
              <a:t>Dès le cycle 2, des activités permettent de travailler, souvent en mathématiques, le raisonnement scientifique qui sera utile en sciences et technologie au cycle 3 et 4.</a:t>
            </a:r>
          </a:p>
        </p:txBody>
      </p:sp>
      <p:sp>
        <p:nvSpPr>
          <p:cNvPr id="4" name="Espace réservé du numéro de diapositive 3"/>
          <p:cNvSpPr>
            <a:spLocks noGrp="1"/>
          </p:cNvSpPr>
          <p:nvPr>
            <p:ph type="sldNum" sz="quarter" idx="10"/>
          </p:nvPr>
        </p:nvSpPr>
        <p:spPr/>
        <p:txBody>
          <a:bodyPr/>
          <a:lstStyle/>
          <a:p>
            <a:pPr>
              <a:defRPr/>
            </a:pPr>
            <a:fld id="{40F7C23F-6FE4-4487-82B2-0F6BBE959C61}" type="slidenum">
              <a:rPr lang="fr-FR" smtClean="0"/>
              <a:pPr>
                <a:defRPr/>
              </a:pPr>
              <a:t>8</a:t>
            </a:fld>
            <a:endParaRPr lang="fr-FR"/>
          </a:p>
        </p:txBody>
      </p:sp>
    </p:spTree>
    <p:extLst>
      <p:ext uri="{BB962C8B-B14F-4D97-AF65-F5344CB8AC3E}">
        <p14:creationId xmlns:p14="http://schemas.microsoft.com/office/powerpoint/2010/main" val="229137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Cette activité permet aux élèves de comprendre comment les ordinateurs trient des nombres aléatoires dans un certain ordre à l’aide de ce que l’on appelle un réseau de tri.</a:t>
            </a:r>
          </a:p>
          <a:p>
            <a:endParaRPr lang="fr-FR" sz="1200" kern="1200" dirty="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40F7C23F-6FE4-4487-82B2-0F6BBE959C61}" type="slidenum">
              <a:rPr lang="fr-FR" smtClean="0"/>
              <a:pPr>
                <a:defRPr/>
              </a:pPr>
              <a:t>9</a:t>
            </a:fld>
            <a:endParaRPr lang="fr-FR"/>
          </a:p>
        </p:txBody>
      </p:sp>
    </p:spTree>
    <p:extLst>
      <p:ext uri="{BB962C8B-B14F-4D97-AF65-F5344CB8AC3E}">
        <p14:creationId xmlns:p14="http://schemas.microsoft.com/office/powerpoint/2010/main" val="229137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Arial" charset="0"/>
                <a:ea typeface="+mn-ea"/>
                <a:cs typeface="+mn-cs"/>
              </a:rPr>
              <a:t>1ère Phase : </a:t>
            </a:r>
            <a:r>
              <a:rPr lang="fr-FR" sz="1200" kern="1200" dirty="0" smtClean="0">
                <a:solidFill>
                  <a:schemeClr val="tx1"/>
                </a:solidFill>
                <a:effectLst/>
                <a:latin typeface="Arial" charset="0"/>
                <a:ea typeface="+mn-ea"/>
                <a:cs typeface="+mn-cs"/>
              </a:rPr>
              <a:t>Organiser des groupes de six. Une seule équipe utilise le réseau à la fois.  Chacun des coéquipiers reçoit un numéro sur son ardoise.</a:t>
            </a:r>
          </a:p>
          <a:p>
            <a:r>
              <a:rPr lang="fr-FR" sz="1200" kern="1200" dirty="0" smtClean="0">
                <a:solidFill>
                  <a:schemeClr val="tx1"/>
                </a:solidFill>
                <a:effectLst/>
                <a:latin typeface="Arial" charset="0"/>
                <a:ea typeface="+mn-ea"/>
                <a:cs typeface="+mn-cs"/>
              </a:rPr>
              <a:t>Chaque coéquipier se place dans l’un des carrés se trouvant sur la gauche (IN - entrée). Les numéros doivent être mélangés.</a:t>
            </a:r>
          </a:p>
          <a:p>
            <a:r>
              <a:rPr lang="fr-FR" sz="1200" kern="1200" dirty="0" smtClean="0">
                <a:solidFill>
                  <a:schemeClr val="tx1"/>
                </a:solidFill>
                <a:effectLst/>
                <a:latin typeface="Arial" charset="0"/>
                <a:ea typeface="+mn-ea"/>
                <a:cs typeface="+mn-cs"/>
              </a:rPr>
              <a:t>Il faut avancer le long des lignes tracées et lorsque l’élève atteint un cercle, il doit attendre qu’un autre élève arrive.</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SI je suis plus grand, ALORS j'avance à gauche.</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SI je suis plus petit, ALORS j'avance à droite.</a:t>
            </a:r>
          </a:p>
          <a:p>
            <a:r>
              <a:rPr lang="fr-FR" sz="1200" kern="1200" dirty="0" smtClean="0">
                <a:solidFill>
                  <a:schemeClr val="tx1"/>
                </a:solidFill>
                <a:effectLst/>
                <a:latin typeface="Arial" charset="0"/>
                <a:ea typeface="+mn-ea"/>
                <a:cs typeface="+mn-cs"/>
              </a:rPr>
              <a:t>A la sortie de la machine à trier, les 6 nombres doivent être triés par ordre croissant.</a:t>
            </a:r>
          </a:p>
          <a:p>
            <a:r>
              <a:rPr lang="fr-FR" sz="1200" kern="1200" dirty="0" smtClean="0">
                <a:solidFill>
                  <a:schemeClr val="tx1"/>
                </a:solidFill>
                <a:effectLst/>
                <a:latin typeface="Arial" charset="0"/>
                <a:ea typeface="+mn-ea"/>
                <a:cs typeface="+mn-cs"/>
              </a:rPr>
              <a:t>Les équipes se succèdent sur la machine.</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Une équipe sur la machine.</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Une équipe qui se prépare. (reproduire les nombres sur les ardoises)</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Une équipe qui valide le tri.</a:t>
            </a:r>
          </a:p>
          <a:p>
            <a:r>
              <a:rPr lang="fr-FR" sz="1200" kern="1200" dirty="0" smtClean="0">
                <a:solidFill>
                  <a:schemeClr val="tx1"/>
                </a:solidFill>
                <a:effectLst/>
                <a:latin typeface="Arial" charset="0"/>
                <a:ea typeface="+mn-ea"/>
                <a:cs typeface="+mn-cs"/>
              </a:rPr>
              <a:t>Faire fonctionner le tri sur papier.  Si une équipe commet une erreur, les enfants doivent recommencer. Ce sont les autres équipes qui valident l'ordre obtenu</a:t>
            </a:r>
          </a:p>
          <a:p>
            <a:endParaRPr lang="fr-FR" sz="1200" kern="1200" dirty="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40F7C23F-6FE4-4487-82B2-0F6BBE959C61}" type="slidenum">
              <a:rPr lang="fr-FR" smtClean="0"/>
              <a:pPr>
                <a:defRPr/>
              </a:pPr>
              <a:t>10</a:t>
            </a:fld>
            <a:endParaRPr lang="fr-FR"/>
          </a:p>
        </p:txBody>
      </p:sp>
    </p:spTree>
    <p:extLst>
      <p:ext uri="{BB962C8B-B14F-4D97-AF65-F5344CB8AC3E}">
        <p14:creationId xmlns:p14="http://schemas.microsoft.com/office/powerpoint/2010/main" val="229137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Arial" charset="0"/>
                <a:ea typeface="+mn-ea"/>
                <a:cs typeface="+mn-cs"/>
              </a:rPr>
              <a:t>2ème  phase : </a:t>
            </a:r>
            <a:r>
              <a:rPr lang="fr-FR" sz="1200" kern="1200" dirty="0" smtClean="0">
                <a:solidFill>
                  <a:schemeClr val="tx1"/>
                </a:solidFill>
                <a:effectLst/>
                <a:latin typeface="Arial" charset="0"/>
                <a:ea typeface="+mn-ea"/>
                <a:cs typeface="+mn-cs"/>
              </a:rPr>
              <a:t>autres situations de recherche (exemple : le cas de l’égalité entre deux nombres). Recherche de questionnement et d'hypothèses par les élèves sur une autre utilisation de la machine. Faire constater la rencontre de 2 nombres égaux. Comment faire ? Rechercher une stratégie. La tester. Argumenter.</a:t>
            </a:r>
          </a:p>
          <a:p>
            <a:r>
              <a:rPr lang="fr-FR" sz="1200" kern="1200" dirty="0" smtClean="0">
                <a:solidFill>
                  <a:schemeClr val="tx1"/>
                </a:solidFill>
                <a:effectLst/>
                <a:latin typeface="Arial" charset="0"/>
                <a:ea typeface="+mn-ea"/>
                <a:cs typeface="+mn-cs"/>
              </a:rPr>
              <a:t>Si on inverse la règle : faire constater, expliquer, justifier. Etc…</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SI je suis plus grand, ALORS j'avance à gauche.</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SI je suis plus petit, ALORS j'avance à droite.</a:t>
            </a:r>
          </a:p>
          <a:p>
            <a:pPr marL="628650" lvl="1" indent="-171450">
              <a:buFont typeface="Arial" panose="020B0604020202020204" pitchFamily="34" charset="0"/>
              <a:buChar char="•"/>
            </a:pPr>
            <a:r>
              <a:rPr lang="fr-FR" sz="1200" kern="1200" dirty="0" smtClean="0">
                <a:solidFill>
                  <a:schemeClr val="tx1"/>
                </a:solidFill>
                <a:effectLst/>
                <a:latin typeface="Arial" charset="0"/>
                <a:ea typeface="+mn-ea"/>
                <a:cs typeface="+mn-cs"/>
              </a:rPr>
              <a:t>SI il y a égalité, j'avance une 2nde fois dans la même direction et dans le même sens.</a:t>
            </a:r>
          </a:p>
          <a:p>
            <a:endParaRPr lang="fr-FR" sz="1200" kern="1200" dirty="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40F7C23F-6FE4-4487-82B2-0F6BBE959C61}" type="slidenum">
              <a:rPr lang="fr-FR" smtClean="0"/>
              <a:pPr>
                <a:defRPr/>
              </a:pPr>
              <a:t>11</a:t>
            </a:fld>
            <a:endParaRPr lang="fr-FR"/>
          </a:p>
        </p:txBody>
      </p:sp>
    </p:spTree>
    <p:extLst>
      <p:ext uri="{BB962C8B-B14F-4D97-AF65-F5344CB8AC3E}">
        <p14:creationId xmlns:p14="http://schemas.microsoft.com/office/powerpoint/2010/main" val="229137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Arial" charset="0"/>
                <a:ea typeface="+mn-ea"/>
                <a:cs typeface="+mn-cs"/>
              </a:rPr>
              <a:t>Les élèves sont placés dans les mêmes conditions que lors de la séance 1. Un paramètre supplémentaire est introduit, l’activité de tri sera chronométrée par chaque équipe. Cette phase doit permettre aux élèves de comprendre que les informations peuvent être traitées plus rapidement.</a:t>
            </a:r>
          </a:p>
          <a:p>
            <a:endParaRPr lang="fr-FR" sz="1200" kern="1200" dirty="0" smtClean="0">
              <a:solidFill>
                <a:schemeClr val="tx1"/>
              </a:solidFill>
              <a:effectLst/>
              <a:latin typeface="Arial" charset="0"/>
              <a:ea typeface="+mn-ea"/>
              <a:cs typeface="+mn-cs"/>
            </a:endParaRPr>
          </a:p>
          <a:p>
            <a:r>
              <a:rPr lang="fr-FR" sz="1200" kern="1200" dirty="0" smtClean="0">
                <a:solidFill>
                  <a:schemeClr val="tx1"/>
                </a:solidFill>
                <a:effectLst/>
                <a:latin typeface="Arial" charset="0"/>
                <a:ea typeface="+mn-ea"/>
                <a:cs typeface="+mn-cs"/>
              </a:rPr>
              <a:t>Dans l’exemple sur le réseau de tri à 6 éléments, bien que 12 comparaisons soient nécessaires au total, on constate que 3 comparaisons peuvent être effectuées simultanément, réduisant ainsi la durée de traitement.</a:t>
            </a:r>
          </a:p>
          <a:p>
            <a:endParaRPr lang="fr-FR" sz="1200" kern="1200" dirty="0" smtClean="0">
              <a:solidFill>
                <a:schemeClr val="tx1"/>
              </a:solidFill>
              <a:effectLst/>
              <a:latin typeface="Arial" charset="0"/>
              <a:ea typeface="+mn-ea"/>
              <a:cs typeface="+mn-cs"/>
            </a:endParaRPr>
          </a:p>
          <a:p>
            <a:r>
              <a:rPr lang="fr-FR" sz="1200" b="1" kern="1200" dirty="0" smtClean="0">
                <a:solidFill>
                  <a:schemeClr val="tx1"/>
                </a:solidFill>
                <a:effectLst/>
                <a:latin typeface="Arial" charset="0"/>
                <a:ea typeface="+mn-ea"/>
                <a:cs typeface="+mn-cs"/>
              </a:rPr>
              <a:t>En complément</a:t>
            </a:r>
            <a:r>
              <a:rPr lang="fr-FR" sz="1200" kern="1200" dirty="0" smtClean="0">
                <a:solidFill>
                  <a:schemeClr val="tx1"/>
                </a:solidFill>
                <a:effectLst/>
                <a:latin typeface="Arial" charset="0"/>
                <a:ea typeface="+mn-ea"/>
                <a:cs typeface="+mn-cs"/>
              </a:rPr>
              <a:t>, lors de cette phase, l’objectif sera également de s'appuyer sur des exemples en temps réel pour travailler le « </a:t>
            </a:r>
            <a:r>
              <a:rPr lang="fr-FR" sz="1200" kern="1200" dirty="0" err="1" smtClean="0">
                <a:solidFill>
                  <a:schemeClr val="tx1"/>
                </a:solidFill>
                <a:effectLst/>
                <a:latin typeface="Arial" charset="0"/>
                <a:ea typeface="+mn-ea"/>
                <a:cs typeface="+mn-cs"/>
              </a:rPr>
              <a:t>débuggage</a:t>
            </a:r>
            <a:r>
              <a:rPr lang="fr-FR" sz="1200" kern="1200" dirty="0" smtClean="0">
                <a:solidFill>
                  <a:schemeClr val="tx1"/>
                </a:solidFill>
                <a:effectLst/>
                <a:latin typeface="Arial" charset="0"/>
                <a:ea typeface="+mn-ea"/>
                <a:cs typeface="+mn-cs"/>
              </a:rPr>
              <a:t> ».</a:t>
            </a:r>
          </a:p>
          <a:p>
            <a:r>
              <a:rPr lang="fr-FR" sz="1200" kern="1200" dirty="0" smtClean="0">
                <a:solidFill>
                  <a:schemeClr val="tx1"/>
                </a:solidFill>
                <a:effectLst/>
                <a:latin typeface="Arial" charset="0"/>
                <a:ea typeface="+mn-ea"/>
                <a:cs typeface="+mn-cs"/>
              </a:rPr>
              <a:t>D’autre part, des représentations de machines ayant « </a:t>
            </a:r>
            <a:r>
              <a:rPr lang="fr-FR" sz="1200" kern="1200" dirty="0" err="1" smtClean="0">
                <a:solidFill>
                  <a:schemeClr val="tx1"/>
                </a:solidFill>
                <a:effectLst/>
                <a:latin typeface="Arial" charset="0"/>
                <a:ea typeface="+mn-ea"/>
                <a:cs typeface="+mn-cs"/>
              </a:rPr>
              <a:t>bugué</a:t>
            </a:r>
            <a:r>
              <a:rPr lang="fr-FR" sz="1200" kern="1200" dirty="0" smtClean="0">
                <a:solidFill>
                  <a:schemeClr val="tx1"/>
                </a:solidFill>
                <a:effectLst/>
                <a:latin typeface="Arial" charset="0"/>
                <a:ea typeface="+mn-ea"/>
                <a:cs typeface="+mn-cs"/>
              </a:rPr>
              <a:t> » peuvent être distribuées aux élèves afin de travailler sur l’analyse des erreurs.</a:t>
            </a:r>
          </a:p>
          <a:p>
            <a:endParaRPr lang="fr-FR" sz="1200" kern="1200" dirty="0" smtClean="0">
              <a:solidFill>
                <a:schemeClr val="tx1"/>
              </a:solidFill>
              <a:effectLst/>
              <a:latin typeface="Arial" charset="0"/>
              <a:ea typeface="+mn-ea"/>
              <a:cs typeface="+mn-cs"/>
            </a:endParaRPr>
          </a:p>
          <a:p>
            <a:r>
              <a:rPr lang="fr-FR" sz="1200" kern="1200" dirty="0" smtClean="0">
                <a:solidFill>
                  <a:schemeClr val="tx1"/>
                </a:solidFill>
                <a:effectLst/>
                <a:latin typeface="Arial" charset="0"/>
                <a:ea typeface="+mn-ea"/>
                <a:cs typeface="+mn-cs"/>
              </a:rPr>
              <a:t>le déroulement est identique à celui de la 1</a:t>
            </a:r>
            <a:r>
              <a:rPr lang="fr-FR" sz="1200" kern="1200" baseline="30000" dirty="0" smtClean="0">
                <a:solidFill>
                  <a:schemeClr val="tx1"/>
                </a:solidFill>
                <a:effectLst/>
                <a:latin typeface="Arial" charset="0"/>
                <a:ea typeface="+mn-ea"/>
                <a:cs typeface="+mn-cs"/>
              </a:rPr>
              <a:t>ère</a:t>
            </a:r>
            <a:r>
              <a:rPr lang="fr-FR" sz="1200" kern="1200" dirty="0" smtClean="0">
                <a:solidFill>
                  <a:schemeClr val="tx1"/>
                </a:solidFill>
                <a:effectLst/>
                <a:latin typeface="Arial" charset="0"/>
                <a:ea typeface="+mn-ea"/>
                <a:cs typeface="+mn-cs"/>
              </a:rPr>
              <a:t> phase de la séance 1.</a:t>
            </a:r>
          </a:p>
          <a:p>
            <a:r>
              <a:rPr lang="fr-FR" sz="1200" kern="1200" dirty="0" smtClean="0">
                <a:solidFill>
                  <a:schemeClr val="tx1"/>
                </a:solidFill>
                <a:effectLst/>
                <a:latin typeface="Arial" charset="0"/>
                <a:ea typeface="+mn-ea"/>
                <a:cs typeface="+mn-cs"/>
              </a:rPr>
              <a:t>Les élèves expriment les hypothèses et conclusions de la séance précédente </a:t>
            </a:r>
          </a:p>
          <a:p>
            <a:r>
              <a:rPr lang="fr-FR" sz="1200" kern="1200" dirty="0" smtClean="0">
                <a:solidFill>
                  <a:schemeClr val="tx1"/>
                </a:solidFill>
                <a:effectLst/>
                <a:latin typeface="Arial" charset="0"/>
                <a:ea typeface="+mn-ea"/>
                <a:cs typeface="+mn-cs"/>
              </a:rPr>
              <a:t>Chaque équipe est responsable du relevé des durées.</a:t>
            </a:r>
          </a:p>
          <a:p>
            <a:r>
              <a:rPr lang="fr-FR" sz="1200" kern="1200" dirty="0" smtClean="0">
                <a:solidFill>
                  <a:schemeClr val="tx1"/>
                </a:solidFill>
                <a:effectLst/>
                <a:latin typeface="Arial" charset="0"/>
                <a:ea typeface="+mn-ea"/>
                <a:cs typeface="+mn-cs"/>
              </a:rPr>
              <a:t>Les équipes se succèdent sur la machine</a:t>
            </a:r>
          </a:p>
          <a:p>
            <a:pPr lvl="1"/>
            <a:r>
              <a:rPr lang="fr-FR" sz="1200" kern="1200" dirty="0" smtClean="0">
                <a:solidFill>
                  <a:schemeClr val="tx1"/>
                </a:solidFill>
                <a:effectLst/>
                <a:latin typeface="Arial" charset="0"/>
                <a:ea typeface="+mn-ea"/>
                <a:cs typeface="+mn-cs"/>
              </a:rPr>
              <a:t>Une équipe sur la machine</a:t>
            </a:r>
          </a:p>
          <a:p>
            <a:pPr lvl="1"/>
            <a:r>
              <a:rPr lang="fr-FR" sz="1200" kern="1200" dirty="0" smtClean="0">
                <a:solidFill>
                  <a:schemeClr val="tx1"/>
                </a:solidFill>
                <a:effectLst/>
                <a:latin typeface="Arial" charset="0"/>
                <a:ea typeface="+mn-ea"/>
                <a:cs typeface="+mn-cs"/>
              </a:rPr>
              <a:t>Une équipe qui se prépare (reproduire les nombres sur les ardoises)</a:t>
            </a:r>
          </a:p>
          <a:p>
            <a:pPr lvl="1"/>
            <a:r>
              <a:rPr lang="fr-FR" sz="1200" kern="1200" dirty="0" smtClean="0">
                <a:solidFill>
                  <a:schemeClr val="tx1"/>
                </a:solidFill>
                <a:effectLst/>
                <a:latin typeface="Arial" charset="0"/>
                <a:ea typeface="+mn-ea"/>
                <a:cs typeface="+mn-cs"/>
              </a:rPr>
              <a:t>Une équipe qui valide le tri.</a:t>
            </a:r>
          </a:p>
          <a:p>
            <a:pPr lvl="1"/>
            <a:r>
              <a:rPr lang="fr-FR" sz="1200" kern="1200" dirty="0" smtClean="0">
                <a:solidFill>
                  <a:schemeClr val="tx1"/>
                </a:solidFill>
                <a:effectLst/>
                <a:latin typeface="Arial" charset="0"/>
                <a:ea typeface="+mn-ea"/>
                <a:cs typeface="+mn-cs"/>
              </a:rPr>
              <a:t>Une équipe qui chronomètre</a:t>
            </a:r>
          </a:p>
          <a:p>
            <a:r>
              <a:rPr lang="fr-FR" sz="1200" kern="1200" dirty="0" smtClean="0">
                <a:solidFill>
                  <a:schemeClr val="tx1"/>
                </a:solidFill>
                <a:effectLst/>
                <a:latin typeface="Arial" charset="0"/>
                <a:ea typeface="+mn-ea"/>
                <a:cs typeface="+mn-cs"/>
              </a:rPr>
              <a:t>Faire fonctionner le tri sur papier</a:t>
            </a:r>
          </a:p>
          <a:p>
            <a:r>
              <a:rPr lang="fr-FR" sz="1200" kern="1200" dirty="0" smtClean="0">
                <a:solidFill>
                  <a:schemeClr val="tx1"/>
                </a:solidFill>
                <a:effectLst/>
                <a:latin typeface="Arial" charset="0"/>
                <a:ea typeface="+mn-ea"/>
                <a:cs typeface="+mn-cs"/>
              </a:rPr>
              <a:t>Lors de la mise en commun, chaque binôme :</a:t>
            </a:r>
          </a:p>
          <a:p>
            <a:pPr lvl="1"/>
            <a:r>
              <a:rPr lang="fr-FR" sz="1200" kern="1200" dirty="0" smtClean="0">
                <a:solidFill>
                  <a:schemeClr val="tx1"/>
                </a:solidFill>
                <a:effectLst/>
                <a:latin typeface="Arial" charset="0"/>
                <a:ea typeface="+mn-ea"/>
                <a:cs typeface="+mn-cs"/>
              </a:rPr>
              <a:t>désigne le réseau qu'il pense être le plus rapide.</a:t>
            </a:r>
          </a:p>
          <a:p>
            <a:pPr lvl="1"/>
            <a:r>
              <a:rPr lang="fr-FR" sz="1200" kern="1200" dirty="0" smtClean="0">
                <a:solidFill>
                  <a:schemeClr val="tx1"/>
                </a:solidFill>
                <a:effectLst/>
                <a:latin typeface="Arial" charset="0"/>
                <a:ea typeface="+mn-ea"/>
                <a:cs typeface="+mn-cs"/>
              </a:rPr>
              <a:t>argumente et justifie ses choix.</a:t>
            </a:r>
          </a:p>
          <a:p>
            <a:r>
              <a:rPr lang="fr-FR" sz="1200" kern="1200" dirty="0" smtClean="0">
                <a:solidFill>
                  <a:schemeClr val="tx1"/>
                </a:solidFill>
                <a:effectLst/>
                <a:latin typeface="Arial" charset="0"/>
                <a:ea typeface="+mn-ea"/>
                <a:cs typeface="+mn-cs"/>
              </a:rPr>
              <a:t>En complément : analyse d’erreurs</a:t>
            </a:r>
          </a:p>
          <a:p>
            <a:pPr lvl="1"/>
            <a:r>
              <a:rPr lang="fr-FR" sz="1200" kern="1200" dirty="0" smtClean="0">
                <a:solidFill>
                  <a:schemeClr val="tx1"/>
                </a:solidFill>
                <a:effectLst/>
                <a:latin typeface="Arial" charset="0"/>
                <a:ea typeface="+mn-ea"/>
                <a:cs typeface="+mn-cs"/>
              </a:rPr>
              <a:t>proposer aux élèves de trouver à quelle étape il y a eu bug et de corriger la machine.</a:t>
            </a:r>
          </a:p>
          <a:p>
            <a:pPr lvl="1"/>
            <a:r>
              <a:rPr lang="fr-FR" sz="1200" kern="1200" dirty="0" smtClean="0">
                <a:solidFill>
                  <a:schemeClr val="tx1"/>
                </a:solidFill>
                <a:effectLst/>
                <a:latin typeface="Arial" charset="0"/>
                <a:ea typeface="+mn-ea"/>
                <a:cs typeface="+mn-cs"/>
              </a:rPr>
              <a:t>Lors de la mise en commun de présenter, à l’aide d’un vidéo projecteur, quelques exemples par comparaison de deux réseaux.</a:t>
            </a:r>
          </a:p>
          <a:p>
            <a:endParaRPr lang="fr-FR" sz="1200" kern="1200" dirty="0">
              <a:solidFill>
                <a:schemeClr val="tx1"/>
              </a:solidFill>
              <a:effectLst/>
              <a:latin typeface="Arial" charset="0"/>
              <a:ea typeface="+mn-ea"/>
              <a:cs typeface="+mn-cs"/>
            </a:endParaRPr>
          </a:p>
        </p:txBody>
      </p:sp>
      <p:sp>
        <p:nvSpPr>
          <p:cNvPr id="4" name="Espace réservé du numéro de diapositive 3"/>
          <p:cNvSpPr>
            <a:spLocks noGrp="1"/>
          </p:cNvSpPr>
          <p:nvPr>
            <p:ph type="sldNum" sz="quarter" idx="10"/>
          </p:nvPr>
        </p:nvSpPr>
        <p:spPr/>
        <p:txBody>
          <a:bodyPr/>
          <a:lstStyle/>
          <a:p>
            <a:pPr>
              <a:defRPr/>
            </a:pPr>
            <a:fld id="{40F7C23F-6FE4-4487-82B2-0F6BBE959C61}" type="slidenum">
              <a:rPr lang="fr-FR" smtClean="0"/>
              <a:pPr>
                <a:defRPr/>
              </a:pPr>
              <a:t>12</a:t>
            </a:fld>
            <a:endParaRPr lang="fr-FR"/>
          </a:p>
        </p:txBody>
      </p:sp>
    </p:spTree>
    <p:extLst>
      <p:ext uri="{BB962C8B-B14F-4D97-AF65-F5344CB8AC3E}">
        <p14:creationId xmlns:p14="http://schemas.microsoft.com/office/powerpoint/2010/main" val="229137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685800" y="2130425"/>
            <a:ext cx="7772400" cy="1470025"/>
          </a:xfrm>
          <a:prstGeom prst="rect">
            <a:avLst/>
          </a:prstGeom>
          <a:noFill/>
        </p:spPr>
        <p:txBody>
          <a:bodyPr/>
          <a:lstStyle>
            <a:lvl1pPr>
              <a:defRPr>
                <a:solidFill>
                  <a:schemeClr val="accent1">
                    <a:lumMod val="10000"/>
                  </a:schemeClr>
                </a:solidFill>
              </a:defRPr>
            </a:lvl1pPr>
          </a:lstStyle>
          <a:p>
            <a:r>
              <a:rPr lang="fr-FR" dirty="0"/>
              <a:t>Cliquez pour modifier le style du titre</a:t>
            </a:r>
          </a:p>
        </p:txBody>
      </p:sp>
      <p:sp>
        <p:nvSpPr>
          <p:cNvPr id="14233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accent1">
                    <a:lumMod val="10000"/>
                  </a:schemeClr>
                </a:solidFill>
              </a:defRPr>
            </a:lvl1pPr>
          </a:lstStyle>
          <a:p>
            <a:r>
              <a:rPr lang="fr-FR" dirty="0"/>
              <a:t>Cliquez pour modifier le style des sous-titres du masque</a:t>
            </a:r>
          </a:p>
        </p:txBody>
      </p:sp>
      <p:sp>
        <p:nvSpPr>
          <p:cNvPr id="7" name="Rectangle 5"/>
          <p:cNvSpPr>
            <a:spLocks noGrp="1" noChangeArrowheads="1"/>
          </p:cNvSpPr>
          <p:nvPr>
            <p:ph type="sldNum" sz="quarter" idx="11"/>
          </p:nvPr>
        </p:nvSpPr>
        <p:spPr>
          <a:xfrm>
            <a:off x="6553200" y="6245225"/>
            <a:ext cx="2133600" cy="476250"/>
          </a:xfrm>
        </p:spPr>
        <p:txBody>
          <a:bodyPr/>
          <a:lstStyle>
            <a:lvl1pPr>
              <a:defRPr/>
            </a:lvl1pPr>
          </a:lstStyle>
          <a:p>
            <a:pPr>
              <a:defRPr/>
            </a:pPr>
            <a:fld id="{2AF98B13-6F36-470F-AB19-A1C95AE1A5E9}" type="slidenum">
              <a:rPr lang="fr-FR"/>
              <a:pPr>
                <a:defRPr/>
              </a:pPr>
              <a:t>‹N°›</a:t>
            </a:fld>
            <a:endParaRPr lang="fr-FR"/>
          </a:p>
        </p:txBody>
      </p:sp>
      <p:pic>
        <p:nvPicPr>
          <p:cNvPr id="13" name="Image 7" descr="Logo Grenoble.jpg"/>
          <p:cNvPicPr>
            <a:picLocks noChangeAspect="1"/>
          </p:cNvPicPr>
          <p:nvPr userDrawn="1"/>
        </p:nvPicPr>
        <p:blipFill>
          <a:blip r:embed="rId2" cstate="print">
            <a:clrChange>
              <a:clrFrom>
                <a:srgbClr val="FFFFFF"/>
              </a:clrFrom>
              <a:clrTo>
                <a:srgbClr val="FFFFFF">
                  <a:alpha val="0"/>
                </a:srgbClr>
              </a:clrTo>
            </a:clrChange>
          </a:blip>
          <a:srcRect/>
          <a:stretch>
            <a:fillRect/>
          </a:stretch>
        </p:blipFill>
        <p:spPr bwMode="auto">
          <a:xfrm>
            <a:off x="12702" y="113242"/>
            <a:ext cx="1066799" cy="776527"/>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4" name="Image 8"/>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3581400" y="1295400"/>
            <a:ext cx="1447800" cy="705228"/>
          </a:xfrm>
          <a:prstGeom prst="rect">
            <a:avLst/>
          </a:prstGeom>
          <a:noFill/>
          <a:ln w="9525">
            <a:noFill/>
            <a:miter lim="800000"/>
            <a:headEnd/>
            <a:tailEnd/>
          </a:ln>
        </p:spPr>
      </p:pic>
      <p:cxnSp>
        <p:nvCxnSpPr>
          <p:cNvPr id="11" name="Connecteur droit 10"/>
          <p:cNvCxnSpPr/>
          <p:nvPr userDrawn="1"/>
        </p:nvCxnSpPr>
        <p:spPr bwMode="auto">
          <a:xfrm>
            <a:off x="457200" y="6400800"/>
            <a:ext cx="822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295400" y="12412"/>
            <a:ext cx="7848600" cy="749588"/>
          </a:xfrm>
          <a:prstGeom prst="rect">
            <a:avLst/>
          </a:prstGeo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Rectangle 6"/>
          <p:cNvSpPr>
            <a:spLocks noGrp="1" noChangeArrowheads="1"/>
          </p:cNvSpPr>
          <p:nvPr>
            <p:ph type="sldNum" sz="quarter" idx="11"/>
          </p:nvPr>
        </p:nvSpPr>
        <p:spPr>
          <a:ln/>
        </p:spPr>
        <p:txBody>
          <a:bodyPr/>
          <a:lstStyle>
            <a:lvl1pPr>
              <a:defRPr/>
            </a:lvl1pPr>
          </a:lstStyle>
          <a:p>
            <a:pPr>
              <a:defRPr/>
            </a:pPr>
            <a:fld id="{6E9E0B61-DD1B-403B-8D5F-A91529873945}" type="slidenum">
              <a:rPr lang="fr-FR"/>
              <a:pPr>
                <a:defRPr/>
              </a:pPr>
              <a:t>‹N°›</a:t>
            </a:fld>
            <a:endParaRPr lang="fr-FR"/>
          </a:p>
        </p:txBody>
      </p:sp>
      <p:cxnSp>
        <p:nvCxnSpPr>
          <p:cNvPr id="7" name="Connecteur droit 6"/>
          <p:cNvCxnSpPr/>
          <p:nvPr userDrawn="1"/>
        </p:nvCxnSpPr>
        <p:spPr bwMode="auto">
          <a:xfrm>
            <a:off x="457200" y="6400800"/>
            <a:ext cx="822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a:solidFill>
            <a:srgbClr val="FFFFCC"/>
          </a:solidFill>
        </p:spPr>
        <p:txBody>
          <a:bodyPr anchor="ctr" anchorCtr="0"/>
          <a:lstStyle>
            <a:lvl1pPr algn="l">
              <a:defRPr sz="4000" b="1" cap="all"/>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5" name="Rectangle 6"/>
          <p:cNvSpPr>
            <a:spLocks noGrp="1" noChangeArrowheads="1"/>
          </p:cNvSpPr>
          <p:nvPr>
            <p:ph type="sldNum" sz="quarter" idx="11"/>
          </p:nvPr>
        </p:nvSpPr>
        <p:spPr>
          <a:ln/>
        </p:spPr>
        <p:txBody>
          <a:bodyPr/>
          <a:lstStyle>
            <a:lvl1pPr>
              <a:defRPr/>
            </a:lvl1pPr>
          </a:lstStyle>
          <a:p>
            <a:pPr>
              <a:defRPr/>
            </a:pPr>
            <a:fld id="{31345AF8-87BB-48AA-839A-0E89BF20891A}" type="slidenum">
              <a:rPr lang="fr-FR"/>
              <a:pPr>
                <a:defRPr/>
              </a:pPr>
              <a:t>‹N°›</a:t>
            </a:fld>
            <a:endParaRPr lang="fr-FR"/>
          </a:p>
        </p:txBody>
      </p:sp>
      <p:cxnSp>
        <p:nvCxnSpPr>
          <p:cNvPr id="7" name="Connecteur droit 6"/>
          <p:cNvCxnSpPr/>
          <p:nvPr userDrawn="1"/>
        </p:nvCxnSpPr>
        <p:spPr bwMode="auto">
          <a:xfrm>
            <a:off x="457200" y="6400800"/>
            <a:ext cx="822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295400" y="12412"/>
            <a:ext cx="7848600" cy="749588"/>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Rectangle 6"/>
          <p:cNvSpPr>
            <a:spLocks noGrp="1" noChangeArrowheads="1"/>
          </p:cNvSpPr>
          <p:nvPr>
            <p:ph type="sldNum" sz="quarter" idx="11"/>
          </p:nvPr>
        </p:nvSpPr>
        <p:spPr>
          <a:ln/>
        </p:spPr>
        <p:txBody>
          <a:bodyPr/>
          <a:lstStyle>
            <a:lvl1pPr>
              <a:defRPr/>
            </a:lvl1pPr>
          </a:lstStyle>
          <a:p>
            <a:pPr>
              <a:defRPr/>
            </a:pPr>
            <a:fld id="{492BDCF9-4442-4703-9E71-450236A5CFC5}" type="slidenum">
              <a:rPr lang="fr-FR"/>
              <a:pPr>
                <a:defRPr/>
              </a:pPr>
              <a:t>‹N°›</a:t>
            </a:fld>
            <a:endParaRPr lang="fr-FR"/>
          </a:p>
        </p:txBody>
      </p:sp>
      <p:cxnSp>
        <p:nvCxnSpPr>
          <p:cNvPr id="7" name="Connecteur droit 6"/>
          <p:cNvCxnSpPr/>
          <p:nvPr userDrawn="1"/>
        </p:nvCxnSpPr>
        <p:spPr bwMode="auto">
          <a:xfrm>
            <a:off x="457200" y="6400800"/>
            <a:ext cx="822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295400" y="12412"/>
            <a:ext cx="7848600" cy="749588"/>
          </a:xfrm>
          <a:prstGeom prst="rect">
            <a:avLst/>
          </a:prstGeom>
        </p:spPr>
        <p:txBody>
          <a:bodyPr/>
          <a:lstStyle/>
          <a:p>
            <a:r>
              <a:rPr lang="fr-FR" smtClean="0"/>
              <a:t>Cliquez pour modifier le style du titre</a:t>
            </a:r>
            <a:endParaRPr lang="fr-FR"/>
          </a:p>
        </p:txBody>
      </p:sp>
      <p:sp>
        <p:nvSpPr>
          <p:cNvPr id="4" name="Rectangle 6"/>
          <p:cNvSpPr>
            <a:spLocks noGrp="1" noChangeArrowheads="1"/>
          </p:cNvSpPr>
          <p:nvPr>
            <p:ph type="sldNum" sz="quarter" idx="11"/>
          </p:nvPr>
        </p:nvSpPr>
        <p:spPr>
          <a:ln/>
        </p:spPr>
        <p:txBody>
          <a:bodyPr/>
          <a:lstStyle>
            <a:lvl1pPr>
              <a:defRPr/>
            </a:lvl1pPr>
          </a:lstStyle>
          <a:p>
            <a:pPr>
              <a:defRPr/>
            </a:pPr>
            <a:fld id="{499FA2F7-8424-40BC-8912-722B5A6E2CAF}" type="slidenum">
              <a:rPr lang="fr-FR"/>
              <a:pPr>
                <a:defRPr/>
              </a:pPr>
              <a:t>‹N°›</a:t>
            </a:fld>
            <a:endParaRPr lang="fr-FR"/>
          </a:p>
        </p:txBody>
      </p:sp>
      <p:cxnSp>
        <p:nvCxnSpPr>
          <p:cNvPr id="5" name="Connecteur droit 4"/>
          <p:cNvCxnSpPr/>
          <p:nvPr userDrawn="1"/>
        </p:nvCxnSpPr>
        <p:spPr bwMode="auto">
          <a:xfrm>
            <a:off x="457200" y="6400800"/>
            <a:ext cx="822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641F19FE-84DA-4840-AA7D-0F9CF4AEEDF2}" type="slidenum">
              <a:rPr lang="fr-FR"/>
              <a:pPr>
                <a:defRPr/>
              </a:pPr>
              <a:t>‹N°›</a:t>
            </a:fld>
            <a:endParaRPr lang="fr-FR"/>
          </a:p>
        </p:txBody>
      </p:sp>
      <p:cxnSp>
        <p:nvCxnSpPr>
          <p:cNvPr id="4" name="Connecteur droit 3"/>
          <p:cNvCxnSpPr/>
          <p:nvPr userDrawn="1"/>
        </p:nvCxnSpPr>
        <p:spPr bwMode="auto">
          <a:xfrm>
            <a:off x="457200" y="6400800"/>
            <a:ext cx="822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990600"/>
            <a:ext cx="82296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95238" name="Rectangle 6"/>
          <p:cNvSpPr>
            <a:spLocks noGrp="1" noChangeArrowheads="1"/>
          </p:cNvSpPr>
          <p:nvPr>
            <p:ph type="sldNum" sz="quarter" idx="4"/>
          </p:nvPr>
        </p:nvSpPr>
        <p:spPr bwMode="auto">
          <a:xfrm>
            <a:off x="7315200" y="6245225"/>
            <a:ext cx="1371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428FA385-2CC6-476C-8822-05346F193CA9}" type="slidenum">
              <a:rPr lang="fr-FR"/>
              <a:pPr>
                <a:defRPr/>
              </a:pPr>
              <a:t>‹N°›</a:t>
            </a:fld>
            <a:endParaRPr lang="fr-FR"/>
          </a:p>
        </p:txBody>
      </p:sp>
      <p:sp>
        <p:nvSpPr>
          <p:cNvPr id="8" name="Rectangle 2"/>
          <p:cNvSpPr txBox="1">
            <a:spLocks noChangeArrowheads="1"/>
          </p:cNvSpPr>
          <p:nvPr userDrawn="1"/>
        </p:nvSpPr>
        <p:spPr bwMode="auto">
          <a:xfrm>
            <a:off x="1295400" y="12411"/>
            <a:ext cx="7848598" cy="1130589"/>
          </a:xfrm>
          <a:prstGeom prst="rect">
            <a:avLst/>
          </a:prstGeom>
          <a:solidFill>
            <a:schemeClr val="accent5"/>
          </a:solidFill>
          <a:ln w="9525">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3200" b="1" i="0" u="none" strike="noStrike" kern="0" cap="none" spc="0" normalizeH="0" baseline="0" noProof="0" dirty="0" smtClean="0">
              <a:ln>
                <a:noFill/>
              </a:ln>
              <a:solidFill>
                <a:schemeClr val="accent1">
                  <a:lumMod val="10000"/>
                </a:schemeClr>
              </a:solidFill>
              <a:effectLst/>
              <a:uLnTx/>
              <a:uFillTx/>
              <a:latin typeface="+mj-lt"/>
              <a:ea typeface="+mj-ea"/>
              <a:cs typeface="+mj-cs"/>
            </a:endParaRPr>
          </a:p>
        </p:txBody>
      </p:sp>
      <p:pic>
        <p:nvPicPr>
          <p:cNvPr id="9" name="Image 7" descr="Logo Grenoble.jpg"/>
          <p:cNvPicPr>
            <a:picLocks noChangeAspect="1"/>
          </p:cNvPicPr>
          <p:nvPr userDrawn="1"/>
        </p:nvPicPr>
        <p:blipFill>
          <a:blip r:embed="rId8" cstate="print">
            <a:clrChange>
              <a:clrFrom>
                <a:srgbClr val="FFFFFF"/>
              </a:clrFrom>
              <a:clrTo>
                <a:srgbClr val="FFFFFF">
                  <a:alpha val="0"/>
                </a:srgbClr>
              </a:clrTo>
            </a:clrChange>
          </a:blip>
          <a:srcRect/>
          <a:stretch>
            <a:fillRect/>
          </a:stretch>
        </p:blipFill>
        <p:spPr bwMode="auto">
          <a:xfrm>
            <a:off x="12702" y="113242"/>
            <a:ext cx="1066799" cy="776527"/>
          </a:xfrm>
          <a:prstGeom prst="rect">
            <a:avLst/>
          </a:prstGeom>
          <a:noFill/>
          <a:ln w="9525">
            <a:noFill/>
            <a:miter lim="800000"/>
            <a:headEnd/>
            <a:tailEnd/>
          </a:ln>
          <a:effectLst>
            <a:outerShdw blurRad="76200" dir="18900000" sy="23000" kx="-1200000" algn="bl" rotWithShape="0">
              <a:prstClr val="black">
                <a:alpha val="20000"/>
              </a:prstClr>
            </a:outerShdw>
          </a:effectLst>
        </p:spPr>
      </p:pic>
      <p:sp>
        <p:nvSpPr>
          <p:cNvPr id="12" name="Text Box 9"/>
          <p:cNvSpPr txBox="1">
            <a:spLocks noChangeArrowheads="1"/>
          </p:cNvSpPr>
          <p:nvPr userDrawn="1"/>
        </p:nvSpPr>
        <p:spPr bwMode="auto">
          <a:xfrm rot="16200000">
            <a:off x="-2792028" y="3681796"/>
            <a:ext cx="5980931" cy="396875"/>
          </a:xfrm>
          <a:prstGeom prst="rect">
            <a:avLst/>
          </a:prstGeom>
          <a:solidFill>
            <a:schemeClr val="accent6">
              <a:lumMod val="20000"/>
              <a:lumOff val="80000"/>
            </a:schemeClr>
          </a:solidFill>
          <a:ln w="9525">
            <a:noFill/>
            <a:miter lim="800000"/>
            <a:headEnd/>
            <a:tailEnd/>
          </a:ln>
          <a:effectLst/>
          <a:scene3d>
            <a:camera prst="orthographicFront"/>
            <a:lightRig rig="threePt" dir="t"/>
          </a:scene3d>
          <a:sp3d>
            <a:bevelT/>
          </a:sp3d>
        </p:spPr>
        <p:txBody>
          <a:bodyPr wrap="square" tIns="72000" bIns="0">
            <a:normAutofit/>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fr-FR" sz="1800" b="1" i="0" dirty="0" smtClean="0"/>
              <a:t> Cycle 3</a:t>
            </a:r>
            <a:r>
              <a:rPr lang="fr-FR" sz="1800" b="1" i="0" baseline="0" dirty="0" smtClean="0"/>
              <a:t> : </a:t>
            </a:r>
            <a:r>
              <a:rPr lang="fr-FR" sz="1800" b="1" i="0" dirty="0" smtClean="0"/>
              <a:t>Sciences &amp; Technologie</a:t>
            </a:r>
            <a:endParaRPr lang="fr-FR" sz="1800" b="1" i="0" dirty="0"/>
          </a:p>
        </p:txBody>
      </p:sp>
    </p:spTree>
  </p:cSld>
  <p:clrMap bg1="lt1" tx1="dk1" bg2="lt2" tx2="dk2" accent1="accent1" accent2="accent2" accent3="accent3" accent4="accent4" accent5="accent5" accent6="accent6" hlink="hlink" folHlink="folHlink"/>
  <p:sldLayoutIdLst>
    <p:sldLayoutId id="2147483800" r:id="rId1"/>
    <p:sldLayoutId id="2147483789" r:id="rId2"/>
    <p:sldLayoutId id="2147483790" r:id="rId3"/>
    <p:sldLayoutId id="2147483791" r:id="rId4"/>
    <p:sldLayoutId id="2147483793" r:id="rId5"/>
    <p:sldLayoutId id="2147483794" r:id="rId6"/>
  </p:sldLayoutIdLst>
  <p:timing>
    <p:tnLst>
      <p:par>
        <p:cTn id="1" dur="indefinite" restart="never" nodeType="tmRoot"/>
      </p:par>
    </p:tnLst>
  </p:timing>
  <p:hf hdr="0" dt="0"/>
  <p:txStyles>
    <p:titleStyle>
      <a:lvl1pPr algn="ctr" rtl="0" eaLnBrk="0" fontAlgn="base" hangingPunct="0">
        <a:spcBef>
          <a:spcPct val="0"/>
        </a:spcBef>
        <a:spcAft>
          <a:spcPct val="0"/>
        </a:spcAft>
        <a:defRPr sz="3200" b="1">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tags" Target="../tags/tag77.xml"/><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image" Target="../media/image17.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image" Target="../media/image14.png"/><Relationship Id="rId5" Type="http://schemas.openxmlformats.org/officeDocument/2006/relationships/tags" Target="../tags/tag74.xml"/><Relationship Id="rId10" Type="http://schemas.openxmlformats.org/officeDocument/2006/relationships/notesSlide" Target="../notesSlides/notesSlide7.xml"/><Relationship Id="rId4" Type="http://schemas.openxmlformats.org/officeDocument/2006/relationships/tags" Target="../tags/tag73.xml"/><Relationship Id="rId9"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80.xml"/><Relationship Id="rId7" Type="http://schemas.openxmlformats.org/officeDocument/2006/relationships/tags" Target="../tags/tag84.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image" Target="../media/image18.png"/><Relationship Id="rId5" Type="http://schemas.openxmlformats.org/officeDocument/2006/relationships/tags" Target="../tags/tag82.xml"/><Relationship Id="rId10" Type="http://schemas.openxmlformats.org/officeDocument/2006/relationships/image" Target="../media/image14.png"/><Relationship Id="rId4" Type="http://schemas.openxmlformats.org/officeDocument/2006/relationships/tags" Target="../tags/tag81.xml"/><Relationship Id="rId9"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87.xml"/><Relationship Id="rId7" Type="http://schemas.openxmlformats.org/officeDocument/2006/relationships/slideLayout" Target="../slideLayouts/slideLayout3.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image" Target="../media/image21.png"/><Relationship Id="rId5" Type="http://schemas.openxmlformats.org/officeDocument/2006/relationships/tags" Target="../tags/tag89.xml"/><Relationship Id="rId10" Type="http://schemas.openxmlformats.org/officeDocument/2006/relationships/image" Target="../media/image20.png"/><Relationship Id="rId4" Type="http://schemas.openxmlformats.org/officeDocument/2006/relationships/tags" Target="../tags/tag88.xml"/><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notesSlide" Target="../notesSlides/notesSlide10.xm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slideLayout" Target="../slideLayouts/slideLayout3.xml"/><Relationship Id="rId17" Type="http://schemas.openxmlformats.org/officeDocument/2006/relationships/image" Target="../media/image25.jpeg"/><Relationship Id="rId2" Type="http://schemas.openxmlformats.org/officeDocument/2006/relationships/tags" Target="../tags/tag92.xml"/><Relationship Id="rId16" Type="http://schemas.openxmlformats.org/officeDocument/2006/relationships/image" Target="../media/image24.png"/><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tags" Target="../tags/tag101.xml"/><Relationship Id="rId5" Type="http://schemas.openxmlformats.org/officeDocument/2006/relationships/tags" Target="../tags/tag95.xml"/><Relationship Id="rId15" Type="http://schemas.openxmlformats.org/officeDocument/2006/relationships/image" Target="../media/image23.png"/><Relationship Id="rId10" Type="http://schemas.openxmlformats.org/officeDocument/2006/relationships/tags" Target="../tags/tag100.xml"/><Relationship Id="rId4" Type="http://schemas.openxmlformats.org/officeDocument/2006/relationships/tags" Target="../tags/tag94.xml"/><Relationship Id="rId9" Type="http://schemas.openxmlformats.org/officeDocument/2006/relationships/tags" Target="../tags/tag99.xml"/><Relationship Id="rId1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04.xml"/><Relationship Id="rId7" Type="http://schemas.openxmlformats.org/officeDocument/2006/relationships/notesSlide" Target="../notesSlides/notesSlide11.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slideLayout" Target="../slideLayouts/slideLayout3.xml"/><Relationship Id="rId5" Type="http://schemas.openxmlformats.org/officeDocument/2006/relationships/tags" Target="../tags/tag106.xml"/><Relationship Id="rId4" Type="http://schemas.openxmlformats.org/officeDocument/2006/relationships/tags" Target="../tags/tag105.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109.xml"/><Relationship Id="rId7" Type="http://schemas.openxmlformats.org/officeDocument/2006/relationships/slideLayout" Target="../slideLayouts/slideLayout3.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9" Type="http://schemas.openxmlformats.org/officeDocument/2006/relationships/image" Target="../media/image27.jpeg"/></Relationships>
</file>

<file path=ppt/slides/_rels/slide16.xml.rels><?xml version="1.0" encoding="UTF-8" standalone="yes"?>
<Relationships xmlns="http://schemas.openxmlformats.org/package/2006/relationships"><Relationship Id="rId8" Type="http://schemas.openxmlformats.org/officeDocument/2006/relationships/tags" Target="../tags/tag120.xml"/><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image" Target="../media/image29.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image" Target="../media/image28.jpeg"/><Relationship Id="rId5" Type="http://schemas.openxmlformats.org/officeDocument/2006/relationships/tags" Target="../tags/tag117.xml"/><Relationship Id="rId10" Type="http://schemas.openxmlformats.org/officeDocument/2006/relationships/notesSlide" Target="../notesSlides/notesSlide13.xml"/><Relationship Id="rId4" Type="http://schemas.openxmlformats.org/officeDocument/2006/relationships/tags" Target="../tags/tag116.xml"/><Relationship Id="rId9"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123.xml"/><Relationship Id="rId7" Type="http://schemas.openxmlformats.org/officeDocument/2006/relationships/slideLayout" Target="../slideLayouts/slideLayout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5" Type="http://schemas.openxmlformats.org/officeDocument/2006/relationships/tags" Target="../tags/tag125.xml"/><Relationship Id="rId10" Type="http://schemas.openxmlformats.org/officeDocument/2006/relationships/image" Target="../media/image31.jpeg"/><Relationship Id="rId4" Type="http://schemas.openxmlformats.org/officeDocument/2006/relationships/tags" Target="../tags/tag124.xml"/><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image" Target="../media/image34.pn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image" Target="../media/image33.png"/><Relationship Id="rId5" Type="http://schemas.openxmlformats.org/officeDocument/2006/relationships/tags" Target="../tags/tag131.xml"/><Relationship Id="rId10" Type="http://schemas.openxmlformats.org/officeDocument/2006/relationships/image" Target="../media/image32.jpeg"/><Relationship Id="rId4" Type="http://schemas.openxmlformats.org/officeDocument/2006/relationships/tags" Target="../tags/tag130.xml"/><Relationship Id="rId9"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35.png"/><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139.xml"/><Relationship Id="rId7" Type="http://schemas.openxmlformats.org/officeDocument/2006/relationships/slideLayout" Target="../slideLayouts/slideLayout3.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5" Type="http://schemas.openxmlformats.org/officeDocument/2006/relationships/tags" Target="../tags/tag141.xml"/><Relationship Id="rId10" Type="http://schemas.openxmlformats.org/officeDocument/2006/relationships/image" Target="../media/image37.jpeg"/><Relationship Id="rId4" Type="http://schemas.openxmlformats.org/officeDocument/2006/relationships/tags" Target="../tags/tag140.xml"/><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tags" Target="../tags/tag150.xml"/><Relationship Id="rId3" Type="http://schemas.openxmlformats.org/officeDocument/2006/relationships/tags" Target="../tags/tag145.xml"/><Relationship Id="rId7" Type="http://schemas.openxmlformats.org/officeDocument/2006/relationships/tags" Target="../tags/tag149.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11" Type="http://schemas.openxmlformats.org/officeDocument/2006/relationships/notesSlide" Target="../notesSlides/notesSlide18.xml"/><Relationship Id="rId5" Type="http://schemas.openxmlformats.org/officeDocument/2006/relationships/tags" Target="../tags/tag147.xml"/><Relationship Id="rId10" Type="http://schemas.openxmlformats.org/officeDocument/2006/relationships/slideLayout" Target="../slideLayouts/slideLayout3.xml"/><Relationship Id="rId4" Type="http://schemas.openxmlformats.org/officeDocument/2006/relationships/tags" Target="../tags/tag146.xml"/><Relationship Id="rId9" Type="http://schemas.openxmlformats.org/officeDocument/2006/relationships/tags" Target="../tags/tag151.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19.xml"/><Relationship Id="rId13" Type="http://schemas.openxmlformats.org/officeDocument/2006/relationships/image" Target="../media/image41.jpeg"/><Relationship Id="rId3" Type="http://schemas.openxmlformats.org/officeDocument/2006/relationships/tags" Target="../tags/tag154.xml"/><Relationship Id="rId7" Type="http://schemas.openxmlformats.org/officeDocument/2006/relationships/slideLayout" Target="../slideLayouts/slideLayout3.xml"/><Relationship Id="rId12" Type="http://schemas.openxmlformats.org/officeDocument/2006/relationships/image" Target="../media/image40.pn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image" Target="../media/image39.png"/><Relationship Id="rId5" Type="http://schemas.openxmlformats.org/officeDocument/2006/relationships/tags" Target="../tags/tag156.xml"/><Relationship Id="rId10" Type="http://schemas.openxmlformats.org/officeDocument/2006/relationships/image" Target="../media/image23.png"/><Relationship Id="rId4" Type="http://schemas.openxmlformats.org/officeDocument/2006/relationships/tags" Target="../tags/tag155.xml"/><Relationship Id="rId9"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tags" Target="../tags/tag160.xml"/><Relationship Id="rId7" Type="http://schemas.openxmlformats.org/officeDocument/2006/relationships/image" Target="../media/image42.tif"/><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notesSlide" Target="../notesSlides/notesSlide20.xml"/><Relationship Id="rId5" Type="http://schemas.openxmlformats.org/officeDocument/2006/relationships/slideLayout" Target="../slideLayouts/slideLayout3.xml"/><Relationship Id="rId4" Type="http://schemas.openxmlformats.org/officeDocument/2006/relationships/tags" Target="../tags/tag161.xml"/></Relationships>
</file>

<file path=ppt/slides/_rels/slide24.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tags" Target="../tags/tag174.xml"/><Relationship Id="rId18" Type="http://schemas.openxmlformats.org/officeDocument/2006/relationships/image" Target="../media/image44.jpg"/><Relationship Id="rId3" Type="http://schemas.openxmlformats.org/officeDocument/2006/relationships/tags" Target="../tags/tag164.xml"/><Relationship Id="rId21" Type="http://schemas.openxmlformats.org/officeDocument/2006/relationships/image" Target="../media/image47.png"/><Relationship Id="rId7" Type="http://schemas.openxmlformats.org/officeDocument/2006/relationships/tags" Target="../tags/tag168.xml"/><Relationship Id="rId12" Type="http://schemas.openxmlformats.org/officeDocument/2006/relationships/tags" Target="../tags/tag173.xml"/><Relationship Id="rId17" Type="http://schemas.openxmlformats.org/officeDocument/2006/relationships/image" Target="../media/image43.png"/><Relationship Id="rId2" Type="http://schemas.openxmlformats.org/officeDocument/2006/relationships/tags" Target="../tags/tag163.xml"/><Relationship Id="rId16" Type="http://schemas.openxmlformats.org/officeDocument/2006/relationships/notesSlide" Target="../notesSlides/notesSlide21.xml"/><Relationship Id="rId20" Type="http://schemas.openxmlformats.org/officeDocument/2006/relationships/image" Target="../media/image46.png"/><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tags" Target="../tags/tag172.xml"/><Relationship Id="rId5" Type="http://schemas.openxmlformats.org/officeDocument/2006/relationships/tags" Target="../tags/tag166.xml"/><Relationship Id="rId15" Type="http://schemas.openxmlformats.org/officeDocument/2006/relationships/slideLayout" Target="../slideLayouts/slideLayout3.xml"/><Relationship Id="rId10" Type="http://schemas.openxmlformats.org/officeDocument/2006/relationships/tags" Target="../tags/tag171.xml"/><Relationship Id="rId19" Type="http://schemas.openxmlformats.org/officeDocument/2006/relationships/image" Target="../media/image45.png"/><Relationship Id="rId4" Type="http://schemas.openxmlformats.org/officeDocument/2006/relationships/tags" Target="../tags/tag165.xml"/><Relationship Id="rId9" Type="http://schemas.openxmlformats.org/officeDocument/2006/relationships/tags" Target="../tags/tag170.xml"/><Relationship Id="rId14" Type="http://schemas.openxmlformats.org/officeDocument/2006/relationships/tags" Target="../tags/tag175.xml"/></Relationships>
</file>

<file path=ppt/slides/_rels/slide25.xml.rels><?xml version="1.0" encoding="UTF-8" standalone="yes"?>
<Relationships xmlns="http://schemas.openxmlformats.org/package/2006/relationships"><Relationship Id="rId8" Type="http://schemas.openxmlformats.org/officeDocument/2006/relationships/tags" Target="../tags/tag183.xml"/><Relationship Id="rId3" Type="http://schemas.openxmlformats.org/officeDocument/2006/relationships/tags" Target="../tags/tag178.xml"/><Relationship Id="rId7" Type="http://schemas.openxmlformats.org/officeDocument/2006/relationships/tags" Target="../tags/tag182.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tags" Target="../tags/tag181.xml"/><Relationship Id="rId11" Type="http://schemas.openxmlformats.org/officeDocument/2006/relationships/image" Target="../media/image43.png"/><Relationship Id="rId5" Type="http://schemas.openxmlformats.org/officeDocument/2006/relationships/tags" Target="../tags/tag180.xml"/><Relationship Id="rId10" Type="http://schemas.openxmlformats.org/officeDocument/2006/relationships/notesSlide" Target="../notesSlides/notesSlide22.xml"/><Relationship Id="rId4" Type="http://schemas.openxmlformats.org/officeDocument/2006/relationships/tags" Target="../tags/tag179.xml"/><Relationship Id="rId9"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tags" Target="../tags/tag191.xml"/><Relationship Id="rId3" Type="http://schemas.openxmlformats.org/officeDocument/2006/relationships/tags" Target="../tags/tag186.xml"/><Relationship Id="rId7" Type="http://schemas.openxmlformats.org/officeDocument/2006/relationships/tags" Target="../tags/tag190.xml"/><Relationship Id="rId12" Type="http://schemas.openxmlformats.org/officeDocument/2006/relationships/image" Target="../media/image45.png"/><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image" Target="../media/image48.png"/><Relationship Id="rId5" Type="http://schemas.openxmlformats.org/officeDocument/2006/relationships/tags" Target="../tags/tag188.xml"/><Relationship Id="rId10" Type="http://schemas.openxmlformats.org/officeDocument/2006/relationships/notesSlide" Target="../notesSlides/notesSlide23.xml"/><Relationship Id="rId4" Type="http://schemas.openxmlformats.org/officeDocument/2006/relationships/tags" Target="../tags/tag187.xml"/><Relationship Id="rId9"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194.xml"/><Relationship Id="rId7" Type="http://schemas.openxmlformats.org/officeDocument/2006/relationships/slideLayout" Target="../slideLayouts/slideLayout3.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5" Type="http://schemas.openxmlformats.org/officeDocument/2006/relationships/tags" Target="../tags/tag196.xml"/><Relationship Id="rId10" Type="http://schemas.openxmlformats.org/officeDocument/2006/relationships/image" Target="../media/image50.png"/><Relationship Id="rId4" Type="http://schemas.openxmlformats.org/officeDocument/2006/relationships/tags" Target="../tags/tag195.xml"/><Relationship Id="rId9" Type="http://schemas.openxmlformats.org/officeDocument/2006/relationships/image" Target="../media/image49.jpeg"/></Relationships>
</file>

<file path=ppt/slides/_rels/slide28.xml.rels><?xml version="1.0" encoding="UTF-8" standalone="yes"?>
<Relationships xmlns="http://schemas.openxmlformats.org/package/2006/relationships"><Relationship Id="rId8" Type="http://schemas.openxmlformats.org/officeDocument/2006/relationships/tags" Target="../tags/tag205.xml"/><Relationship Id="rId13" Type="http://schemas.openxmlformats.org/officeDocument/2006/relationships/notesSlide" Target="../notesSlides/notesSlide25.xml"/><Relationship Id="rId3" Type="http://schemas.openxmlformats.org/officeDocument/2006/relationships/tags" Target="../tags/tag200.xml"/><Relationship Id="rId7" Type="http://schemas.openxmlformats.org/officeDocument/2006/relationships/tags" Target="../tags/tag204.xml"/><Relationship Id="rId12" Type="http://schemas.openxmlformats.org/officeDocument/2006/relationships/slideLayout" Target="../slideLayouts/slideLayout3.xml"/><Relationship Id="rId17" Type="http://schemas.openxmlformats.org/officeDocument/2006/relationships/image" Target="../media/image54.png"/><Relationship Id="rId2" Type="http://schemas.openxmlformats.org/officeDocument/2006/relationships/tags" Target="../tags/tag199.xml"/><Relationship Id="rId16" Type="http://schemas.openxmlformats.org/officeDocument/2006/relationships/image" Target="../media/image53.png"/><Relationship Id="rId1" Type="http://schemas.openxmlformats.org/officeDocument/2006/relationships/tags" Target="../tags/tag198.xml"/><Relationship Id="rId6" Type="http://schemas.openxmlformats.org/officeDocument/2006/relationships/tags" Target="../tags/tag203.xml"/><Relationship Id="rId11" Type="http://schemas.openxmlformats.org/officeDocument/2006/relationships/tags" Target="../tags/tag208.xml"/><Relationship Id="rId5" Type="http://schemas.openxmlformats.org/officeDocument/2006/relationships/tags" Target="../tags/tag202.xml"/><Relationship Id="rId15" Type="http://schemas.openxmlformats.org/officeDocument/2006/relationships/image" Target="../media/image52.png"/><Relationship Id="rId10" Type="http://schemas.openxmlformats.org/officeDocument/2006/relationships/tags" Target="../tags/tag207.xml"/><Relationship Id="rId4" Type="http://schemas.openxmlformats.org/officeDocument/2006/relationships/tags" Target="../tags/tag201.xml"/><Relationship Id="rId9" Type="http://schemas.openxmlformats.org/officeDocument/2006/relationships/tags" Target="../tags/tag206.xml"/><Relationship Id="rId14" Type="http://schemas.openxmlformats.org/officeDocument/2006/relationships/image" Target="../media/image51.png"/></Relationships>
</file>

<file path=ppt/slides/_rels/slide29.xml.rels><?xml version="1.0" encoding="UTF-8" standalone="yes"?>
<Relationships xmlns="http://schemas.openxmlformats.org/package/2006/relationships"><Relationship Id="rId8" Type="http://schemas.openxmlformats.org/officeDocument/2006/relationships/tags" Target="../tags/tag216.xml"/><Relationship Id="rId13" Type="http://schemas.openxmlformats.org/officeDocument/2006/relationships/tags" Target="../tags/tag221.xml"/><Relationship Id="rId18" Type="http://schemas.openxmlformats.org/officeDocument/2006/relationships/image" Target="../media/image57.png"/><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tags" Target="../tags/tag220.xml"/><Relationship Id="rId17" Type="http://schemas.openxmlformats.org/officeDocument/2006/relationships/image" Target="../media/image56.png"/><Relationship Id="rId2" Type="http://schemas.openxmlformats.org/officeDocument/2006/relationships/tags" Target="../tags/tag210.xml"/><Relationship Id="rId16" Type="http://schemas.openxmlformats.org/officeDocument/2006/relationships/image" Target="../media/image55.png"/><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tags" Target="../tags/tag219.xml"/><Relationship Id="rId5" Type="http://schemas.openxmlformats.org/officeDocument/2006/relationships/tags" Target="../tags/tag213.xml"/><Relationship Id="rId15" Type="http://schemas.openxmlformats.org/officeDocument/2006/relationships/notesSlide" Target="../notesSlides/notesSlide26.xml"/><Relationship Id="rId10" Type="http://schemas.openxmlformats.org/officeDocument/2006/relationships/tags" Target="../tags/tag218.xml"/><Relationship Id="rId19" Type="http://schemas.openxmlformats.org/officeDocument/2006/relationships/image" Target="../media/image58.png"/><Relationship Id="rId4" Type="http://schemas.openxmlformats.org/officeDocument/2006/relationships/tags" Target="../tags/tag212.xml"/><Relationship Id="rId9" Type="http://schemas.openxmlformats.org/officeDocument/2006/relationships/tags" Target="../tags/tag217.xml"/><Relationship Id="rId1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tags" Target="../tags/tag15.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3.jpeg"/><Relationship Id="rId5" Type="http://schemas.openxmlformats.org/officeDocument/2006/relationships/tags" Target="../tags/tag12.xml"/><Relationship Id="rId10" Type="http://schemas.openxmlformats.org/officeDocument/2006/relationships/notesSlide" Target="../notesSlides/notesSlide2.xml"/><Relationship Id="rId4" Type="http://schemas.openxmlformats.org/officeDocument/2006/relationships/tags" Target="../tags/tag11.xml"/><Relationship Id="rId9"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tags" Target="../tags/tag229.xml"/><Relationship Id="rId13" Type="http://schemas.openxmlformats.org/officeDocument/2006/relationships/image" Target="../media/image59.jpg"/><Relationship Id="rId3" Type="http://schemas.openxmlformats.org/officeDocument/2006/relationships/tags" Target="../tags/tag224.xml"/><Relationship Id="rId7" Type="http://schemas.openxmlformats.org/officeDocument/2006/relationships/tags" Target="../tags/tag228.xml"/><Relationship Id="rId12" Type="http://schemas.openxmlformats.org/officeDocument/2006/relationships/image" Target="../media/image47.png"/><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tags" Target="../tags/tag227.xml"/><Relationship Id="rId11" Type="http://schemas.openxmlformats.org/officeDocument/2006/relationships/notesSlide" Target="../notesSlides/notesSlide27.xml"/><Relationship Id="rId5" Type="http://schemas.openxmlformats.org/officeDocument/2006/relationships/tags" Target="../tags/tag226.xml"/><Relationship Id="rId15" Type="http://schemas.openxmlformats.org/officeDocument/2006/relationships/image" Target="../media/image61.jpeg"/><Relationship Id="rId10" Type="http://schemas.openxmlformats.org/officeDocument/2006/relationships/slideLayout" Target="../slideLayouts/slideLayout3.xml"/><Relationship Id="rId4" Type="http://schemas.openxmlformats.org/officeDocument/2006/relationships/tags" Target="../tags/tag225.xml"/><Relationship Id="rId9" Type="http://schemas.openxmlformats.org/officeDocument/2006/relationships/tags" Target="../tags/tag230.xml"/><Relationship Id="rId14" Type="http://schemas.openxmlformats.org/officeDocument/2006/relationships/image" Target="../media/image60.jpeg"/></Relationships>
</file>

<file path=ppt/slides/_rels/slide31.xml.rels><?xml version="1.0" encoding="UTF-8" standalone="yes"?>
<Relationships xmlns="http://schemas.openxmlformats.org/package/2006/relationships"><Relationship Id="rId8" Type="http://schemas.openxmlformats.org/officeDocument/2006/relationships/tags" Target="../tags/tag238.xml"/><Relationship Id="rId13" Type="http://schemas.openxmlformats.org/officeDocument/2006/relationships/notesSlide" Target="../notesSlides/notesSlide28.xml"/><Relationship Id="rId3" Type="http://schemas.openxmlformats.org/officeDocument/2006/relationships/tags" Target="../tags/tag233.xml"/><Relationship Id="rId7" Type="http://schemas.openxmlformats.org/officeDocument/2006/relationships/tags" Target="../tags/tag237.xml"/><Relationship Id="rId12" Type="http://schemas.openxmlformats.org/officeDocument/2006/relationships/slideLayout" Target="../slideLayouts/slideLayout3.xml"/><Relationship Id="rId17" Type="http://schemas.openxmlformats.org/officeDocument/2006/relationships/image" Target="../media/image65.png"/><Relationship Id="rId2" Type="http://schemas.openxmlformats.org/officeDocument/2006/relationships/tags" Target="../tags/tag232.xml"/><Relationship Id="rId16" Type="http://schemas.openxmlformats.org/officeDocument/2006/relationships/image" Target="../media/image64.gif"/><Relationship Id="rId1" Type="http://schemas.openxmlformats.org/officeDocument/2006/relationships/tags" Target="../tags/tag231.xml"/><Relationship Id="rId6" Type="http://schemas.openxmlformats.org/officeDocument/2006/relationships/tags" Target="../tags/tag236.xml"/><Relationship Id="rId11" Type="http://schemas.openxmlformats.org/officeDocument/2006/relationships/tags" Target="../tags/tag241.xml"/><Relationship Id="rId5" Type="http://schemas.openxmlformats.org/officeDocument/2006/relationships/tags" Target="../tags/tag235.xml"/><Relationship Id="rId15" Type="http://schemas.openxmlformats.org/officeDocument/2006/relationships/image" Target="../media/image63.png"/><Relationship Id="rId10" Type="http://schemas.openxmlformats.org/officeDocument/2006/relationships/tags" Target="../tags/tag240.xml"/><Relationship Id="rId4" Type="http://schemas.openxmlformats.org/officeDocument/2006/relationships/tags" Target="../tags/tag234.xml"/><Relationship Id="rId9" Type="http://schemas.openxmlformats.org/officeDocument/2006/relationships/tags" Target="../tags/tag239.xml"/><Relationship Id="rId14" Type="http://schemas.openxmlformats.org/officeDocument/2006/relationships/image" Target="../media/image62.png"/></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244.xml"/><Relationship Id="rId7" Type="http://schemas.openxmlformats.org/officeDocument/2006/relationships/tags" Target="../tags/tag248.xml"/><Relationship Id="rId12" Type="http://schemas.openxmlformats.org/officeDocument/2006/relationships/image" Target="../media/image68.png"/><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tags" Target="../tags/tag247.xml"/><Relationship Id="rId11" Type="http://schemas.openxmlformats.org/officeDocument/2006/relationships/image" Target="../media/image67.JPG"/><Relationship Id="rId5" Type="http://schemas.openxmlformats.org/officeDocument/2006/relationships/tags" Target="../tags/tag246.xml"/><Relationship Id="rId10" Type="http://schemas.openxmlformats.org/officeDocument/2006/relationships/image" Target="../media/image66.JPG"/><Relationship Id="rId4" Type="http://schemas.openxmlformats.org/officeDocument/2006/relationships/tags" Target="../tags/tag245.xml"/><Relationship Id="rId9"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8" Type="http://schemas.openxmlformats.org/officeDocument/2006/relationships/image" Target="../media/image70.jpeg"/><Relationship Id="rId13" Type="http://schemas.openxmlformats.org/officeDocument/2006/relationships/image" Target="../media/image75.jpeg"/><Relationship Id="rId3" Type="http://schemas.openxmlformats.org/officeDocument/2006/relationships/tags" Target="../tags/tag251.xml"/><Relationship Id="rId7" Type="http://schemas.openxmlformats.org/officeDocument/2006/relationships/image" Target="../media/image69.png"/><Relationship Id="rId12" Type="http://schemas.openxmlformats.org/officeDocument/2006/relationships/image" Target="../media/image74.jpeg"/><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notesSlide" Target="../notesSlides/notesSlide30.xml"/><Relationship Id="rId11" Type="http://schemas.openxmlformats.org/officeDocument/2006/relationships/image" Target="../media/image73.jpeg"/><Relationship Id="rId5" Type="http://schemas.openxmlformats.org/officeDocument/2006/relationships/slideLayout" Target="../slideLayouts/slideLayout3.xml"/><Relationship Id="rId10" Type="http://schemas.openxmlformats.org/officeDocument/2006/relationships/image" Target="../media/image72.jpeg"/><Relationship Id="rId4" Type="http://schemas.openxmlformats.org/officeDocument/2006/relationships/tags" Target="../tags/tag252.xml"/><Relationship Id="rId9" Type="http://schemas.openxmlformats.org/officeDocument/2006/relationships/image" Target="../media/image71.jpg"/></Relationships>
</file>

<file path=ppt/slides/_rels/slide34.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tags" Target="../tags/tag255.xml"/><Relationship Id="rId7" Type="http://schemas.openxmlformats.org/officeDocument/2006/relationships/image" Target="../media/image77.png"/><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image" Target="../media/image76.jpeg"/><Relationship Id="rId5" Type="http://schemas.openxmlformats.org/officeDocument/2006/relationships/notesSlide" Target="../notesSlides/notesSlide31.xml"/><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hyperlink" Target="jeu%20de%20Nim.mp4" TargetMode="External"/><Relationship Id="rId3" Type="http://schemas.openxmlformats.org/officeDocument/2006/relationships/tags" Target="../tags/tag18.xml"/><Relationship Id="rId21" Type="http://schemas.openxmlformats.org/officeDocument/2006/relationships/hyperlink" Target="Machine%20&#224;%20trier.mp4" TargetMode="Externa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hyperlink" Target="J3/Pr&#233;sentation%20J3%20Finals/jeu%20de%20Nim.mp4" TargetMode="External"/><Relationship Id="rId2" Type="http://schemas.openxmlformats.org/officeDocument/2006/relationships/tags" Target="../tags/tag17.xml"/><Relationship Id="rId16" Type="http://schemas.openxmlformats.org/officeDocument/2006/relationships/hyperlink" Target="A%20l'&#233;cole%20du%20code.mp4" TargetMode="External"/><Relationship Id="rId20" Type="http://schemas.openxmlformats.org/officeDocument/2006/relationships/image" Target="../media/image5.png"/><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24" Type="http://schemas.openxmlformats.org/officeDocument/2006/relationships/image" Target="../media/image7.png"/><Relationship Id="rId5" Type="http://schemas.openxmlformats.org/officeDocument/2006/relationships/tags" Target="../tags/tag20.xml"/><Relationship Id="rId15" Type="http://schemas.openxmlformats.org/officeDocument/2006/relationships/hyperlink" Target="J3/Pr&#233;sentation%20J3%20Finals/A%20l'&#233;cole%20du%20code.mp4" TargetMode="External"/><Relationship Id="rId23" Type="http://schemas.openxmlformats.org/officeDocument/2006/relationships/hyperlink" Target="J3/Pr&#233;sentation%20J3%20Finals/Machine%20&#224;%20trier.mp4" TargetMode="External"/><Relationship Id="rId10" Type="http://schemas.openxmlformats.org/officeDocument/2006/relationships/tags" Target="../tags/tag25.xml"/><Relationship Id="rId19" Type="http://schemas.openxmlformats.org/officeDocument/2006/relationships/image" Target="../media/image4.jpeg"/><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slideLayout" Target="../slideLayouts/slideLayout2.xml"/><Relationship Id="rId22"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image" Target="../media/image9.png"/><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image" Target="../media/image8.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slideLayout" Target="../slideLayouts/slideLayout2.xml"/><Relationship Id="rId5" Type="http://schemas.openxmlformats.org/officeDocument/2006/relationships/tags" Target="../tags/tag33.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41.xml"/><Relationship Id="rId7" Type="http://schemas.openxmlformats.org/officeDocument/2006/relationships/tags" Target="../tags/tag45.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image" Target="../media/image11.jpeg"/><Relationship Id="rId5" Type="http://schemas.openxmlformats.org/officeDocument/2006/relationships/tags" Target="../tags/tag43.xml"/><Relationship Id="rId10" Type="http://schemas.openxmlformats.org/officeDocument/2006/relationships/image" Target="../media/image10.png"/><Relationship Id="rId4" Type="http://schemas.openxmlformats.org/officeDocument/2006/relationships/tags" Target="../tags/tag42.xml"/><Relationship Id="rId9"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48.xml"/><Relationship Id="rId7" Type="http://schemas.openxmlformats.org/officeDocument/2006/relationships/notesSlide" Target="../notesSlides/notesSlide4.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Layout" Target="../slideLayouts/slideLayout3.xml"/><Relationship Id="rId5" Type="http://schemas.openxmlformats.org/officeDocument/2006/relationships/tags" Target="../tags/tag50.xml"/><Relationship Id="rId4" Type="http://schemas.openxmlformats.org/officeDocument/2006/relationships/tags" Target="../tags/tag49.xml"/></Relationships>
</file>

<file path=ppt/slides/_rels/slide8.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notesSlide" Target="../notesSlides/notesSlide5.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slideLayout" Target="../slideLayouts/slideLayout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tags" Target="../tags/tag61.xml"/><Relationship Id="rId5" Type="http://schemas.openxmlformats.org/officeDocument/2006/relationships/tags" Target="../tags/tag55.xml"/><Relationship Id="rId10" Type="http://schemas.openxmlformats.org/officeDocument/2006/relationships/tags" Target="../tags/tag60.xml"/><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image" Target="../media/image16.png"/><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image" Target="../media/image15.jpe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media/image14.png"/><Relationship Id="rId5" Type="http://schemas.openxmlformats.org/officeDocument/2006/relationships/tags" Target="../tags/tag66.xml"/><Relationship Id="rId10" Type="http://schemas.openxmlformats.org/officeDocument/2006/relationships/notesSlide" Target="../notesSlides/notesSlide6.xml"/><Relationship Id="rId4" Type="http://schemas.openxmlformats.org/officeDocument/2006/relationships/tags" Target="../tags/tag65.xml"/><Relationship Id="rId9"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424603" y="2438400"/>
            <a:ext cx="8719397" cy="3108543"/>
          </a:xfrm>
          <a:prstGeom prst="rect">
            <a:avLst/>
          </a:prstGeom>
        </p:spPr>
        <p:txBody>
          <a:bodyPr wrap="square">
            <a:spAutoFit/>
          </a:bodyPr>
          <a:lstStyle/>
          <a:p>
            <a:r>
              <a:rPr lang="fr-FR" sz="4400" b="1" dirty="0" smtClean="0"/>
              <a:t>Les enseignements </a:t>
            </a:r>
          </a:p>
          <a:p>
            <a:r>
              <a:rPr lang="fr-FR" sz="4400" b="1" dirty="0" smtClean="0"/>
              <a:t>de sciences et technologie</a:t>
            </a:r>
          </a:p>
          <a:p>
            <a:r>
              <a:rPr lang="fr-FR" sz="4400" b="1" dirty="0" smtClean="0"/>
              <a:t>Cycle 3</a:t>
            </a:r>
          </a:p>
          <a:p>
            <a:endParaRPr lang="fr-FR" sz="4400" b="1" dirty="0"/>
          </a:p>
          <a:p>
            <a:r>
              <a:rPr lang="fr-FR" sz="2000" dirty="0" smtClean="0"/>
              <a:t>Lycée Diderot - Le 24 mars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custDataLst>
              <p:tags r:id="rId1"/>
            </p:custDataLst>
          </p:nvPr>
        </p:nvPicPr>
        <p:blipFill>
          <a:blip r:embed="rId11"/>
          <a:stretch>
            <a:fillRect/>
          </a:stretch>
        </p:blipFill>
        <p:spPr>
          <a:xfrm>
            <a:off x="3313588" y="1874360"/>
            <a:ext cx="3035935" cy="2057400"/>
          </a:xfrm>
          <a:prstGeom prst="rect">
            <a:avLst/>
          </a:prstGeom>
        </p:spPr>
      </p:pic>
      <p:pic>
        <p:nvPicPr>
          <p:cNvPr id="5" name="Picture 8"/>
          <p:cNvPicPr/>
          <p:nvPr>
            <p:custDataLst>
              <p:tags r:id="rId2"/>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6546056" y="2441731"/>
            <a:ext cx="1295400" cy="1337629"/>
          </a:xfrm>
          <a:prstGeom prst="rect">
            <a:avLst/>
          </a:prstGeom>
          <a:noFill/>
          <a:ln>
            <a:noFill/>
          </a:ln>
          <a:extLst/>
        </p:spPr>
      </p:pic>
      <p:sp>
        <p:nvSpPr>
          <p:cNvPr id="3" name="ZoneTexte 2"/>
          <p:cNvSpPr txBox="1"/>
          <p:nvPr>
            <p:custDataLst>
              <p:tags r:id="rId3"/>
            </p:custDataLst>
          </p:nvPr>
        </p:nvSpPr>
        <p:spPr>
          <a:xfrm>
            <a:off x="2773072" y="2241268"/>
            <a:ext cx="415499" cy="369332"/>
          </a:xfrm>
          <a:prstGeom prst="rect">
            <a:avLst/>
          </a:prstGeom>
          <a:noFill/>
        </p:spPr>
        <p:txBody>
          <a:bodyPr wrap="none" rtlCol="0">
            <a:spAutoFit/>
          </a:bodyPr>
          <a:lstStyle/>
          <a:p>
            <a:r>
              <a:rPr lang="fr-FR" dirty="0" smtClean="0"/>
              <a:t>IN</a:t>
            </a:r>
          </a:p>
        </p:txBody>
      </p:sp>
      <p:sp>
        <p:nvSpPr>
          <p:cNvPr id="8" name="ZoneTexte 7"/>
          <p:cNvSpPr txBox="1"/>
          <p:nvPr>
            <p:custDataLst>
              <p:tags r:id="rId4"/>
            </p:custDataLst>
          </p:nvPr>
        </p:nvSpPr>
        <p:spPr>
          <a:xfrm>
            <a:off x="6210067" y="2241268"/>
            <a:ext cx="671979" cy="369332"/>
          </a:xfrm>
          <a:prstGeom prst="rect">
            <a:avLst/>
          </a:prstGeom>
          <a:noFill/>
        </p:spPr>
        <p:txBody>
          <a:bodyPr wrap="none" rtlCol="0">
            <a:spAutoFit/>
          </a:bodyPr>
          <a:lstStyle/>
          <a:p>
            <a:r>
              <a:rPr lang="fr-FR" dirty="0" smtClean="0"/>
              <a:t>OUT</a:t>
            </a:r>
          </a:p>
        </p:txBody>
      </p:sp>
      <p:sp>
        <p:nvSpPr>
          <p:cNvPr id="9" name="Rectangle 8"/>
          <p:cNvSpPr/>
          <p:nvPr>
            <p:custDataLst>
              <p:tags r:id="rId5"/>
            </p:custDataLst>
          </p:nvPr>
        </p:nvSpPr>
        <p:spPr>
          <a:xfrm>
            <a:off x="457200" y="3950114"/>
            <a:ext cx="8686800" cy="1815882"/>
          </a:xfrm>
          <a:prstGeom prst="rect">
            <a:avLst/>
          </a:prstGeom>
        </p:spPr>
        <p:txBody>
          <a:bodyPr wrap="square">
            <a:spAutoFit/>
          </a:bodyPr>
          <a:lstStyle/>
          <a:p>
            <a:pPr marL="0" lvl="1" algn="just"/>
            <a:r>
              <a:rPr lang="fr-FR" sz="1600" b="1" dirty="0"/>
              <a:t>1</a:t>
            </a:r>
            <a:r>
              <a:rPr lang="fr-FR" sz="1600" b="1" baseline="30000" dirty="0"/>
              <a:t>ère</a:t>
            </a:r>
            <a:r>
              <a:rPr lang="fr-FR" sz="1600" b="1" dirty="0"/>
              <a:t> Phase : </a:t>
            </a:r>
            <a:r>
              <a:rPr lang="fr-FR" sz="1600" dirty="0"/>
              <a:t>les élèves sont placés par équipe de 6. La machine à trier est représentée au sol, piste sur drap, montage avec matériel ou traçage à la craie…</a:t>
            </a:r>
          </a:p>
          <a:p>
            <a:pPr algn="just"/>
            <a:r>
              <a:rPr lang="fr-FR" sz="1600" dirty="0" smtClean="0"/>
              <a:t>Chaque </a:t>
            </a:r>
            <a:r>
              <a:rPr lang="fr-FR" sz="1600" dirty="0"/>
              <a:t>élève avance le long des lignes tracées et lorsqu’ils atteignent un cercle, ils doivent attendre qu’un autre élève arrive.</a:t>
            </a:r>
          </a:p>
          <a:p>
            <a:pPr algn="just"/>
            <a:r>
              <a:rPr lang="fr-FR" sz="1600" dirty="0"/>
              <a:t>Lorsqu’un autre coéquipier arrive dans le cercle, ils comparent leur carte. Celui qui a le plus petit numéro part à droite et si le numéro qui se trouve sur la carte </a:t>
            </a:r>
            <a:r>
              <a:rPr lang="fr-FR" sz="1600" dirty="0" smtClean="0"/>
              <a:t>est plus élevé, le porteur part  à gauche. </a:t>
            </a:r>
            <a:endParaRPr lang="fr-FR" sz="3200" dirty="0"/>
          </a:p>
        </p:txBody>
      </p:sp>
      <p:sp>
        <p:nvSpPr>
          <p:cNvPr id="10" name="Rectangle 9"/>
          <p:cNvSpPr/>
          <p:nvPr>
            <p:custDataLst>
              <p:tags r:id="rId6"/>
            </p:custDataLst>
          </p:nvPr>
        </p:nvSpPr>
        <p:spPr>
          <a:xfrm>
            <a:off x="152398" y="5765996"/>
            <a:ext cx="9205913" cy="646331"/>
          </a:xfrm>
          <a:prstGeom prst="rect">
            <a:avLst/>
          </a:prstGeom>
        </p:spPr>
        <p:txBody>
          <a:bodyPr wrap="square">
            <a:spAutoFit/>
          </a:bodyPr>
          <a:lstStyle/>
          <a:p>
            <a:r>
              <a:rPr lang="fr-FR" b="1" dirty="0">
                <a:solidFill>
                  <a:srgbClr val="FF0000"/>
                </a:solidFill>
              </a:rPr>
              <a:t>Question aux élèves</a:t>
            </a:r>
            <a:r>
              <a:rPr lang="fr-FR" dirty="0">
                <a:solidFill>
                  <a:srgbClr val="FF0000"/>
                </a:solidFill>
              </a:rPr>
              <a:t> : </a:t>
            </a:r>
            <a:endParaRPr lang="fr-FR" dirty="0" smtClean="0">
              <a:solidFill>
                <a:srgbClr val="FF0000"/>
              </a:solidFill>
            </a:endParaRPr>
          </a:p>
          <a:p>
            <a:r>
              <a:rPr lang="fr-FR" dirty="0" smtClean="0">
                <a:solidFill>
                  <a:srgbClr val="FF0000"/>
                </a:solidFill>
              </a:rPr>
              <a:t>Comment </a:t>
            </a:r>
            <a:r>
              <a:rPr lang="fr-FR" dirty="0">
                <a:solidFill>
                  <a:srgbClr val="FF0000"/>
                </a:solidFill>
              </a:rPr>
              <a:t>êtes-vous classés lorsque vous arrivez de l’autre côté du terrain ?</a:t>
            </a:r>
          </a:p>
        </p:txBody>
      </p:sp>
      <p:sp>
        <p:nvSpPr>
          <p:cNvPr id="11" name="Titre 1"/>
          <p:cNvSpPr txBox="1">
            <a:spLocks/>
          </p:cNvSpPr>
          <p:nvPr>
            <p:custDataLst>
              <p:tags r:id="rId7"/>
            </p:custDataLst>
          </p:nvPr>
        </p:nvSpPr>
        <p:spPr>
          <a:xfrm>
            <a:off x="1295400" y="12412"/>
            <a:ext cx="7848600" cy="1130588"/>
          </a:xfrm>
          <a:prstGeom prst="rect">
            <a:avLst/>
          </a:prstGeom>
          <a:noFill/>
        </p:spPr>
        <p:txBody>
          <a:bodyPr anchor="ctr" anchorCtr="0"/>
          <a:lstStyle>
            <a:lvl1pPr algn="l" rtl="0" eaLnBrk="0" fontAlgn="base" hangingPunct="0">
              <a:spcBef>
                <a:spcPct val="0"/>
              </a:spcBef>
              <a:spcAft>
                <a:spcPct val="0"/>
              </a:spcAft>
              <a:defRPr sz="4000" b="1" cap="all">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a:lstStyle>
          <a:p>
            <a:pPr algn="ctr"/>
            <a:r>
              <a:rPr lang="fr-FR" sz="3600" dirty="0" smtClean="0">
                <a:solidFill>
                  <a:schemeClr val="tx1">
                    <a:lumMod val="50000"/>
                    <a:lumOff val="50000"/>
                  </a:schemeClr>
                </a:solidFill>
              </a:rPr>
              <a:t>La Machine a trier</a:t>
            </a:r>
            <a:endParaRPr lang="fr-FR" sz="1400" kern="0" dirty="0" smtClean="0">
              <a:solidFill>
                <a:schemeClr val="bg1">
                  <a:lumMod val="65000"/>
                </a:schemeClr>
              </a:solidFill>
            </a:endParaRPr>
          </a:p>
        </p:txBody>
      </p:sp>
      <p:sp>
        <p:nvSpPr>
          <p:cNvPr id="12" name="Rectangle 11"/>
          <p:cNvSpPr/>
          <p:nvPr>
            <p:custDataLst>
              <p:tags r:id="rId8"/>
            </p:custDataLst>
          </p:nvPr>
        </p:nvSpPr>
        <p:spPr>
          <a:xfrm>
            <a:off x="488155" y="1318694"/>
            <a:ext cx="8686799" cy="369332"/>
          </a:xfrm>
          <a:prstGeom prst="rect">
            <a:avLst/>
          </a:prstGeom>
          <a:solidFill>
            <a:srgbClr val="FFFFCC"/>
          </a:solidFill>
        </p:spPr>
        <p:txBody>
          <a:bodyPr wrap="square">
            <a:spAutoFit/>
          </a:bodyPr>
          <a:lstStyle/>
          <a:p>
            <a:pPr algn="l"/>
            <a:r>
              <a:rPr lang="fr-FR" b="1" dirty="0">
                <a:solidFill>
                  <a:schemeClr val="accent2"/>
                </a:solidFill>
              </a:rPr>
              <a:t>Séance 1 : Le tri conditionnel et la rédaction d’ordres de </a:t>
            </a:r>
            <a:r>
              <a:rPr lang="fr-FR" b="1" dirty="0" smtClean="0">
                <a:solidFill>
                  <a:schemeClr val="accent2"/>
                </a:solidFill>
              </a:rPr>
              <a:t>programmation</a:t>
            </a:r>
            <a:r>
              <a:rPr lang="fr-FR" sz="1400" b="1" dirty="0" smtClean="0">
                <a:solidFill>
                  <a:schemeClr val="accent2"/>
                </a:solidFill>
              </a:rPr>
              <a:t> </a:t>
            </a:r>
            <a:r>
              <a:rPr lang="fr-FR" sz="1200" b="1" dirty="0" smtClean="0">
                <a:solidFill>
                  <a:schemeClr val="accent2"/>
                </a:solidFill>
              </a:rPr>
              <a:t>(45min)</a:t>
            </a:r>
            <a:endParaRPr lang="fr-FR" sz="1200" b="1" dirty="0">
              <a:solidFill>
                <a:schemeClr val="accent2"/>
              </a:solidFill>
            </a:endParaRPr>
          </a:p>
        </p:txBody>
      </p:sp>
    </p:spTree>
    <p:extLst>
      <p:ext uri="{BB962C8B-B14F-4D97-AF65-F5344CB8AC3E}">
        <p14:creationId xmlns:p14="http://schemas.microsoft.com/office/powerpoint/2010/main" val="3338334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custDataLst>
              <p:tags r:id="rId1"/>
            </p:custDataLst>
          </p:nvPr>
        </p:nvPicPr>
        <p:blipFill>
          <a:blip r:embed="rId10"/>
          <a:stretch>
            <a:fillRect/>
          </a:stretch>
        </p:blipFill>
        <p:spPr>
          <a:xfrm>
            <a:off x="3313588" y="1874360"/>
            <a:ext cx="3035935" cy="2057400"/>
          </a:xfrm>
          <a:prstGeom prst="rect">
            <a:avLst/>
          </a:prstGeom>
        </p:spPr>
      </p:pic>
      <p:sp>
        <p:nvSpPr>
          <p:cNvPr id="2" name="Rectangle 1"/>
          <p:cNvSpPr/>
          <p:nvPr>
            <p:custDataLst>
              <p:tags r:id="rId2"/>
            </p:custDataLst>
          </p:nvPr>
        </p:nvSpPr>
        <p:spPr>
          <a:xfrm>
            <a:off x="488155" y="1318694"/>
            <a:ext cx="8686799" cy="369332"/>
          </a:xfrm>
          <a:prstGeom prst="rect">
            <a:avLst/>
          </a:prstGeom>
          <a:solidFill>
            <a:srgbClr val="FFFFCC"/>
          </a:solidFill>
        </p:spPr>
        <p:txBody>
          <a:bodyPr wrap="square">
            <a:spAutoFit/>
          </a:bodyPr>
          <a:lstStyle/>
          <a:p>
            <a:pPr algn="l"/>
            <a:r>
              <a:rPr lang="fr-FR" b="1" dirty="0">
                <a:solidFill>
                  <a:schemeClr val="accent2"/>
                </a:solidFill>
              </a:rPr>
              <a:t>Séance 1 : Le tri conditionnel et la rédaction d’ordres de </a:t>
            </a:r>
            <a:r>
              <a:rPr lang="fr-FR" b="1" dirty="0" smtClean="0">
                <a:solidFill>
                  <a:schemeClr val="accent2"/>
                </a:solidFill>
              </a:rPr>
              <a:t>programmation</a:t>
            </a:r>
            <a:r>
              <a:rPr lang="fr-FR" sz="1400" b="1" dirty="0" smtClean="0">
                <a:solidFill>
                  <a:schemeClr val="accent2"/>
                </a:solidFill>
              </a:rPr>
              <a:t> </a:t>
            </a:r>
            <a:r>
              <a:rPr lang="fr-FR" sz="1200" b="1" dirty="0" smtClean="0">
                <a:solidFill>
                  <a:schemeClr val="accent2"/>
                </a:solidFill>
              </a:rPr>
              <a:t>(45min)</a:t>
            </a:r>
            <a:endParaRPr lang="fr-FR" sz="1200" b="1" dirty="0">
              <a:solidFill>
                <a:schemeClr val="accent2"/>
              </a:solidFill>
            </a:endParaRPr>
          </a:p>
        </p:txBody>
      </p:sp>
      <p:sp>
        <p:nvSpPr>
          <p:cNvPr id="3" name="ZoneTexte 2"/>
          <p:cNvSpPr txBox="1"/>
          <p:nvPr>
            <p:custDataLst>
              <p:tags r:id="rId3"/>
            </p:custDataLst>
          </p:nvPr>
        </p:nvSpPr>
        <p:spPr>
          <a:xfrm>
            <a:off x="2773072" y="2241268"/>
            <a:ext cx="415499" cy="369332"/>
          </a:xfrm>
          <a:prstGeom prst="rect">
            <a:avLst/>
          </a:prstGeom>
          <a:noFill/>
        </p:spPr>
        <p:txBody>
          <a:bodyPr wrap="none" rtlCol="0">
            <a:spAutoFit/>
          </a:bodyPr>
          <a:lstStyle/>
          <a:p>
            <a:r>
              <a:rPr lang="fr-FR" dirty="0" smtClean="0"/>
              <a:t>IN</a:t>
            </a:r>
          </a:p>
        </p:txBody>
      </p:sp>
      <p:sp>
        <p:nvSpPr>
          <p:cNvPr id="8" name="ZoneTexte 7"/>
          <p:cNvSpPr txBox="1"/>
          <p:nvPr>
            <p:custDataLst>
              <p:tags r:id="rId4"/>
            </p:custDataLst>
          </p:nvPr>
        </p:nvSpPr>
        <p:spPr>
          <a:xfrm>
            <a:off x="6210067" y="2241268"/>
            <a:ext cx="671979" cy="369332"/>
          </a:xfrm>
          <a:prstGeom prst="rect">
            <a:avLst/>
          </a:prstGeom>
          <a:noFill/>
        </p:spPr>
        <p:txBody>
          <a:bodyPr wrap="none" rtlCol="0">
            <a:spAutoFit/>
          </a:bodyPr>
          <a:lstStyle/>
          <a:p>
            <a:r>
              <a:rPr lang="fr-FR" dirty="0" smtClean="0"/>
              <a:t>OUT</a:t>
            </a:r>
          </a:p>
        </p:txBody>
      </p:sp>
      <p:sp>
        <p:nvSpPr>
          <p:cNvPr id="11" name="Rectangle 10"/>
          <p:cNvSpPr/>
          <p:nvPr>
            <p:custDataLst>
              <p:tags r:id="rId5"/>
            </p:custDataLst>
          </p:nvPr>
        </p:nvSpPr>
        <p:spPr>
          <a:xfrm>
            <a:off x="457200" y="3979527"/>
            <a:ext cx="8686800" cy="2308324"/>
          </a:xfrm>
          <a:prstGeom prst="rect">
            <a:avLst/>
          </a:prstGeom>
        </p:spPr>
        <p:txBody>
          <a:bodyPr wrap="square">
            <a:spAutoFit/>
          </a:bodyPr>
          <a:lstStyle/>
          <a:p>
            <a:pPr algn="just"/>
            <a:r>
              <a:rPr lang="fr-FR" sz="1600" b="1" dirty="0" smtClean="0"/>
              <a:t>2ème </a:t>
            </a:r>
            <a:r>
              <a:rPr lang="fr-FR" sz="1600" b="1" dirty="0"/>
              <a:t>Phase : </a:t>
            </a:r>
            <a:r>
              <a:rPr lang="fr-FR" sz="1600" dirty="0"/>
              <a:t>en classe, les élèves travaillant par binôme ou bien de manière individuelle. Ils seront amenés à faire des tests (avec des nombres entiers, décimaux, des fractions mais aussi avec des nombres égaux)</a:t>
            </a:r>
          </a:p>
          <a:p>
            <a:pPr algn="just"/>
            <a:r>
              <a:rPr lang="fr-FR" sz="1600" dirty="0"/>
              <a:t>Faire émerger les conclusions par les élèves : la machine trie les nombres en ordre croissant</a:t>
            </a:r>
          </a:p>
          <a:p>
            <a:pPr algn="just"/>
            <a:r>
              <a:rPr lang="fr-FR" sz="1600" dirty="0"/>
              <a:t>Les élèves proposent d'autres situations à travers une recherche par groupes de 2 ou 3 : </a:t>
            </a:r>
          </a:p>
          <a:p>
            <a:pPr marL="742950" lvl="1" indent="-285750" algn="just">
              <a:buFont typeface="Arial" panose="020B0604020202020204" pitchFamily="34" charset="0"/>
              <a:buChar char="•"/>
            </a:pPr>
            <a:r>
              <a:rPr lang="fr-FR" sz="1600" dirty="0" smtClean="0"/>
              <a:t>refaire </a:t>
            </a:r>
            <a:r>
              <a:rPr lang="fr-FR" sz="1600" dirty="0"/>
              <a:t>le test avec 6 nombres dont 2 égaux.</a:t>
            </a:r>
          </a:p>
          <a:p>
            <a:pPr marL="742950" lvl="1" indent="-285750" algn="just">
              <a:buFont typeface="Arial" panose="020B0604020202020204" pitchFamily="34" charset="0"/>
              <a:buChar char="•"/>
            </a:pPr>
            <a:r>
              <a:rPr lang="fr-FR" sz="1600" dirty="0" smtClean="0"/>
              <a:t>refaire </a:t>
            </a:r>
            <a:r>
              <a:rPr lang="fr-FR" sz="1600" dirty="0"/>
              <a:t>le test en variant les positions de départ</a:t>
            </a:r>
          </a:p>
          <a:p>
            <a:pPr marL="742950" lvl="1" indent="-285750" algn="just">
              <a:buFont typeface="Arial" panose="020B0604020202020204" pitchFamily="34" charset="0"/>
              <a:buChar char="•"/>
            </a:pPr>
            <a:r>
              <a:rPr lang="fr-FR" sz="1600" dirty="0" smtClean="0"/>
              <a:t>refaire </a:t>
            </a:r>
            <a:r>
              <a:rPr lang="fr-FR" sz="1600" dirty="0"/>
              <a:t>le test en inversant la règle.</a:t>
            </a:r>
          </a:p>
          <a:p>
            <a:pPr marL="742950" lvl="1" indent="-285750" algn="just">
              <a:buFont typeface="Arial" panose="020B0604020202020204" pitchFamily="34" charset="0"/>
              <a:buChar char="•"/>
            </a:pPr>
            <a:r>
              <a:rPr lang="fr-FR" sz="1600" dirty="0" smtClean="0"/>
              <a:t>refaire </a:t>
            </a:r>
            <a:r>
              <a:rPr lang="fr-FR" sz="1600" dirty="0"/>
              <a:t>le test avec grands nombres/ nombres décimaux/ fractions</a:t>
            </a:r>
          </a:p>
        </p:txBody>
      </p:sp>
      <p:sp>
        <p:nvSpPr>
          <p:cNvPr id="13" name="Titre 1"/>
          <p:cNvSpPr txBox="1">
            <a:spLocks/>
          </p:cNvSpPr>
          <p:nvPr>
            <p:custDataLst>
              <p:tags r:id="rId6"/>
            </p:custDataLst>
          </p:nvPr>
        </p:nvSpPr>
        <p:spPr>
          <a:xfrm>
            <a:off x="1295400" y="12412"/>
            <a:ext cx="7848600" cy="1130588"/>
          </a:xfrm>
          <a:prstGeom prst="rect">
            <a:avLst/>
          </a:prstGeom>
          <a:noFill/>
        </p:spPr>
        <p:txBody>
          <a:bodyPr anchor="ctr" anchorCtr="0"/>
          <a:lstStyle>
            <a:lvl1pPr algn="l" rtl="0" eaLnBrk="0" fontAlgn="base" hangingPunct="0">
              <a:spcBef>
                <a:spcPct val="0"/>
              </a:spcBef>
              <a:spcAft>
                <a:spcPct val="0"/>
              </a:spcAft>
              <a:defRPr sz="4000" b="1" cap="all">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a:lstStyle>
          <a:p>
            <a:pPr algn="ctr"/>
            <a:r>
              <a:rPr lang="fr-FR" sz="3600" dirty="0" smtClean="0">
                <a:solidFill>
                  <a:schemeClr val="tx1">
                    <a:lumMod val="50000"/>
                    <a:lumOff val="50000"/>
                  </a:schemeClr>
                </a:solidFill>
              </a:rPr>
              <a:t>La Machine a trier</a:t>
            </a:r>
            <a:endParaRPr lang="fr-FR" sz="1400" kern="0" dirty="0" smtClean="0">
              <a:solidFill>
                <a:schemeClr val="bg1">
                  <a:lumMod val="65000"/>
                </a:schemeClr>
              </a:solidFill>
            </a:endParaRPr>
          </a:p>
        </p:txBody>
      </p:sp>
      <p:pic>
        <p:nvPicPr>
          <p:cNvPr id="9" name="Picture 3"/>
          <p:cNvPicPr>
            <a:picLocks noChangeAspect="1" noChangeArrowheads="1"/>
          </p:cNvPicPr>
          <p:nvPr>
            <p:custDataLst>
              <p:tags r:id="rId7"/>
            </p:custDataLst>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53441" y="187436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8683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457200" y="1343406"/>
            <a:ext cx="8541544" cy="338554"/>
          </a:xfrm>
          <a:prstGeom prst="rect">
            <a:avLst/>
          </a:prstGeom>
          <a:solidFill>
            <a:srgbClr val="FFFFCC"/>
          </a:solidFill>
        </p:spPr>
        <p:txBody>
          <a:bodyPr wrap="square">
            <a:spAutoFit/>
          </a:bodyPr>
          <a:lstStyle/>
          <a:p>
            <a:pPr algn="l"/>
            <a:r>
              <a:rPr lang="fr-FR" sz="1600" b="1" dirty="0">
                <a:solidFill>
                  <a:schemeClr val="accent2"/>
                </a:solidFill>
              </a:rPr>
              <a:t>Séance 2 : Travail sur les réseaux de tri et l’optimisation de la vitesse de </a:t>
            </a:r>
            <a:r>
              <a:rPr lang="fr-FR" sz="1600" b="1" dirty="0" smtClean="0">
                <a:solidFill>
                  <a:schemeClr val="accent2"/>
                </a:solidFill>
              </a:rPr>
              <a:t>triage (</a:t>
            </a:r>
            <a:r>
              <a:rPr lang="fr-FR" sz="1200" b="1" dirty="0" smtClean="0">
                <a:solidFill>
                  <a:schemeClr val="accent2"/>
                </a:solidFill>
              </a:rPr>
              <a:t>45min)</a:t>
            </a:r>
            <a:endParaRPr lang="fr-FR" sz="1200" b="1" dirty="0">
              <a:solidFill>
                <a:schemeClr val="accent2"/>
              </a:solidFill>
            </a:endParaRPr>
          </a:p>
        </p:txBody>
      </p:sp>
      <p:sp>
        <p:nvSpPr>
          <p:cNvPr id="11" name="Rectangle 10"/>
          <p:cNvSpPr/>
          <p:nvPr>
            <p:custDataLst>
              <p:tags r:id="rId2"/>
            </p:custDataLst>
          </p:nvPr>
        </p:nvSpPr>
        <p:spPr>
          <a:xfrm>
            <a:off x="402431" y="1698072"/>
            <a:ext cx="8415338" cy="1569660"/>
          </a:xfrm>
          <a:prstGeom prst="rect">
            <a:avLst/>
          </a:prstGeom>
        </p:spPr>
        <p:txBody>
          <a:bodyPr wrap="square">
            <a:spAutoFit/>
          </a:bodyPr>
          <a:lstStyle/>
          <a:p>
            <a:pPr algn="just"/>
            <a:r>
              <a:rPr lang="fr-FR" sz="1600" dirty="0"/>
              <a:t>L’objectif de cette séance est, à partir des acquis de la séance précédente, d’introduire la notion de durée d’exécution d’une tâche</a:t>
            </a:r>
            <a:r>
              <a:rPr lang="fr-FR" sz="1600" dirty="0" smtClean="0"/>
              <a:t>.</a:t>
            </a:r>
          </a:p>
          <a:p>
            <a:pPr algn="just"/>
            <a:endParaRPr lang="fr-FR" sz="1600" dirty="0" smtClean="0"/>
          </a:p>
          <a:p>
            <a:pPr algn="just"/>
            <a:r>
              <a:rPr lang="fr-FR" sz="1600" dirty="0" smtClean="0"/>
              <a:t>Le </a:t>
            </a:r>
            <a:r>
              <a:rPr lang="fr-FR" sz="1600" dirty="0"/>
              <a:t>travail porte davantage sur la définition du </a:t>
            </a:r>
            <a:r>
              <a:rPr lang="fr-FR" sz="1600" dirty="0">
                <a:solidFill>
                  <a:srgbClr val="FF0000"/>
                </a:solidFill>
              </a:rPr>
              <a:t>chemin critique permettant de diminuer la durée de traitement d’une instruction par la combinaison de gestion simultanée des informations.</a:t>
            </a:r>
          </a:p>
        </p:txBody>
      </p:sp>
      <p:grpSp>
        <p:nvGrpSpPr>
          <p:cNvPr id="13" name="Groupe 12"/>
          <p:cNvGrpSpPr/>
          <p:nvPr>
            <p:custDataLst>
              <p:tags r:id="rId3"/>
            </p:custDataLst>
          </p:nvPr>
        </p:nvGrpSpPr>
        <p:grpSpPr>
          <a:xfrm>
            <a:off x="7271702" y="3315193"/>
            <a:ext cx="1672273" cy="1513206"/>
            <a:chOff x="0" y="0"/>
            <a:chExt cx="516834" cy="389614"/>
          </a:xfrm>
        </p:grpSpPr>
        <p:pic>
          <p:nvPicPr>
            <p:cNvPr id="14" name="Picture 1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516834" cy="389614"/>
            </a:xfrm>
            <a:prstGeom prst="rect">
              <a:avLst/>
            </a:prstGeom>
            <a:noFill/>
            <a:ln>
              <a:noFill/>
            </a:ln>
            <a:extLst/>
          </p:spPr>
        </p:pic>
        <p:sp>
          <p:nvSpPr>
            <p:cNvPr id="15" name="Rectangle 14"/>
            <p:cNvSpPr/>
            <p:nvPr/>
          </p:nvSpPr>
          <p:spPr>
            <a:xfrm flipV="1">
              <a:off x="0" y="23854"/>
              <a:ext cx="285750" cy="45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pic>
        <p:nvPicPr>
          <p:cNvPr id="12" name="Image 11"/>
          <p:cNvPicPr/>
          <p:nvPr>
            <p:custDataLst>
              <p:tags r:id="rId4"/>
            </p:custDataLst>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0200" y="3316693"/>
            <a:ext cx="6019800" cy="1941107"/>
          </a:xfrm>
          <a:prstGeom prst="rect">
            <a:avLst/>
          </a:prstGeom>
        </p:spPr>
      </p:pic>
      <p:sp>
        <p:nvSpPr>
          <p:cNvPr id="17" name="Titre 1"/>
          <p:cNvSpPr txBox="1">
            <a:spLocks/>
          </p:cNvSpPr>
          <p:nvPr>
            <p:custDataLst>
              <p:tags r:id="rId5"/>
            </p:custDataLst>
          </p:nvPr>
        </p:nvSpPr>
        <p:spPr>
          <a:xfrm>
            <a:off x="1295400" y="12412"/>
            <a:ext cx="7848600" cy="1130588"/>
          </a:xfrm>
          <a:prstGeom prst="rect">
            <a:avLst/>
          </a:prstGeom>
          <a:noFill/>
        </p:spPr>
        <p:txBody>
          <a:bodyPr anchor="ctr" anchorCtr="0"/>
          <a:lstStyle>
            <a:lvl1pPr algn="l" rtl="0" eaLnBrk="0" fontAlgn="base" hangingPunct="0">
              <a:spcBef>
                <a:spcPct val="0"/>
              </a:spcBef>
              <a:spcAft>
                <a:spcPct val="0"/>
              </a:spcAft>
              <a:defRPr sz="4000" b="1" cap="all">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a:lstStyle>
          <a:p>
            <a:pPr algn="ctr"/>
            <a:r>
              <a:rPr lang="fr-FR" sz="3600" dirty="0" smtClean="0">
                <a:solidFill>
                  <a:schemeClr val="tx1">
                    <a:lumMod val="50000"/>
                    <a:lumOff val="50000"/>
                  </a:schemeClr>
                </a:solidFill>
              </a:rPr>
              <a:t>La Machine a trier</a:t>
            </a:r>
            <a:endParaRPr lang="fr-FR" sz="1400" kern="0" dirty="0" smtClean="0">
              <a:solidFill>
                <a:schemeClr val="bg1">
                  <a:lumMod val="65000"/>
                </a:schemeClr>
              </a:solidFill>
            </a:endParaRPr>
          </a:p>
        </p:txBody>
      </p:sp>
      <p:pic>
        <p:nvPicPr>
          <p:cNvPr id="9" name="Picture 10"/>
          <p:cNvPicPr>
            <a:picLocks noChangeAspect="1" noChangeArrowheads="1"/>
          </p:cNvPicPr>
          <p:nvPr>
            <p:custDataLst>
              <p:tags r:id="rId6"/>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8637" y="4444523"/>
            <a:ext cx="1633814" cy="1626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1497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533400" y="1355229"/>
            <a:ext cx="3429000" cy="461665"/>
          </a:xfrm>
          <a:prstGeom prst="rect">
            <a:avLst/>
          </a:prstGeom>
        </p:spPr>
        <p:txBody>
          <a:bodyPr wrap="square">
            <a:spAutoFit/>
          </a:bodyPr>
          <a:lstStyle/>
          <a:p>
            <a:pPr algn="l"/>
            <a:r>
              <a:rPr lang="fr-FR" sz="2400" b="1" dirty="0" smtClean="0"/>
              <a:t>En synthèse :</a:t>
            </a:r>
            <a:endParaRPr lang="fr-FR" sz="2400" b="1" dirty="0"/>
          </a:p>
        </p:txBody>
      </p:sp>
      <p:sp>
        <p:nvSpPr>
          <p:cNvPr id="11" name="Rectangle 10"/>
          <p:cNvSpPr/>
          <p:nvPr>
            <p:custDataLst>
              <p:tags r:id="rId2"/>
            </p:custDataLst>
          </p:nvPr>
        </p:nvSpPr>
        <p:spPr>
          <a:xfrm>
            <a:off x="533400" y="1824483"/>
            <a:ext cx="5410200" cy="1631216"/>
          </a:xfrm>
          <a:prstGeom prst="rect">
            <a:avLst/>
          </a:prstGeom>
        </p:spPr>
        <p:txBody>
          <a:bodyPr wrap="square">
            <a:spAutoFit/>
          </a:bodyPr>
          <a:lstStyle/>
          <a:p>
            <a:pPr marL="457200" indent="-457200" algn="just">
              <a:buFont typeface="+mj-lt"/>
              <a:buAutoNum type="arabicPeriod"/>
            </a:pPr>
            <a:r>
              <a:rPr lang="fr-FR" sz="2000" dirty="0" smtClean="0"/>
              <a:t>Cette représentation, permet une première approche de l’algorithme sous forme graphique, en le vivant par des activités…</a:t>
            </a:r>
            <a:endParaRPr lang="fr-FR" sz="2000" dirty="0"/>
          </a:p>
          <a:p>
            <a:pPr algn="just"/>
            <a:endParaRPr lang="fr-FR" sz="2000" dirty="0" smtClean="0"/>
          </a:p>
        </p:txBody>
      </p:sp>
      <p:pic>
        <p:nvPicPr>
          <p:cNvPr id="1026" name="Picture 2"/>
          <p:cNvPicPr>
            <a:picLocks noChangeAspect="1" noChangeArrowheads="1"/>
          </p:cNvPicPr>
          <p:nvPr>
            <p:custDataLst>
              <p:tags r:id="rId3"/>
            </p:custDataLst>
          </p:nvPr>
        </p:nvPicPr>
        <p:blipFill>
          <a:blip r:embed="rId14">
            <a:extLst>
              <a:ext uri="{28A0092B-C50C-407E-A947-70E740481C1C}">
                <a14:useLocalDpi xmlns:a14="http://schemas.microsoft.com/office/drawing/2010/main" val="0"/>
              </a:ext>
            </a:extLst>
          </a:blip>
          <a:srcRect/>
          <a:stretch>
            <a:fillRect/>
          </a:stretch>
        </p:blipFill>
        <p:spPr bwMode="auto">
          <a:xfrm>
            <a:off x="6299462" y="3504992"/>
            <a:ext cx="2590800" cy="1845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custDataLst>
              <p:tags r:id="rId4"/>
            </p:custDataLst>
          </p:nvPr>
        </p:nvSpPr>
        <p:spPr>
          <a:xfrm>
            <a:off x="5972270" y="1401395"/>
            <a:ext cx="3245184" cy="338554"/>
          </a:xfrm>
          <a:prstGeom prst="rect">
            <a:avLst/>
          </a:prstGeom>
        </p:spPr>
        <p:txBody>
          <a:bodyPr wrap="none">
            <a:spAutoFit/>
          </a:bodyPr>
          <a:lstStyle/>
          <a:p>
            <a:r>
              <a:rPr lang="fr-FR" sz="1600" dirty="0" smtClean="0"/>
              <a:t>Les </a:t>
            </a:r>
            <a:r>
              <a:rPr lang="fr-FR" sz="1600" dirty="0"/>
              <a:t>1er pas vers le langage UML </a:t>
            </a:r>
          </a:p>
        </p:txBody>
      </p:sp>
      <p:pic>
        <p:nvPicPr>
          <p:cNvPr id="17" name="Image 16"/>
          <p:cNvPicPr/>
          <p:nvPr>
            <p:custDataLst>
              <p:tags r:id="rId5"/>
            </p:custDataLst>
          </p:nvPr>
        </p:nvPicPr>
        <p:blipFill>
          <a:blip r:embed="rId15"/>
          <a:stretch>
            <a:fillRect/>
          </a:stretch>
        </p:blipFill>
        <p:spPr>
          <a:xfrm>
            <a:off x="6694749" y="1990725"/>
            <a:ext cx="1800225" cy="933450"/>
          </a:xfrm>
          <a:prstGeom prst="rect">
            <a:avLst/>
          </a:prstGeom>
        </p:spPr>
      </p:pic>
      <p:sp>
        <p:nvSpPr>
          <p:cNvPr id="4" name="Flèche vers le bas 3"/>
          <p:cNvSpPr/>
          <p:nvPr>
            <p:custDataLst>
              <p:tags r:id="rId6"/>
            </p:custDataLst>
          </p:nvPr>
        </p:nvSpPr>
        <p:spPr bwMode="auto">
          <a:xfrm>
            <a:off x="7429500" y="2743200"/>
            <a:ext cx="304800" cy="639275"/>
          </a:xfrm>
          <a:prstGeom prst="downArrow">
            <a:avLst/>
          </a:prstGeom>
          <a:solidFill>
            <a:srgbClr val="FFC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pic>
        <p:nvPicPr>
          <p:cNvPr id="1027" name="Picture 3"/>
          <p:cNvPicPr>
            <a:picLocks noChangeAspect="1" noChangeArrowheads="1"/>
          </p:cNvPicPr>
          <p:nvPr>
            <p:custDataLst>
              <p:tags r:id="rId7"/>
            </p:custDataLst>
          </p:nvPr>
        </p:nvPicPr>
        <p:blipFill>
          <a:blip r:embed="rId16">
            <a:extLst>
              <a:ext uri="{28A0092B-C50C-407E-A947-70E740481C1C}">
                <a14:useLocalDpi xmlns:a14="http://schemas.microsoft.com/office/drawing/2010/main" val="0"/>
              </a:ext>
            </a:extLst>
          </a:blip>
          <a:srcRect/>
          <a:stretch>
            <a:fillRect/>
          </a:stretch>
        </p:blipFill>
        <p:spPr bwMode="auto">
          <a:xfrm>
            <a:off x="783431" y="4132542"/>
            <a:ext cx="4910138" cy="157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custDataLst>
              <p:tags r:id="rId8"/>
            </p:custDataLst>
          </p:nvPr>
        </p:nvSpPr>
        <p:spPr>
          <a:xfrm>
            <a:off x="550460" y="3184316"/>
            <a:ext cx="5766062" cy="1015663"/>
          </a:xfrm>
          <a:prstGeom prst="rect">
            <a:avLst/>
          </a:prstGeom>
        </p:spPr>
        <p:txBody>
          <a:bodyPr wrap="square">
            <a:spAutoFit/>
          </a:bodyPr>
          <a:lstStyle/>
          <a:p>
            <a:pPr marL="457200" indent="-457200" algn="just">
              <a:buFont typeface="+mj-lt"/>
              <a:buAutoNum type="arabicPeriod" startAt="2"/>
              <a:tabLst>
                <a:tab pos="4040188" algn="l"/>
              </a:tabLst>
            </a:pPr>
            <a:r>
              <a:rPr lang="fr-FR" sz="2000" dirty="0"/>
              <a:t>D’introduire la notion d’information </a:t>
            </a:r>
            <a:r>
              <a:rPr lang="fr-FR" sz="2000" dirty="0" smtClean="0"/>
              <a:t>(message) qui permet un traitement </a:t>
            </a:r>
            <a:r>
              <a:rPr lang="fr-FR" sz="2000" dirty="0"/>
              <a:t>: </a:t>
            </a:r>
            <a:r>
              <a:rPr lang="fr-FR" sz="2000" i="1" dirty="0"/>
              <a:t>Si je suis plus grand, je vais à droite</a:t>
            </a:r>
          </a:p>
        </p:txBody>
      </p:sp>
      <p:pic>
        <p:nvPicPr>
          <p:cNvPr id="1029" name="Picture 5" descr="Résultat de recherche d'images pour &quot;signal ou information&quot;"/>
          <p:cNvPicPr>
            <a:picLocks noChangeAspect="1" noChangeArrowheads="1"/>
          </p:cNvPicPr>
          <p:nvPr>
            <p:custDataLst>
              <p:tags r:id="rId9"/>
            </p:custDataLst>
          </p:nvPr>
        </p:nvPicPr>
        <p:blipFill>
          <a:blip r:embed="rId17"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922357" y="1901882"/>
            <a:ext cx="766137" cy="84131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custDataLst>
              <p:tags r:id="rId10"/>
            </p:custDataLst>
          </p:nvPr>
        </p:nvSpPr>
        <p:spPr>
          <a:xfrm>
            <a:off x="500062" y="5707258"/>
            <a:ext cx="8096250" cy="707886"/>
          </a:xfrm>
          <a:prstGeom prst="rect">
            <a:avLst/>
          </a:prstGeom>
        </p:spPr>
        <p:txBody>
          <a:bodyPr wrap="square">
            <a:spAutoFit/>
          </a:bodyPr>
          <a:lstStyle/>
          <a:p>
            <a:r>
              <a:rPr lang="fr-FR" sz="2000" b="1" dirty="0" smtClean="0">
                <a:solidFill>
                  <a:srgbClr val="FF0000"/>
                </a:solidFill>
              </a:rPr>
              <a:t>On va </a:t>
            </a:r>
            <a:r>
              <a:rPr lang="fr-FR" sz="2000" b="1" dirty="0">
                <a:solidFill>
                  <a:srgbClr val="FF0000"/>
                </a:solidFill>
              </a:rPr>
              <a:t>réinvestir </a:t>
            </a:r>
            <a:r>
              <a:rPr lang="fr-FR" sz="2000" b="1" dirty="0" smtClean="0">
                <a:solidFill>
                  <a:srgbClr val="FF0000"/>
                </a:solidFill>
              </a:rPr>
              <a:t>ces connaissances </a:t>
            </a:r>
            <a:r>
              <a:rPr lang="fr-FR" sz="2000" b="1" dirty="0">
                <a:solidFill>
                  <a:srgbClr val="FF0000"/>
                </a:solidFill>
              </a:rPr>
              <a:t>et compétences </a:t>
            </a:r>
            <a:r>
              <a:rPr lang="fr-FR" sz="2000" b="1" dirty="0" smtClean="0">
                <a:solidFill>
                  <a:srgbClr val="FF0000"/>
                </a:solidFill>
              </a:rPr>
              <a:t>associées en introduisant de nouvelles d’un autre thème.</a:t>
            </a:r>
            <a:endParaRPr lang="fr-FR" sz="2000" b="1" dirty="0">
              <a:solidFill>
                <a:srgbClr val="FF0000"/>
              </a:solidFill>
            </a:endParaRPr>
          </a:p>
        </p:txBody>
      </p:sp>
      <p:sp>
        <p:nvSpPr>
          <p:cNvPr id="19" name="Titre 1"/>
          <p:cNvSpPr txBox="1">
            <a:spLocks/>
          </p:cNvSpPr>
          <p:nvPr>
            <p:custDataLst>
              <p:tags r:id="rId11"/>
            </p:custDataLst>
          </p:nvPr>
        </p:nvSpPr>
        <p:spPr>
          <a:xfrm>
            <a:off x="1295400" y="12412"/>
            <a:ext cx="7848600" cy="1130588"/>
          </a:xfrm>
          <a:prstGeom prst="rect">
            <a:avLst/>
          </a:prstGeom>
          <a:noFill/>
        </p:spPr>
        <p:txBody>
          <a:bodyPr anchor="ctr" anchorCtr="0"/>
          <a:lstStyle>
            <a:lvl1pPr algn="l" rtl="0" eaLnBrk="0" fontAlgn="base" hangingPunct="0">
              <a:spcBef>
                <a:spcPct val="0"/>
              </a:spcBef>
              <a:spcAft>
                <a:spcPct val="0"/>
              </a:spcAft>
              <a:defRPr sz="4000" b="1" cap="all">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a:lstStyle>
          <a:p>
            <a:pPr algn="ctr"/>
            <a:r>
              <a:rPr lang="fr-FR" sz="3600" dirty="0" smtClean="0">
                <a:solidFill>
                  <a:schemeClr val="tx1">
                    <a:lumMod val="50000"/>
                    <a:lumOff val="50000"/>
                  </a:schemeClr>
                </a:solidFill>
              </a:rPr>
              <a:t>La Machine a trier</a:t>
            </a:r>
            <a:endParaRPr lang="fr-FR" sz="1400" kern="0" dirty="0" smtClean="0">
              <a:solidFill>
                <a:schemeClr val="bg1">
                  <a:lumMod val="65000"/>
                </a:schemeClr>
              </a:solidFill>
            </a:endParaRPr>
          </a:p>
        </p:txBody>
      </p:sp>
    </p:spTree>
    <p:extLst>
      <p:ext uri="{BB962C8B-B14F-4D97-AF65-F5344CB8AC3E}">
        <p14:creationId xmlns:p14="http://schemas.microsoft.com/office/powerpoint/2010/main" val="1715366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wipe(up)">
                                      <p:cBhvr>
                                        <p:cTn id="15" dur="500"/>
                                        <p:tgtEl>
                                          <p:spTgt spid="102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wipe(up)">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027"/>
                                        </p:tgtEl>
                                        <p:attrNameLst>
                                          <p:attrName>style.visibility</p:attrName>
                                        </p:attrNameLst>
                                      </p:cBhvr>
                                      <p:to>
                                        <p:strVal val="visible"/>
                                      </p:to>
                                    </p:set>
                                    <p:animEffect transition="in" filter="wipe(left)">
                                      <p:cBhvr>
                                        <p:cTn id="36" dur="500"/>
                                        <p:tgtEl>
                                          <p:spTgt spid="1027"/>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4" grpId="0" animBg="1"/>
      <p:bldP spid="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800100" y="1345943"/>
            <a:ext cx="8305800" cy="461665"/>
          </a:xfrm>
          <a:prstGeom prst="rect">
            <a:avLst/>
          </a:prstGeom>
        </p:spPr>
        <p:txBody>
          <a:bodyPr wrap="square">
            <a:spAutoFit/>
          </a:bodyPr>
          <a:lstStyle/>
          <a:p>
            <a:r>
              <a:rPr lang="fr-FR" sz="2400" b="1" dirty="0"/>
              <a:t>les clés de détermination, une approche algorithmique </a:t>
            </a:r>
          </a:p>
        </p:txBody>
      </p:sp>
      <p:sp>
        <p:nvSpPr>
          <p:cNvPr id="8" name="Rectangle 7"/>
          <p:cNvSpPr/>
          <p:nvPr>
            <p:custDataLst>
              <p:tags r:id="rId2"/>
            </p:custDataLst>
          </p:nvPr>
        </p:nvSpPr>
        <p:spPr>
          <a:xfrm>
            <a:off x="438150" y="2180987"/>
            <a:ext cx="8553450" cy="923330"/>
          </a:xfrm>
          <a:prstGeom prst="rect">
            <a:avLst/>
          </a:prstGeom>
        </p:spPr>
        <p:txBody>
          <a:bodyPr wrap="square">
            <a:spAutoFit/>
          </a:bodyPr>
          <a:lstStyle/>
          <a:p>
            <a:pPr algn="just"/>
            <a:r>
              <a:rPr lang="fr-FR" dirty="0"/>
              <a:t>En sciences et technologie, les clés de détermination sont abordées dans le programme dans le thème </a:t>
            </a:r>
            <a:r>
              <a:rPr lang="fr-FR" b="1" dirty="0">
                <a:solidFill>
                  <a:srgbClr val="FF0000"/>
                </a:solidFill>
              </a:rPr>
              <a:t>« Le vivant, sa diversité et les fonctions qui le caractérisent »</a:t>
            </a:r>
            <a:r>
              <a:rPr lang="fr-FR" dirty="0"/>
              <a:t>. </a:t>
            </a:r>
            <a:endParaRPr lang="fr-FR" dirty="0" smtClean="0"/>
          </a:p>
        </p:txBody>
      </p:sp>
      <p:sp>
        <p:nvSpPr>
          <p:cNvPr id="15" name="Rectangle 14"/>
          <p:cNvSpPr/>
          <p:nvPr>
            <p:custDataLst>
              <p:tags r:id="rId3"/>
            </p:custDataLst>
          </p:nvPr>
        </p:nvSpPr>
        <p:spPr>
          <a:xfrm>
            <a:off x="438151" y="3152423"/>
            <a:ext cx="3905249" cy="2862322"/>
          </a:xfrm>
          <a:prstGeom prst="rect">
            <a:avLst/>
          </a:prstGeom>
        </p:spPr>
        <p:txBody>
          <a:bodyPr wrap="square">
            <a:spAutoFit/>
          </a:bodyPr>
          <a:lstStyle/>
          <a:p>
            <a:pPr algn="just">
              <a:tabLst>
                <a:tab pos="7800975" algn="l"/>
              </a:tabLst>
            </a:pPr>
            <a:r>
              <a:rPr lang="fr-FR" dirty="0" smtClean="0"/>
              <a:t>Les clés de détermination récentes, permettent de choisir entre deux caractères différents (et non  pas « je possède ce caractère », « je ne le possède pas »). </a:t>
            </a:r>
          </a:p>
          <a:p>
            <a:pPr algn="just">
              <a:tabLst>
                <a:tab pos="7800975" algn="l"/>
              </a:tabLst>
            </a:pPr>
            <a:endParaRPr lang="fr-FR" dirty="0"/>
          </a:p>
          <a:p>
            <a:pPr algn="just">
              <a:tabLst>
                <a:tab pos="7800975" algn="l"/>
              </a:tabLst>
            </a:pPr>
            <a:r>
              <a:rPr lang="fr-FR" dirty="0" smtClean="0"/>
              <a:t>Cependant, le tri reste basé sur la démarche « Si .. Alors » même si une partie du raisonnement reste implicite.</a:t>
            </a:r>
            <a:endParaRPr lang="fr-FR" dirty="0"/>
          </a:p>
        </p:txBody>
      </p:sp>
      <p:sp>
        <p:nvSpPr>
          <p:cNvPr id="16" name="Titre 1"/>
          <p:cNvSpPr txBox="1">
            <a:spLocks/>
          </p:cNvSpPr>
          <p:nvPr>
            <p:custDataLst>
              <p:tags r:id="rId4"/>
            </p:custDataLst>
          </p:nvPr>
        </p:nvSpPr>
        <p:spPr>
          <a:xfrm>
            <a:off x="1295400" y="12412"/>
            <a:ext cx="7848600" cy="1130588"/>
          </a:xfrm>
          <a:prstGeom prst="rect">
            <a:avLst/>
          </a:prstGeom>
          <a:noFill/>
        </p:spPr>
        <p:txBody>
          <a:bodyPr anchor="ctr" anchorCtr="0"/>
          <a:lstStyle>
            <a:lvl1pPr algn="l" rtl="0" eaLnBrk="0" fontAlgn="base" hangingPunct="0">
              <a:spcBef>
                <a:spcPct val="0"/>
              </a:spcBef>
              <a:spcAft>
                <a:spcPct val="0"/>
              </a:spcAft>
              <a:defRPr sz="4000" b="1" cap="all">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a:lstStyle>
          <a:p>
            <a:pPr algn="ctr"/>
            <a:r>
              <a:rPr lang="fr-FR" sz="3600" dirty="0" smtClean="0">
                <a:solidFill>
                  <a:schemeClr val="tx1">
                    <a:lumMod val="50000"/>
                    <a:lumOff val="50000"/>
                  </a:schemeClr>
                </a:solidFill>
              </a:rPr>
              <a:t>La Machine a trier</a:t>
            </a:r>
            <a:endParaRPr lang="fr-FR" sz="1400" kern="0" dirty="0" smtClean="0">
              <a:solidFill>
                <a:schemeClr val="bg1">
                  <a:lumMod val="65000"/>
                </a:schemeClr>
              </a:solidFill>
            </a:endParaRPr>
          </a:p>
        </p:txBody>
      </p:sp>
      <p:pic>
        <p:nvPicPr>
          <p:cNvPr id="4099" name="Picture 3"/>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4548187" y="2995684"/>
            <a:ext cx="4443413" cy="2742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7855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wipe(left)">
                                      <p:cBhvr>
                                        <p:cTn id="15"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800100" y="1345943"/>
            <a:ext cx="8305800" cy="461665"/>
          </a:xfrm>
          <a:prstGeom prst="rect">
            <a:avLst/>
          </a:prstGeom>
        </p:spPr>
        <p:txBody>
          <a:bodyPr wrap="square">
            <a:spAutoFit/>
          </a:bodyPr>
          <a:lstStyle/>
          <a:p>
            <a:r>
              <a:rPr lang="fr-FR" sz="2400" b="1" dirty="0"/>
              <a:t>les clés de détermination, une approche algorithmique </a:t>
            </a:r>
          </a:p>
        </p:txBody>
      </p:sp>
      <p:sp>
        <p:nvSpPr>
          <p:cNvPr id="9" name="Zone de texte 2078"/>
          <p:cNvSpPr txBox="1"/>
          <p:nvPr>
            <p:custDataLst>
              <p:tags r:id="rId2"/>
            </p:custDataLst>
          </p:nvPr>
        </p:nvSpPr>
        <p:spPr>
          <a:xfrm>
            <a:off x="5909310" y="2667635"/>
            <a:ext cx="2857745" cy="3402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tabLst>
                <a:tab pos="1943100" algn="l"/>
              </a:tabLst>
            </a:pPr>
            <a:r>
              <a:rPr lang="fr-FR" sz="1400" dirty="0">
                <a:effectLst/>
                <a:latin typeface="Arial"/>
                <a:ea typeface="Times New Roman"/>
                <a:cs typeface="Times New Roman"/>
              </a:rPr>
              <a:t>Clé de détermination sur le sol</a:t>
            </a:r>
            <a:endParaRPr lang="fr-FR" sz="1600" dirty="0">
              <a:effectLst/>
              <a:latin typeface="Arial"/>
              <a:ea typeface="Times New Roman"/>
              <a:cs typeface="Times New Roman"/>
            </a:endParaRPr>
          </a:p>
        </p:txBody>
      </p:sp>
      <p:pic>
        <p:nvPicPr>
          <p:cNvPr id="10" name="Image 9" descr="P1090857"/>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6191251" y="3124200"/>
            <a:ext cx="2289931" cy="2590800"/>
          </a:xfrm>
          <a:prstGeom prst="rect">
            <a:avLst/>
          </a:prstGeom>
          <a:noFill/>
          <a:ln>
            <a:noFill/>
          </a:ln>
        </p:spPr>
      </p:pic>
      <p:sp>
        <p:nvSpPr>
          <p:cNvPr id="3" name="Rectangle 2"/>
          <p:cNvSpPr/>
          <p:nvPr>
            <p:custDataLst>
              <p:tags r:id="rId4"/>
            </p:custDataLst>
          </p:nvPr>
        </p:nvSpPr>
        <p:spPr>
          <a:xfrm>
            <a:off x="409530" y="2438401"/>
            <a:ext cx="5499780" cy="2339102"/>
          </a:xfrm>
          <a:prstGeom prst="rect">
            <a:avLst/>
          </a:prstGeom>
        </p:spPr>
        <p:txBody>
          <a:bodyPr wrap="square">
            <a:spAutoFit/>
          </a:bodyPr>
          <a:lstStyle/>
          <a:p>
            <a:pPr algn="just"/>
            <a:r>
              <a:rPr lang="fr-FR" sz="2000" b="1" dirty="0"/>
              <a:t>1ère Etape : </a:t>
            </a:r>
            <a:endParaRPr lang="fr-FR" sz="2000" b="1" dirty="0" smtClean="0"/>
          </a:p>
          <a:p>
            <a:pPr marL="742950" lvl="1" indent="-285750" algn="just">
              <a:buFont typeface="Arial" panose="020B0604020202020204" pitchFamily="34" charset="0"/>
              <a:buChar char="•"/>
            </a:pPr>
            <a:r>
              <a:rPr lang="fr-FR" dirty="0" smtClean="0"/>
              <a:t>Tracer </a:t>
            </a:r>
            <a:r>
              <a:rPr lang="fr-FR" dirty="0"/>
              <a:t>au sol avec les scotchs ou les craies</a:t>
            </a:r>
          </a:p>
          <a:p>
            <a:pPr marL="742950" lvl="1" indent="-285750" algn="just">
              <a:buFont typeface="Arial" panose="020B0604020202020204" pitchFamily="34" charset="0"/>
              <a:buChar char="•"/>
            </a:pPr>
            <a:r>
              <a:rPr lang="fr-FR" dirty="0" smtClean="0"/>
              <a:t>Sur </a:t>
            </a:r>
            <a:r>
              <a:rPr lang="fr-FR" dirty="0"/>
              <a:t>les post-it jaunes rédiger les caractères des êtres vivants </a:t>
            </a:r>
          </a:p>
          <a:p>
            <a:pPr marL="742950" lvl="1" indent="-285750" algn="just">
              <a:buFont typeface="Arial" panose="020B0604020202020204" pitchFamily="34" charset="0"/>
              <a:buChar char="•"/>
            </a:pPr>
            <a:r>
              <a:rPr lang="fr-FR" dirty="0" smtClean="0"/>
              <a:t>Sur </a:t>
            </a:r>
            <a:r>
              <a:rPr lang="fr-FR" dirty="0"/>
              <a:t>les post-it verts la question posée (exemple « si je possède le caractère inscrit sur le post-it jaune suivant, je continue sur ce chemin ») </a:t>
            </a:r>
          </a:p>
        </p:txBody>
      </p:sp>
      <p:sp>
        <p:nvSpPr>
          <p:cNvPr id="4" name="Rectangle 3"/>
          <p:cNvSpPr/>
          <p:nvPr>
            <p:custDataLst>
              <p:tags r:id="rId5"/>
            </p:custDataLst>
          </p:nvPr>
        </p:nvSpPr>
        <p:spPr>
          <a:xfrm>
            <a:off x="409529" y="1839487"/>
            <a:ext cx="6819900" cy="369332"/>
          </a:xfrm>
          <a:prstGeom prst="rect">
            <a:avLst/>
          </a:prstGeom>
          <a:solidFill>
            <a:srgbClr val="FFFFCC"/>
          </a:solidFill>
        </p:spPr>
        <p:txBody>
          <a:bodyPr wrap="square">
            <a:spAutoFit/>
          </a:bodyPr>
          <a:lstStyle/>
          <a:p>
            <a:pPr algn="just"/>
            <a:r>
              <a:rPr lang="fr-FR" b="1" dirty="0">
                <a:solidFill>
                  <a:schemeClr val="accent2"/>
                </a:solidFill>
              </a:rPr>
              <a:t>Séance 1 : la clé de détermination – quel cheminement ?</a:t>
            </a:r>
            <a:endParaRPr lang="fr-FR" dirty="0">
              <a:solidFill>
                <a:schemeClr val="accent2"/>
              </a:solidFill>
            </a:endParaRPr>
          </a:p>
        </p:txBody>
      </p:sp>
      <p:sp>
        <p:nvSpPr>
          <p:cNvPr id="12" name="Titre 1"/>
          <p:cNvSpPr txBox="1">
            <a:spLocks/>
          </p:cNvSpPr>
          <p:nvPr>
            <p:custDataLst>
              <p:tags r:id="rId6"/>
            </p:custDataLst>
          </p:nvPr>
        </p:nvSpPr>
        <p:spPr>
          <a:xfrm>
            <a:off x="1295400" y="12412"/>
            <a:ext cx="7848600" cy="1130588"/>
          </a:xfrm>
          <a:prstGeom prst="rect">
            <a:avLst/>
          </a:prstGeom>
          <a:noFill/>
        </p:spPr>
        <p:txBody>
          <a:bodyPr anchor="ctr" anchorCtr="0"/>
          <a:lstStyle>
            <a:lvl1pPr algn="l" rtl="0" eaLnBrk="0" fontAlgn="base" hangingPunct="0">
              <a:spcBef>
                <a:spcPct val="0"/>
              </a:spcBef>
              <a:spcAft>
                <a:spcPct val="0"/>
              </a:spcAft>
              <a:defRPr sz="4000" b="1" cap="all">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a:lstStyle>
          <a:p>
            <a:pPr algn="ctr"/>
            <a:r>
              <a:rPr lang="fr-FR" sz="3600" dirty="0" smtClean="0">
                <a:solidFill>
                  <a:schemeClr val="tx1">
                    <a:lumMod val="50000"/>
                    <a:lumOff val="50000"/>
                  </a:schemeClr>
                </a:solidFill>
              </a:rPr>
              <a:t>La Machine a trier</a:t>
            </a:r>
            <a:endParaRPr lang="fr-FR" sz="1400" kern="0" dirty="0" smtClean="0">
              <a:solidFill>
                <a:schemeClr val="bg1">
                  <a:lumMod val="65000"/>
                </a:schemeClr>
              </a:solidFill>
            </a:endParaRPr>
          </a:p>
        </p:txBody>
      </p:sp>
    </p:spTree>
    <p:extLst>
      <p:ext uri="{BB962C8B-B14F-4D97-AF65-F5344CB8AC3E}">
        <p14:creationId xmlns:p14="http://schemas.microsoft.com/office/powerpoint/2010/main" val="1846051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800100" y="1345943"/>
            <a:ext cx="8305800" cy="461665"/>
          </a:xfrm>
          <a:prstGeom prst="rect">
            <a:avLst/>
          </a:prstGeom>
        </p:spPr>
        <p:txBody>
          <a:bodyPr wrap="square">
            <a:spAutoFit/>
          </a:bodyPr>
          <a:lstStyle/>
          <a:p>
            <a:r>
              <a:rPr lang="fr-FR" sz="2400" b="1" dirty="0"/>
              <a:t>les clés de détermination, une approche algorithmique </a:t>
            </a:r>
          </a:p>
        </p:txBody>
      </p:sp>
      <p:pic>
        <p:nvPicPr>
          <p:cNvPr id="8" name="Image 7" descr="P1090859"/>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671829" y="3262523"/>
            <a:ext cx="2276158" cy="2667000"/>
          </a:xfrm>
          <a:prstGeom prst="rect">
            <a:avLst/>
          </a:prstGeom>
          <a:noFill/>
          <a:ln>
            <a:noFill/>
          </a:ln>
        </p:spPr>
      </p:pic>
      <p:sp>
        <p:nvSpPr>
          <p:cNvPr id="11" name="Zone de texte 2079"/>
          <p:cNvSpPr txBox="1"/>
          <p:nvPr>
            <p:custDataLst>
              <p:tags r:id="rId3"/>
            </p:custDataLst>
          </p:nvPr>
        </p:nvSpPr>
        <p:spPr>
          <a:xfrm>
            <a:off x="1119187" y="2751760"/>
            <a:ext cx="2254664" cy="3093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tabLst>
                <a:tab pos="1943100" algn="l"/>
              </a:tabLst>
            </a:pPr>
            <a:r>
              <a:rPr lang="fr-FR" sz="2000">
                <a:effectLst/>
                <a:latin typeface="Arial"/>
                <a:ea typeface="Times New Roman"/>
                <a:cs typeface="Times New Roman"/>
              </a:rPr>
              <a:t>Cartes de jeu</a:t>
            </a:r>
          </a:p>
        </p:txBody>
      </p:sp>
      <p:sp>
        <p:nvSpPr>
          <p:cNvPr id="13" name="Flèche vers le bas 12"/>
          <p:cNvSpPr/>
          <p:nvPr>
            <p:custDataLst>
              <p:tags r:id="rId4"/>
            </p:custDataLst>
          </p:nvPr>
        </p:nvSpPr>
        <p:spPr bwMode="auto">
          <a:xfrm rot="16200000">
            <a:off x="3343825" y="4286147"/>
            <a:ext cx="304800" cy="639275"/>
          </a:xfrm>
          <a:prstGeom prst="downArrow">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4" name="Rectangle 3"/>
          <p:cNvSpPr/>
          <p:nvPr>
            <p:custDataLst>
              <p:tags r:id="rId5"/>
            </p:custDataLst>
          </p:nvPr>
        </p:nvSpPr>
        <p:spPr>
          <a:xfrm>
            <a:off x="492513" y="2382428"/>
            <a:ext cx="1835759" cy="400110"/>
          </a:xfrm>
          <a:prstGeom prst="rect">
            <a:avLst/>
          </a:prstGeom>
        </p:spPr>
        <p:txBody>
          <a:bodyPr wrap="none">
            <a:spAutoFit/>
          </a:bodyPr>
          <a:lstStyle/>
          <a:p>
            <a:r>
              <a:rPr lang="fr-FR" sz="2000" b="1" dirty="0"/>
              <a:t>2ème Etape : </a:t>
            </a:r>
            <a:endParaRPr lang="fr-FR" sz="2000" dirty="0"/>
          </a:p>
        </p:txBody>
      </p:sp>
      <p:pic>
        <p:nvPicPr>
          <p:cNvPr id="3074" name="Picture 2"/>
          <p:cNvPicPr>
            <a:picLocks noChangeAspect="1" noChangeArrowheads="1"/>
          </p:cNvPicPr>
          <p:nvPr>
            <p:custDataLst>
              <p:tags r:id="rId6"/>
            </p:custDataLst>
          </p:nvPr>
        </p:nvPicPr>
        <p:blipFill>
          <a:blip r:embed="rId12">
            <a:extLst>
              <a:ext uri="{28A0092B-C50C-407E-A947-70E740481C1C}">
                <a14:useLocalDpi xmlns:a14="http://schemas.microsoft.com/office/drawing/2010/main" val="0"/>
              </a:ext>
            </a:extLst>
          </a:blip>
          <a:srcRect/>
          <a:stretch>
            <a:fillRect/>
          </a:stretch>
        </p:blipFill>
        <p:spPr bwMode="auto">
          <a:xfrm>
            <a:off x="3839675" y="3429268"/>
            <a:ext cx="5235238" cy="265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re 1"/>
          <p:cNvSpPr txBox="1">
            <a:spLocks/>
          </p:cNvSpPr>
          <p:nvPr>
            <p:custDataLst>
              <p:tags r:id="rId7"/>
            </p:custDataLst>
          </p:nvPr>
        </p:nvSpPr>
        <p:spPr>
          <a:xfrm>
            <a:off x="1295400" y="12412"/>
            <a:ext cx="7848600" cy="1130588"/>
          </a:xfrm>
          <a:prstGeom prst="rect">
            <a:avLst/>
          </a:prstGeom>
          <a:noFill/>
        </p:spPr>
        <p:txBody>
          <a:bodyPr anchor="ctr" anchorCtr="0"/>
          <a:lstStyle>
            <a:lvl1pPr algn="l" rtl="0" eaLnBrk="0" fontAlgn="base" hangingPunct="0">
              <a:spcBef>
                <a:spcPct val="0"/>
              </a:spcBef>
              <a:spcAft>
                <a:spcPct val="0"/>
              </a:spcAft>
              <a:defRPr sz="4000" b="1" cap="all">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a:lstStyle>
          <a:p>
            <a:pPr algn="ctr"/>
            <a:r>
              <a:rPr lang="fr-FR" sz="3600" dirty="0" smtClean="0">
                <a:solidFill>
                  <a:schemeClr val="tx1">
                    <a:lumMod val="50000"/>
                    <a:lumOff val="50000"/>
                  </a:schemeClr>
                </a:solidFill>
              </a:rPr>
              <a:t>La Machine a trier</a:t>
            </a:r>
            <a:endParaRPr lang="fr-FR" sz="1400" kern="0" dirty="0" smtClean="0">
              <a:solidFill>
                <a:schemeClr val="bg1">
                  <a:lumMod val="65000"/>
                </a:schemeClr>
              </a:solidFill>
            </a:endParaRPr>
          </a:p>
        </p:txBody>
      </p:sp>
      <p:sp>
        <p:nvSpPr>
          <p:cNvPr id="10" name="Rectangle 9"/>
          <p:cNvSpPr/>
          <p:nvPr>
            <p:custDataLst>
              <p:tags r:id="rId8"/>
            </p:custDataLst>
          </p:nvPr>
        </p:nvSpPr>
        <p:spPr>
          <a:xfrm>
            <a:off x="409529" y="1839487"/>
            <a:ext cx="6819900" cy="369332"/>
          </a:xfrm>
          <a:prstGeom prst="rect">
            <a:avLst/>
          </a:prstGeom>
          <a:solidFill>
            <a:srgbClr val="FFFFCC"/>
          </a:solidFill>
        </p:spPr>
        <p:txBody>
          <a:bodyPr wrap="square">
            <a:spAutoFit/>
          </a:bodyPr>
          <a:lstStyle/>
          <a:p>
            <a:pPr algn="just"/>
            <a:r>
              <a:rPr lang="fr-FR" b="1" dirty="0">
                <a:solidFill>
                  <a:schemeClr val="accent2"/>
                </a:solidFill>
              </a:rPr>
              <a:t>Séance 1 : la clé de détermination – quel cheminement ?</a:t>
            </a:r>
            <a:endParaRPr lang="fr-FR" dirty="0">
              <a:solidFill>
                <a:schemeClr val="accent2"/>
              </a:solidFill>
            </a:endParaRPr>
          </a:p>
        </p:txBody>
      </p:sp>
    </p:spTree>
    <p:extLst>
      <p:ext uri="{BB962C8B-B14F-4D97-AF65-F5344CB8AC3E}">
        <p14:creationId xmlns:p14="http://schemas.microsoft.com/office/powerpoint/2010/main" val="138573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wipe(left)">
                                      <p:cBhvr>
                                        <p:cTn id="1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800100" y="1345943"/>
            <a:ext cx="8305800" cy="461665"/>
          </a:xfrm>
          <a:prstGeom prst="rect">
            <a:avLst/>
          </a:prstGeom>
        </p:spPr>
        <p:txBody>
          <a:bodyPr wrap="square">
            <a:spAutoFit/>
          </a:bodyPr>
          <a:lstStyle/>
          <a:p>
            <a:r>
              <a:rPr lang="fr-FR" sz="2400" b="1" dirty="0"/>
              <a:t>les clés de détermination, une approche algorithmique </a:t>
            </a:r>
          </a:p>
        </p:txBody>
      </p:sp>
      <p:sp>
        <p:nvSpPr>
          <p:cNvPr id="2" name="Rectangle 1"/>
          <p:cNvSpPr/>
          <p:nvPr>
            <p:custDataLst>
              <p:tags r:id="rId2"/>
            </p:custDataLst>
          </p:nvPr>
        </p:nvSpPr>
        <p:spPr>
          <a:xfrm>
            <a:off x="457200" y="1905000"/>
            <a:ext cx="8420100" cy="369332"/>
          </a:xfrm>
          <a:prstGeom prst="rect">
            <a:avLst/>
          </a:prstGeom>
          <a:solidFill>
            <a:srgbClr val="FFFFCC"/>
          </a:solidFill>
        </p:spPr>
        <p:txBody>
          <a:bodyPr wrap="square">
            <a:spAutoFit/>
          </a:bodyPr>
          <a:lstStyle/>
          <a:p>
            <a:pPr algn="l"/>
            <a:r>
              <a:rPr lang="fr-FR" b="1" dirty="0">
                <a:solidFill>
                  <a:schemeClr val="accent2"/>
                </a:solidFill>
              </a:rPr>
              <a:t>Séance 2 : déterminer un être vivant à l’aide du tri conditionnel</a:t>
            </a:r>
            <a:endParaRPr lang="fr-FR" dirty="0">
              <a:solidFill>
                <a:schemeClr val="accent2"/>
              </a:solidFill>
            </a:endParaRPr>
          </a:p>
        </p:txBody>
      </p:sp>
      <p:pic>
        <p:nvPicPr>
          <p:cNvPr id="12" name="Image 1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352800" y="2576512"/>
            <a:ext cx="4541837" cy="2910840"/>
          </a:xfrm>
          <a:prstGeom prst="rect">
            <a:avLst/>
          </a:prstGeom>
        </p:spPr>
      </p:pic>
      <p:pic>
        <p:nvPicPr>
          <p:cNvPr id="4098" name="Picture 2" descr="Résultat de recherche d'images pour &quot;clé de détermination&quot;"/>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525462" y="2741294"/>
            <a:ext cx="1828800" cy="2505076"/>
          </a:xfrm>
          <a:prstGeom prst="rect">
            <a:avLst/>
          </a:prstGeom>
          <a:noFill/>
          <a:extLst>
            <a:ext uri="{909E8E84-426E-40DD-AFC4-6F175D3DCCD1}">
              <a14:hiddenFill xmlns:a14="http://schemas.microsoft.com/office/drawing/2010/main">
                <a:solidFill>
                  <a:srgbClr val="FFFFFF"/>
                </a:solidFill>
              </a14:hiddenFill>
            </a:ext>
          </a:extLst>
        </p:spPr>
      </p:pic>
      <p:sp>
        <p:nvSpPr>
          <p:cNvPr id="15" name="Flèche vers le bas 14"/>
          <p:cNvSpPr/>
          <p:nvPr>
            <p:custDataLst>
              <p:tags r:id="rId5"/>
            </p:custDataLst>
          </p:nvPr>
        </p:nvSpPr>
        <p:spPr bwMode="auto">
          <a:xfrm rot="16200000">
            <a:off x="2819400" y="3559894"/>
            <a:ext cx="304800" cy="639275"/>
          </a:xfrm>
          <a:prstGeom prst="downArrow">
            <a:avLst/>
          </a:prstGeom>
          <a:solidFill>
            <a:srgbClr val="FF000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16" name="Titre 1"/>
          <p:cNvSpPr txBox="1">
            <a:spLocks/>
          </p:cNvSpPr>
          <p:nvPr>
            <p:custDataLst>
              <p:tags r:id="rId6"/>
            </p:custDataLst>
          </p:nvPr>
        </p:nvSpPr>
        <p:spPr>
          <a:xfrm>
            <a:off x="1295400" y="12412"/>
            <a:ext cx="7848600" cy="1130588"/>
          </a:xfrm>
          <a:prstGeom prst="rect">
            <a:avLst/>
          </a:prstGeom>
          <a:noFill/>
        </p:spPr>
        <p:txBody>
          <a:bodyPr anchor="ctr" anchorCtr="0"/>
          <a:lstStyle>
            <a:lvl1pPr algn="l" rtl="0" eaLnBrk="0" fontAlgn="base" hangingPunct="0">
              <a:spcBef>
                <a:spcPct val="0"/>
              </a:spcBef>
              <a:spcAft>
                <a:spcPct val="0"/>
              </a:spcAft>
              <a:defRPr sz="4000" b="1" cap="all">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a:lstStyle>
          <a:p>
            <a:pPr algn="ctr"/>
            <a:r>
              <a:rPr lang="fr-FR" sz="3600" dirty="0" smtClean="0">
                <a:solidFill>
                  <a:schemeClr val="tx1">
                    <a:lumMod val="50000"/>
                    <a:lumOff val="50000"/>
                  </a:schemeClr>
                </a:solidFill>
              </a:rPr>
              <a:t>La Machine a trier</a:t>
            </a:r>
            <a:endParaRPr lang="fr-FR" sz="1400" kern="0" dirty="0" smtClean="0">
              <a:solidFill>
                <a:schemeClr val="bg1">
                  <a:lumMod val="65000"/>
                </a:schemeClr>
              </a:solidFill>
            </a:endParaRPr>
          </a:p>
        </p:txBody>
      </p:sp>
    </p:spTree>
    <p:extLst>
      <p:ext uri="{BB962C8B-B14F-4D97-AF65-F5344CB8AC3E}">
        <p14:creationId xmlns:p14="http://schemas.microsoft.com/office/powerpoint/2010/main" val="2448822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838200" y="1468669"/>
            <a:ext cx="8305800" cy="461665"/>
          </a:xfrm>
          <a:prstGeom prst="rect">
            <a:avLst/>
          </a:prstGeom>
        </p:spPr>
        <p:txBody>
          <a:bodyPr wrap="square">
            <a:spAutoFit/>
          </a:bodyPr>
          <a:lstStyle/>
          <a:p>
            <a:r>
              <a:rPr lang="fr-FR" sz="2400" b="1" dirty="0"/>
              <a:t>la </a:t>
            </a:r>
            <a:r>
              <a:rPr lang="fr-FR" sz="2400" b="1" dirty="0" smtClean="0"/>
              <a:t>classification emboitée</a:t>
            </a:r>
            <a:r>
              <a:rPr lang="fr-FR" sz="2400" b="1" dirty="0"/>
              <a:t>, une approche algorithmique </a:t>
            </a:r>
          </a:p>
        </p:txBody>
      </p:sp>
      <p:sp>
        <p:nvSpPr>
          <p:cNvPr id="3" name="AutoShape 2" descr="Résultat de recherche d'images pour &quot;classification emboitée&quot;"/>
          <p:cNvSpPr>
            <a:spLocks noChangeAspect="1" noChangeArrowheads="1"/>
          </p:cNvSpPr>
          <p:nvPr>
            <p:custDataLst>
              <p:tags r:id="rId2"/>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150" name="Picture 6"/>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493712" y="2862524"/>
            <a:ext cx="3499219" cy="3248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3352800" y="1904706"/>
            <a:ext cx="2289535" cy="1714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4202771" y="3680080"/>
            <a:ext cx="4903129" cy="2459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itre 1"/>
          <p:cNvSpPr txBox="1">
            <a:spLocks/>
          </p:cNvSpPr>
          <p:nvPr>
            <p:custDataLst>
              <p:tags r:id="rId6"/>
            </p:custDataLst>
          </p:nvPr>
        </p:nvSpPr>
        <p:spPr>
          <a:xfrm>
            <a:off x="1295400" y="12412"/>
            <a:ext cx="7848600" cy="1130588"/>
          </a:xfrm>
          <a:prstGeom prst="rect">
            <a:avLst/>
          </a:prstGeom>
          <a:noFill/>
        </p:spPr>
        <p:txBody>
          <a:bodyPr anchor="ctr" anchorCtr="0"/>
          <a:lstStyle>
            <a:lvl1pPr algn="l" rtl="0" eaLnBrk="0" fontAlgn="base" hangingPunct="0">
              <a:spcBef>
                <a:spcPct val="0"/>
              </a:spcBef>
              <a:spcAft>
                <a:spcPct val="0"/>
              </a:spcAft>
              <a:defRPr sz="4000" b="1" cap="all">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a:lstStyle>
          <a:p>
            <a:pPr algn="ctr"/>
            <a:r>
              <a:rPr lang="fr-FR" sz="3600" dirty="0" smtClean="0">
                <a:solidFill>
                  <a:schemeClr val="tx1">
                    <a:lumMod val="50000"/>
                    <a:lumOff val="50000"/>
                  </a:schemeClr>
                </a:solidFill>
              </a:rPr>
              <a:t>La Machine a trier</a:t>
            </a:r>
            <a:endParaRPr lang="fr-FR" sz="1400" kern="0" dirty="0" smtClean="0">
              <a:solidFill>
                <a:schemeClr val="bg1">
                  <a:lumMod val="65000"/>
                </a:schemeClr>
              </a:solidFill>
            </a:endParaRPr>
          </a:p>
        </p:txBody>
      </p:sp>
      <p:sp>
        <p:nvSpPr>
          <p:cNvPr id="2" name="ZoneTexte 1"/>
          <p:cNvSpPr txBox="1"/>
          <p:nvPr>
            <p:custDataLst>
              <p:tags r:id="rId7"/>
            </p:custDataLst>
          </p:nvPr>
        </p:nvSpPr>
        <p:spPr>
          <a:xfrm>
            <a:off x="391120" y="1143000"/>
            <a:ext cx="2800767" cy="369332"/>
          </a:xfrm>
          <a:prstGeom prst="rect">
            <a:avLst/>
          </a:prstGeom>
          <a:noFill/>
        </p:spPr>
        <p:txBody>
          <a:bodyPr wrap="none" rtlCol="0">
            <a:spAutoFit/>
          </a:bodyPr>
          <a:lstStyle/>
          <a:p>
            <a:r>
              <a:rPr lang="fr-FR" b="1" dirty="0" smtClean="0">
                <a:solidFill>
                  <a:srgbClr val="FF0000"/>
                </a:solidFill>
              </a:rPr>
              <a:t>Autre réinvestissement </a:t>
            </a:r>
          </a:p>
        </p:txBody>
      </p:sp>
    </p:spTree>
    <p:extLst>
      <p:ext uri="{BB962C8B-B14F-4D97-AF65-F5344CB8AC3E}">
        <p14:creationId xmlns:p14="http://schemas.microsoft.com/office/powerpoint/2010/main" val="582715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500" fill="hold"/>
                                        <p:tgtEl>
                                          <p:spTgt spid="6147"/>
                                        </p:tgtEl>
                                        <p:attrNameLst>
                                          <p:attrName>ppt_w</p:attrName>
                                        </p:attrNameLst>
                                      </p:cBhvr>
                                      <p:tavLst>
                                        <p:tav tm="0">
                                          <p:val>
                                            <p:fltVal val="0"/>
                                          </p:val>
                                        </p:tav>
                                        <p:tav tm="100000">
                                          <p:val>
                                            <p:strVal val="#ppt_w"/>
                                          </p:val>
                                        </p:tav>
                                      </p:tavLst>
                                    </p:anim>
                                    <p:anim calcmode="lin" valueType="num">
                                      <p:cBhvr>
                                        <p:cTn id="8" dur="500" fill="hold"/>
                                        <p:tgtEl>
                                          <p:spTgt spid="6147"/>
                                        </p:tgtEl>
                                        <p:attrNameLst>
                                          <p:attrName>ppt_h</p:attrName>
                                        </p:attrNameLst>
                                      </p:cBhvr>
                                      <p:tavLst>
                                        <p:tav tm="0">
                                          <p:val>
                                            <p:fltVal val="0"/>
                                          </p:val>
                                        </p:tav>
                                        <p:tav tm="100000">
                                          <p:val>
                                            <p:strVal val="#ppt_h"/>
                                          </p:val>
                                        </p:tav>
                                      </p:tavLst>
                                    </p:anim>
                                    <p:animEffect transition="in" filter="fade">
                                      <p:cBhvr>
                                        <p:cTn id="9" dur="500"/>
                                        <p:tgtEl>
                                          <p:spTgt spid="6147"/>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6150"/>
                                        </p:tgtEl>
                                        <p:attrNameLst>
                                          <p:attrName>style.visibility</p:attrName>
                                        </p:attrNameLst>
                                      </p:cBhvr>
                                      <p:to>
                                        <p:strVal val="visible"/>
                                      </p:to>
                                    </p:set>
                                    <p:animEffect transition="in" filter="wipe(up)">
                                      <p:cBhvr>
                                        <p:cTn id="13" dur="500"/>
                                        <p:tgtEl>
                                          <p:spTgt spid="6150"/>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6151"/>
                                        </p:tgtEl>
                                        <p:attrNameLst>
                                          <p:attrName>style.visibility</p:attrName>
                                        </p:attrNameLst>
                                      </p:cBhvr>
                                      <p:to>
                                        <p:strVal val="visible"/>
                                      </p:to>
                                    </p:set>
                                    <p:animEffect transition="in" filter="wipe(up)">
                                      <p:cBhvr>
                                        <p:cTn id="17"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800100" y="1345942"/>
            <a:ext cx="8305800" cy="461665"/>
          </a:xfrm>
          <a:prstGeom prst="rect">
            <a:avLst/>
          </a:prstGeom>
        </p:spPr>
        <p:txBody>
          <a:bodyPr wrap="square">
            <a:spAutoFit/>
          </a:bodyPr>
          <a:lstStyle/>
          <a:p>
            <a:r>
              <a:rPr lang="fr-FR" sz="2400" b="1" dirty="0" smtClean="0">
                <a:solidFill>
                  <a:srgbClr val="FF0000"/>
                </a:solidFill>
              </a:rPr>
              <a:t>Pour aller plus loin…. Cycle 4</a:t>
            </a:r>
            <a:endParaRPr lang="fr-FR" sz="2400" b="1" dirty="0">
              <a:solidFill>
                <a:srgbClr val="FF0000"/>
              </a:solidFill>
            </a:endParaRPr>
          </a:p>
        </p:txBody>
      </p:sp>
      <p:pic>
        <p:nvPicPr>
          <p:cNvPr id="8" name="Image5"/>
          <p:cNvPicPr/>
          <p:nvPr>
            <p:custDataLst>
              <p:tags r:id="rId2"/>
            </p:custDataLst>
          </p:nvPr>
        </p:nvPicPr>
        <p:blipFill rotWithShape="1">
          <a:blip r:embed="rId6">
            <a:lum/>
            <a:alphaModFix/>
          </a:blip>
          <a:srcRect l="10691" t="4672" r="11222" b="7788"/>
          <a:stretch/>
        </p:blipFill>
        <p:spPr>
          <a:xfrm>
            <a:off x="1376361" y="1807608"/>
            <a:ext cx="6300789" cy="4414838"/>
          </a:xfrm>
          <a:prstGeom prst="rect">
            <a:avLst/>
          </a:prstGeom>
          <a:ln>
            <a:noFill/>
            <a:prstDash/>
          </a:ln>
        </p:spPr>
      </p:pic>
      <p:sp>
        <p:nvSpPr>
          <p:cNvPr id="9" name="Titre 1"/>
          <p:cNvSpPr txBox="1">
            <a:spLocks/>
          </p:cNvSpPr>
          <p:nvPr>
            <p:custDataLst>
              <p:tags r:id="rId3"/>
            </p:custDataLst>
          </p:nvPr>
        </p:nvSpPr>
        <p:spPr>
          <a:xfrm>
            <a:off x="1295400" y="12412"/>
            <a:ext cx="7848600" cy="1130588"/>
          </a:xfrm>
          <a:prstGeom prst="rect">
            <a:avLst/>
          </a:prstGeom>
          <a:noFill/>
        </p:spPr>
        <p:txBody>
          <a:bodyPr anchor="ctr" anchorCtr="0"/>
          <a:lstStyle>
            <a:lvl1pPr algn="l" rtl="0" eaLnBrk="0" fontAlgn="base" hangingPunct="0">
              <a:spcBef>
                <a:spcPct val="0"/>
              </a:spcBef>
              <a:spcAft>
                <a:spcPct val="0"/>
              </a:spcAft>
              <a:defRPr sz="4000" b="1" cap="all">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a:lstStyle>
          <a:p>
            <a:pPr algn="ctr"/>
            <a:r>
              <a:rPr lang="fr-FR" sz="3600" dirty="0" smtClean="0">
                <a:solidFill>
                  <a:schemeClr val="tx1">
                    <a:lumMod val="50000"/>
                    <a:lumOff val="50000"/>
                  </a:schemeClr>
                </a:solidFill>
              </a:rPr>
              <a:t>La Machine a trier</a:t>
            </a:r>
            <a:endParaRPr lang="fr-FR" sz="1400" kern="0" dirty="0" smtClean="0">
              <a:solidFill>
                <a:schemeClr val="bg1">
                  <a:lumMod val="65000"/>
                </a:schemeClr>
              </a:solidFill>
            </a:endParaRPr>
          </a:p>
        </p:txBody>
      </p:sp>
    </p:spTree>
    <p:extLst>
      <p:ext uri="{BB962C8B-B14F-4D97-AF65-F5344CB8AC3E}">
        <p14:creationId xmlns:p14="http://schemas.microsoft.com/office/powerpoint/2010/main" val="243217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604837" y="2900719"/>
            <a:ext cx="8534400" cy="707886"/>
          </a:xfrm>
          <a:prstGeom prst="rect">
            <a:avLst/>
          </a:prstGeom>
        </p:spPr>
        <p:txBody>
          <a:bodyPr wrap="square">
            <a:spAutoFit/>
          </a:bodyPr>
          <a:lstStyle/>
          <a:p>
            <a:pPr algn="just"/>
            <a:r>
              <a:rPr lang="fr-FR" sz="2000" b="1" dirty="0" smtClean="0"/>
              <a:t>Les notions d’énergie, de mouvements, d’information sont abordées dans le thème : «</a:t>
            </a:r>
            <a:r>
              <a:rPr lang="fr-FR" sz="2000" b="1" dirty="0"/>
              <a:t> matière, mouvement, énergie, information »</a:t>
            </a:r>
          </a:p>
        </p:txBody>
      </p:sp>
      <p:graphicFrame>
        <p:nvGraphicFramePr>
          <p:cNvPr id="16" name="Tableau 15"/>
          <p:cNvGraphicFramePr>
            <a:graphicFrameLocks noGrp="1"/>
          </p:cNvGraphicFramePr>
          <p:nvPr>
            <p:custDataLst>
              <p:tags r:id="rId2"/>
            </p:custDataLst>
            <p:extLst>
              <p:ext uri="{D42A27DB-BD31-4B8C-83A1-F6EECF244321}">
                <p14:modId xmlns:p14="http://schemas.microsoft.com/office/powerpoint/2010/main" val="3359850686"/>
              </p:ext>
            </p:extLst>
          </p:nvPr>
        </p:nvGraphicFramePr>
        <p:xfrm>
          <a:off x="430061" y="1524000"/>
          <a:ext cx="8713939" cy="1219200"/>
        </p:xfrm>
        <a:graphic>
          <a:graphicData uri="http://schemas.openxmlformats.org/drawingml/2006/table">
            <a:tbl>
              <a:tblPr firstRow="1" firstCol="1" bandRow="1">
                <a:tableStyleId>{35758FB7-9AC5-4552-8A53-C91805E547FA}</a:tableStyleId>
              </a:tblPr>
              <a:tblGrid>
                <a:gridCol w="1617786"/>
                <a:gridCol w="1292469"/>
                <a:gridCol w="1582615"/>
                <a:gridCol w="1338000"/>
                <a:gridCol w="1370031"/>
                <a:gridCol w="1513038"/>
              </a:tblGrid>
              <a:tr h="1219200">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lnSpc>
                          <a:spcPct val="100000"/>
                        </a:lnSpc>
                        <a:spcAft>
                          <a:spcPts val="0"/>
                        </a:spcAft>
                      </a:pPr>
                      <a:r>
                        <a:rPr lang="fr-FR" sz="1800" dirty="0" smtClean="0">
                          <a:effectLst/>
                        </a:rPr>
                        <a:t>C3</a:t>
                      </a:r>
                    </a:p>
                    <a:p>
                      <a:pPr algn="ctr">
                        <a:lnSpc>
                          <a:spcPct val="100000"/>
                        </a:lnSpc>
                        <a:spcAft>
                          <a:spcPts val="0"/>
                        </a:spcAft>
                      </a:pPr>
                      <a:r>
                        <a:rPr lang="fr-FR" sz="1800" dirty="0" smtClean="0">
                          <a:effectLst/>
                        </a:rPr>
                        <a:t>Matériaux &amp; Objets</a:t>
                      </a:r>
                      <a:r>
                        <a:rPr lang="fr-FR" sz="1800" baseline="0" dirty="0" smtClean="0">
                          <a:effectLst/>
                        </a:rPr>
                        <a:t> techniques</a:t>
                      </a:r>
                      <a:endParaRPr lang="fr-FR" sz="1400" dirty="0">
                        <a:effectLst/>
                        <a:latin typeface="Calibri"/>
                        <a:ea typeface="Calibri"/>
                        <a:cs typeface="Times New Roman"/>
                      </a:endParaRPr>
                    </a:p>
                  </a:txBody>
                  <a:tcPr marL="63305" marR="63305" marT="0" marB="0" anchor="ctr">
                    <a:cell3D prstMaterial="dkEdge">
                      <a:bevel/>
                      <a:lightRig rig="flood" dir="t"/>
                    </a:cell3D>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lnSpc>
                          <a:spcPct val="100000"/>
                        </a:lnSpc>
                        <a:spcAft>
                          <a:spcPts val="0"/>
                        </a:spcAft>
                      </a:pPr>
                      <a:r>
                        <a:rPr lang="fr-FR" sz="1400" dirty="0" smtClean="0">
                          <a:effectLst/>
                        </a:rPr>
                        <a:t>Principales évolutions </a:t>
                      </a:r>
                      <a:r>
                        <a:rPr lang="fr-FR" sz="1400" dirty="0">
                          <a:effectLst/>
                        </a:rPr>
                        <a:t>des besoins et des objets</a:t>
                      </a:r>
                      <a:endParaRPr lang="fr-FR" sz="1400" b="0" dirty="0">
                        <a:effectLst/>
                        <a:latin typeface="Calibri"/>
                        <a:ea typeface="Calibri"/>
                        <a:cs typeface="Times New Roman"/>
                      </a:endParaRPr>
                    </a:p>
                  </a:txBody>
                  <a:tcPr marL="63305" marR="63305" marT="0" marB="0" anchor="ctr">
                    <a:cell3D prstMaterial="dkEdge">
                      <a:bevel/>
                      <a:lightRig rig="flood" dir="t"/>
                    </a:cell3D>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lnSpc>
                          <a:spcPct val="100000"/>
                        </a:lnSpc>
                        <a:spcAft>
                          <a:spcPts val="0"/>
                        </a:spcAft>
                      </a:pPr>
                      <a:r>
                        <a:rPr lang="fr-FR" sz="1400" dirty="0">
                          <a:effectLst/>
                        </a:rPr>
                        <a:t>Fonctionnement des objets </a:t>
                      </a:r>
                      <a:r>
                        <a:rPr lang="fr-FR" sz="1400" dirty="0" smtClean="0">
                          <a:effectLst/>
                        </a:rPr>
                        <a:t>techniques, fonctions, constitution</a:t>
                      </a:r>
                      <a:endParaRPr lang="fr-FR" sz="1400" b="0" dirty="0">
                        <a:effectLst/>
                        <a:latin typeface="Calibri"/>
                        <a:ea typeface="Calibri"/>
                        <a:cs typeface="Times New Roman"/>
                      </a:endParaRPr>
                    </a:p>
                  </a:txBody>
                  <a:tcPr marL="63305" marR="63305" marT="0" marB="0" anchor="ctr">
                    <a:cell3D prstMaterial="dkEdge">
                      <a:bevel/>
                      <a:lightRig rig="flood" dir="t"/>
                    </a:cell3D>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lnSpc>
                          <a:spcPct val="100000"/>
                        </a:lnSpc>
                        <a:spcAft>
                          <a:spcPts val="0"/>
                        </a:spcAft>
                      </a:pPr>
                      <a:r>
                        <a:rPr lang="fr-FR" sz="1400" baseline="0" dirty="0">
                          <a:effectLst/>
                        </a:rPr>
                        <a:t> </a:t>
                      </a:r>
                      <a:r>
                        <a:rPr lang="fr-FR" sz="1400" baseline="0" dirty="0" smtClean="0">
                          <a:effectLst/>
                        </a:rPr>
                        <a:t>Principales f</a:t>
                      </a:r>
                      <a:r>
                        <a:rPr lang="fr-FR" sz="1400" dirty="0" smtClean="0">
                          <a:effectLst/>
                        </a:rPr>
                        <a:t>amilles </a:t>
                      </a:r>
                      <a:r>
                        <a:rPr lang="fr-FR" sz="1400" dirty="0">
                          <a:effectLst/>
                        </a:rPr>
                        <a:t>de matériaux</a:t>
                      </a:r>
                      <a:endParaRPr lang="fr-FR" sz="1400" b="0" dirty="0">
                        <a:effectLst/>
                        <a:latin typeface="Calibri"/>
                        <a:ea typeface="Calibri"/>
                        <a:cs typeface="Times New Roman"/>
                      </a:endParaRPr>
                    </a:p>
                  </a:txBody>
                  <a:tcPr marL="63305" marR="63305" marT="0" marB="0" anchor="ctr">
                    <a:cell3D prstMaterial="dkEdge">
                      <a:bevel/>
                      <a:lightRig rig="flood" dir="t"/>
                    </a:cell3D>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lnSpc>
                          <a:spcPct val="100000"/>
                        </a:lnSpc>
                        <a:spcAft>
                          <a:spcPts val="0"/>
                        </a:spcAft>
                      </a:pPr>
                      <a:r>
                        <a:rPr lang="fr-FR" sz="1400" dirty="0" smtClean="0">
                          <a:effectLst/>
                        </a:rPr>
                        <a:t>Concevoir et produire tout ou partie d’un objet </a:t>
                      </a:r>
                      <a:r>
                        <a:rPr lang="fr-FR" sz="1400" dirty="0">
                          <a:effectLst/>
                        </a:rPr>
                        <a:t>technique</a:t>
                      </a:r>
                      <a:endParaRPr lang="fr-FR" sz="1400" b="0" dirty="0">
                        <a:effectLst/>
                        <a:latin typeface="Calibri"/>
                        <a:ea typeface="Calibri"/>
                        <a:cs typeface="Times New Roman"/>
                      </a:endParaRPr>
                    </a:p>
                  </a:txBody>
                  <a:tcPr marL="63305" marR="63305" marT="0" marB="0" anchor="ctr">
                    <a:cell3D prstMaterial="dkEdge">
                      <a:bevel/>
                      <a:lightRig rig="flood" dir="t"/>
                    </a:cell3D>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lnSpc>
                          <a:spcPct val="100000"/>
                        </a:lnSpc>
                        <a:spcAft>
                          <a:spcPts val="0"/>
                        </a:spcAft>
                      </a:pPr>
                      <a:r>
                        <a:rPr lang="fr-FR" sz="1400" dirty="0">
                          <a:effectLst/>
                        </a:rPr>
                        <a:t>La communication et gestion de l’information</a:t>
                      </a:r>
                      <a:endParaRPr lang="fr-FR" sz="1400" b="0" dirty="0">
                        <a:effectLst/>
                        <a:latin typeface="Calibri"/>
                        <a:ea typeface="Calibri"/>
                        <a:cs typeface="Times New Roman"/>
                      </a:endParaRPr>
                    </a:p>
                  </a:txBody>
                  <a:tcPr marL="63305" marR="63305" marT="0" marB="0" anchor="ctr">
                    <a:cell3D prstMaterial="dkEdge">
                      <a:bevel/>
                      <a:lightRig rig="flood" dir="t"/>
                    </a:cell3D>
                  </a:tcPr>
                </a:tc>
              </a:tr>
            </a:tbl>
          </a:graphicData>
        </a:graphic>
      </p:graphicFrame>
      <p:sp>
        <p:nvSpPr>
          <p:cNvPr id="8" name="ZoneTexte 7"/>
          <p:cNvSpPr txBox="1"/>
          <p:nvPr>
            <p:custDataLst>
              <p:tags r:id="rId3"/>
            </p:custDataLst>
          </p:nvPr>
        </p:nvSpPr>
        <p:spPr>
          <a:xfrm>
            <a:off x="1634035" y="3733800"/>
            <a:ext cx="6051657" cy="461665"/>
          </a:xfrm>
          <a:prstGeom prst="rect">
            <a:avLst/>
          </a:prstGeom>
          <a:noFill/>
        </p:spPr>
        <p:txBody>
          <a:bodyPr wrap="none" rtlCol="0">
            <a:spAutoFit/>
          </a:bodyPr>
          <a:lstStyle/>
          <a:p>
            <a:r>
              <a:rPr lang="fr-FR" sz="2400" b="1" dirty="0" smtClean="0">
                <a:solidFill>
                  <a:srgbClr val="FF0000"/>
                </a:solidFill>
              </a:rPr>
              <a:t>Inconcevable de les traiter séparément !</a:t>
            </a:r>
          </a:p>
        </p:txBody>
      </p:sp>
      <p:sp>
        <p:nvSpPr>
          <p:cNvPr id="17" name="Rectangle 16"/>
          <p:cNvSpPr/>
          <p:nvPr>
            <p:custDataLst>
              <p:tags r:id="rId4"/>
            </p:custDataLst>
          </p:nvPr>
        </p:nvSpPr>
        <p:spPr>
          <a:xfrm>
            <a:off x="604837" y="4343400"/>
            <a:ext cx="8534400" cy="1015663"/>
          </a:xfrm>
          <a:prstGeom prst="rect">
            <a:avLst/>
          </a:prstGeom>
        </p:spPr>
        <p:txBody>
          <a:bodyPr wrap="square">
            <a:spAutoFit/>
          </a:bodyPr>
          <a:lstStyle/>
          <a:p>
            <a:pPr algn="just"/>
            <a:r>
              <a:rPr lang="fr-FR" sz="2000" b="1" dirty="0" smtClean="0"/>
              <a:t>Les élèves acquièrent des compétences, donc elles sont transférables inscrivons-nous dans ce principe à travers d’autres thèmes..</a:t>
            </a:r>
            <a:endParaRPr lang="fr-FR" sz="2000" b="1" dirty="0"/>
          </a:p>
        </p:txBody>
      </p:sp>
      <p:sp>
        <p:nvSpPr>
          <p:cNvPr id="18" name="ZoneTexte 17"/>
          <p:cNvSpPr txBox="1"/>
          <p:nvPr>
            <p:custDataLst>
              <p:tags r:id="rId5"/>
            </p:custDataLst>
          </p:nvPr>
        </p:nvSpPr>
        <p:spPr>
          <a:xfrm>
            <a:off x="524676" y="5560428"/>
            <a:ext cx="8289449" cy="369332"/>
          </a:xfrm>
          <a:prstGeom prst="rect">
            <a:avLst/>
          </a:prstGeom>
          <a:noFill/>
        </p:spPr>
        <p:txBody>
          <a:bodyPr wrap="none" rtlCol="0">
            <a:spAutoFit/>
          </a:bodyPr>
          <a:lstStyle/>
          <a:p>
            <a:r>
              <a:rPr lang="fr-FR" b="1" dirty="0" smtClean="0">
                <a:solidFill>
                  <a:srgbClr val="FF0000"/>
                </a:solidFill>
              </a:rPr>
              <a:t>On ne dit pas la même chose, certes,  mais on utilise les mêmes concepts</a:t>
            </a:r>
          </a:p>
        </p:txBody>
      </p:sp>
      <p:sp>
        <p:nvSpPr>
          <p:cNvPr id="9" name="Titre 1"/>
          <p:cNvSpPr txBox="1">
            <a:spLocks/>
          </p:cNvSpPr>
          <p:nvPr>
            <p:custDataLst>
              <p:tags r:id="rId6"/>
            </p:custDataLst>
          </p:nvPr>
        </p:nvSpPr>
        <p:spPr>
          <a:xfrm>
            <a:off x="1295400" y="12412"/>
            <a:ext cx="7848600" cy="1130588"/>
          </a:xfrm>
          <a:prstGeom prst="rect">
            <a:avLst/>
          </a:prstGeom>
          <a:noFill/>
        </p:spPr>
        <p:txBody>
          <a:bodyPr anchor="ctr" anchorCtr="0"/>
          <a:lstStyle>
            <a:lvl1pPr algn="l" rtl="0" eaLnBrk="0" fontAlgn="base" hangingPunct="0">
              <a:spcBef>
                <a:spcPct val="0"/>
              </a:spcBef>
              <a:spcAft>
                <a:spcPct val="0"/>
              </a:spcAft>
              <a:defRPr sz="4000" b="1" cap="all">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a:lstStyle>
          <a:p>
            <a:pPr algn="ctr"/>
            <a:r>
              <a:rPr lang="fr-FR" sz="3600" kern="0" dirty="0" smtClean="0">
                <a:solidFill>
                  <a:schemeClr val="tx2">
                    <a:lumMod val="50000"/>
                    <a:lumOff val="50000"/>
                  </a:schemeClr>
                </a:solidFill>
              </a:rPr>
              <a:t>Le cycle 3</a:t>
            </a:r>
          </a:p>
          <a:p>
            <a:pPr algn="ctr"/>
            <a:r>
              <a:rPr lang="fr-FR" sz="2800" dirty="0">
                <a:solidFill>
                  <a:schemeClr val="bg1">
                    <a:lumMod val="65000"/>
                  </a:schemeClr>
                </a:solidFill>
              </a:rPr>
              <a:t>Sciences &amp; technologie</a:t>
            </a:r>
            <a:endParaRPr lang="fr-FR" sz="2800" kern="0" dirty="0" smtClean="0">
              <a:solidFill>
                <a:schemeClr val="bg1">
                  <a:lumMod val="65000"/>
                </a:schemeClr>
              </a:solidFill>
            </a:endParaRPr>
          </a:p>
        </p:txBody>
      </p:sp>
    </p:spTree>
    <p:extLst>
      <p:ext uri="{BB962C8B-B14F-4D97-AF65-F5344CB8AC3E}">
        <p14:creationId xmlns:p14="http://schemas.microsoft.com/office/powerpoint/2010/main" val="2626961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33400" y="4267200"/>
            <a:ext cx="8382000" cy="1362075"/>
          </a:xfrm>
        </p:spPr>
        <p:txBody>
          <a:bodyPr/>
          <a:lstStyle/>
          <a:p>
            <a:r>
              <a:rPr lang="fr-FR" sz="3600" dirty="0" smtClean="0">
                <a:effectLst>
                  <a:outerShdw blurRad="38100" dist="38100" dir="2700000" algn="tl">
                    <a:srgbClr val="000000">
                      <a:alpha val="43137"/>
                    </a:srgbClr>
                  </a:outerShdw>
                </a:effectLst>
              </a:rPr>
              <a:t>L’exploration </a:t>
            </a:r>
            <a:r>
              <a:rPr lang="fr-FR" sz="3600" dirty="0" err="1" smtClean="0">
                <a:effectLst>
                  <a:outerShdw blurRad="38100" dist="38100" dir="2700000" algn="tl">
                    <a:srgbClr val="000000">
                      <a:alpha val="43137"/>
                    </a:srgbClr>
                  </a:outerShdw>
                </a:effectLst>
              </a:rPr>
              <a:t>spatialE</a:t>
            </a:r>
            <a:endParaRPr lang="fr-FR" sz="2400" dirty="0">
              <a:solidFill>
                <a:schemeClr val="tx1"/>
              </a:solidFill>
              <a:effectLst>
                <a:outerShdw blurRad="38100" dist="38100" dir="2700000" algn="tl">
                  <a:srgbClr val="000000">
                    <a:alpha val="43137"/>
                  </a:srgbClr>
                </a:outerShdw>
              </a:effectLst>
            </a:endParaRPr>
          </a:p>
        </p:txBody>
      </p:sp>
      <p:sp>
        <p:nvSpPr>
          <p:cNvPr id="5" name="Espace réservé du numéro de diapositive 4"/>
          <p:cNvSpPr>
            <a:spLocks noGrp="1"/>
          </p:cNvSpPr>
          <p:nvPr>
            <p:ph type="sldNum" sz="quarter" idx="11"/>
            <p:custDataLst>
              <p:tags r:id="rId2"/>
            </p:custDataLst>
          </p:nvPr>
        </p:nvSpPr>
        <p:spPr/>
        <p:txBody>
          <a:bodyPr/>
          <a:lstStyle/>
          <a:p>
            <a:pPr>
              <a:defRPr/>
            </a:pPr>
            <a:fld id="{31345AF8-87BB-48AA-839A-0E89BF20891A}" type="slidenum">
              <a:rPr lang="fr-FR" smtClean="0"/>
              <a:pPr>
                <a:defRPr/>
              </a:pPr>
              <a:t>20</a:t>
            </a:fld>
            <a:endParaRPr lang="fr-FR"/>
          </a:p>
        </p:txBody>
      </p:sp>
      <p:sp>
        <p:nvSpPr>
          <p:cNvPr id="9" name="Titre 1"/>
          <p:cNvSpPr txBox="1">
            <a:spLocks/>
          </p:cNvSpPr>
          <p:nvPr>
            <p:custDataLst>
              <p:tags r:id="rId3"/>
            </p:custDataLst>
          </p:nvPr>
        </p:nvSpPr>
        <p:spPr>
          <a:xfrm>
            <a:off x="1295400" y="12412"/>
            <a:ext cx="7848600" cy="1130588"/>
          </a:xfrm>
          <a:prstGeom prst="rect">
            <a:avLst/>
          </a:prstGeom>
          <a:noFill/>
        </p:spPr>
        <p:txBody>
          <a:bodyPr anchor="ctr" anchorCtr="0"/>
          <a:lstStyle>
            <a:lvl1pPr algn="l" rtl="0" eaLnBrk="0" fontAlgn="base" hangingPunct="0">
              <a:spcBef>
                <a:spcPct val="0"/>
              </a:spcBef>
              <a:spcAft>
                <a:spcPct val="0"/>
              </a:spcAft>
              <a:defRPr sz="4000" b="1" cap="all">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a:lstStyle>
          <a:p>
            <a:pPr algn="ctr"/>
            <a:r>
              <a:rPr lang="fr-FR" sz="3600" kern="0" dirty="0" smtClean="0">
                <a:solidFill>
                  <a:schemeClr val="tx2">
                    <a:lumMod val="50000"/>
                    <a:lumOff val="50000"/>
                  </a:schemeClr>
                </a:solidFill>
              </a:rPr>
              <a:t>Le cycle 3</a:t>
            </a:r>
          </a:p>
          <a:p>
            <a:pPr algn="ctr"/>
            <a:r>
              <a:rPr lang="fr-FR" sz="2800" dirty="0">
                <a:solidFill>
                  <a:schemeClr val="bg1">
                    <a:lumMod val="65000"/>
                  </a:schemeClr>
                </a:solidFill>
              </a:rPr>
              <a:t>Sciences &amp; technologie</a:t>
            </a:r>
            <a:endParaRPr lang="fr-FR" sz="2800" kern="0" dirty="0" smtClean="0">
              <a:solidFill>
                <a:schemeClr val="bg1">
                  <a:lumMod val="65000"/>
                </a:schemeClr>
              </a:solidFill>
            </a:endParaRPr>
          </a:p>
        </p:txBody>
      </p:sp>
      <p:sp>
        <p:nvSpPr>
          <p:cNvPr id="3" name="ZoneTexte 2"/>
          <p:cNvSpPr txBox="1"/>
          <p:nvPr>
            <p:custDataLst>
              <p:tags r:id="rId4"/>
            </p:custDataLst>
          </p:nvPr>
        </p:nvSpPr>
        <p:spPr>
          <a:xfrm flipH="1">
            <a:off x="1828800" y="5825609"/>
            <a:ext cx="5181600" cy="400110"/>
          </a:xfrm>
          <a:prstGeom prst="rect">
            <a:avLst/>
          </a:prstGeom>
          <a:noFill/>
        </p:spPr>
        <p:txBody>
          <a:bodyPr wrap="square" rtlCol="0">
            <a:spAutoFit/>
          </a:bodyPr>
          <a:lstStyle/>
          <a:p>
            <a:r>
              <a:rPr lang="fr-FR" sz="2000" b="1" i="1" dirty="0" smtClean="0">
                <a:solidFill>
                  <a:schemeClr val="accent2"/>
                </a:solidFill>
              </a:rPr>
              <a:t>Un projet ou un ensemble de séquences</a:t>
            </a:r>
          </a:p>
        </p:txBody>
      </p:sp>
      <p:pic>
        <p:nvPicPr>
          <p:cNvPr id="10242" name="Picture 2"/>
          <p:cNvPicPr>
            <a:picLocks noChangeAspect="1" noChangeArrowheads="1"/>
          </p:cNvPicPr>
          <p:nvPr>
            <p:custDataLst>
              <p:tags r:id="rId5"/>
            </p:custDataLst>
          </p:nvPr>
        </p:nvPicPr>
        <p:blipFill rotWithShape="1">
          <a:blip r:embed="rId9">
            <a:extLst>
              <a:ext uri="{28A0092B-C50C-407E-A947-70E740481C1C}">
                <a14:useLocalDpi xmlns:a14="http://schemas.microsoft.com/office/drawing/2010/main" val="0"/>
              </a:ext>
            </a:extLst>
          </a:blip>
          <a:srcRect l="9573" t="10069" b="9912"/>
          <a:stretch/>
        </p:blipFill>
        <p:spPr bwMode="auto">
          <a:xfrm>
            <a:off x="717645" y="1709735"/>
            <a:ext cx="4229100" cy="2114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descr="Résultat de recherche d'images pour &quot;l'exploration spatiale&quot;"/>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5972014" y="2514600"/>
            <a:ext cx="2790986" cy="1739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76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custDataLst>
              <p:tags r:id="rId1"/>
            </p:custDataLst>
          </p:nvPr>
        </p:nvSpPr>
        <p:spPr/>
        <p:txBody>
          <a:bodyPr/>
          <a:lstStyle/>
          <a:p>
            <a:pPr>
              <a:defRPr/>
            </a:pPr>
            <a:fld id="{31345AF8-87BB-48AA-839A-0E89BF20891A}" type="slidenum">
              <a:rPr lang="fr-FR" smtClean="0"/>
              <a:pPr>
                <a:defRPr/>
              </a:pPr>
              <a:t>21</a:t>
            </a:fld>
            <a:endParaRPr lang="fr-FR"/>
          </a:p>
        </p:txBody>
      </p:sp>
      <p:sp>
        <p:nvSpPr>
          <p:cNvPr id="4" name="Rectangle 3"/>
          <p:cNvSpPr/>
          <p:nvPr>
            <p:custDataLst>
              <p:tags r:id="rId2"/>
            </p:custDataLst>
          </p:nvPr>
        </p:nvSpPr>
        <p:spPr>
          <a:xfrm>
            <a:off x="476250" y="4962108"/>
            <a:ext cx="5638800" cy="338554"/>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fr-FR" sz="1600" dirty="0"/>
              <a:t>La planète Terre. Les êtres vivants dans leur environnement</a:t>
            </a:r>
          </a:p>
        </p:txBody>
      </p:sp>
      <p:sp>
        <p:nvSpPr>
          <p:cNvPr id="7" name="Rectangle 6"/>
          <p:cNvSpPr/>
          <p:nvPr>
            <p:custDataLst>
              <p:tags r:id="rId3"/>
            </p:custDataLst>
          </p:nvPr>
        </p:nvSpPr>
        <p:spPr>
          <a:xfrm>
            <a:off x="609600" y="1662917"/>
            <a:ext cx="5029200" cy="338554"/>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fr-FR" sz="1600" b="1" dirty="0"/>
              <a:t>Matériaux et objets techniques</a:t>
            </a:r>
            <a:endParaRPr lang="fr-FR" sz="1600" dirty="0"/>
          </a:p>
        </p:txBody>
      </p:sp>
      <p:sp>
        <p:nvSpPr>
          <p:cNvPr id="13" name="Rectangle 12"/>
          <p:cNvSpPr/>
          <p:nvPr>
            <p:custDataLst>
              <p:tags r:id="rId4"/>
            </p:custDataLst>
          </p:nvPr>
        </p:nvSpPr>
        <p:spPr>
          <a:xfrm>
            <a:off x="457200" y="1270577"/>
            <a:ext cx="7620000" cy="369332"/>
          </a:xfrm>
          <a:prstGeom prst="rect">
            <a:avLst/>
          </a:prstGeom>
        </p:spPr>
        <p:txBody>
          <a:bodyPr wrap="square">
            <a:spAutoFit/>
          </a:bodyPr>
          <a:lstStyle/>
          <a:p>
            <a:pPr algn="l"/>
            <a:r>
              <a:rPr lang="fr-FR" dirty="0"/>
              <a:t>Éléments </a:t>
            </a:r>
            <a:r>
              <a:rPr lang="fr-FR" dirty="0" smtClean="0"/>
              <a:t>de référence au programme de sciences et technologie :</a:t>
            </a:r>
            <a:endParaRPr lang="fr-FR" dirty="0"/>
          </a:p>
        </p:txBody>
      </p:sp>
      <p:sp>
        <p:nvSpPr>
          <p:cNvPr id="14" name="Titre 1"/>
          <p:cNvSpPr txBox="1">
            <a:spLocks/>
          </p:cNvSpPr>
          <p:nvPr>
            <p:custDataLst>
              <p:tags r:id="rId5"/>
            </p:custDataLst>
          </p:nvPr>
        </p:nvSpPr>
        <p:spPr>
          <a:xfrm>
            <a:off x="1295400" y="12412"/>
            <a:ext cx="7848600" cy="1130588"/>
          </a:xfrm>
          <a:prstGeom prst="rect">
            <a:avLst/>
          </a:prstGeom>
          <a:noFill/>
        </p:spPr>
        <p:txBody>
          <a:bodyPr anchor="ctr" anchorCtr="0"/>
          <a:lstStyle>
            <a:lvl1pPr algn="l" rtl="0" eaLnBrk="0" fontAlgn="base" hangingPunct="0">
              <a:spcBef>
                <a:spcPct val="0"/>
              </a:spcBef>
              <a:spcAft>
                <a:spcPct val="0"/>
              </a:spcAft>
              <a:defRPr sz="4000" b="1" cap="all">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a:lstStyle>
          <a:p>
            <a:pPr algn="ctr"/>
            <a:r>
              <a:rPr lang="fr-FR" sz="3600" dirty="0" smtClean="0">
                <a:solidFill>
                  <a:schemeClr val="tx1">
                    <a:lumMod val="50000"/>
                    <a:lumOff val="50000"/>
                  </a:schemeClr>
                </a:solidFill>
              </a:rPr>
              <a:t>L’exploration spatiale</a:t>
            </a:r>
            <a:endParaRPr lang="fr-FR" sz="1400" kern="0" dirty="0" smtClean="0">
              <a:solidFill>
                <a:schemeClr val="bg1">
                  <a:lumMod val="65000"/>
                </a:schemeClr>
              </a:solidFill>
            </a:endParaRPr>
          </a:p>
        </p:txBody>
      </p:sp>
      <p:graphicFrame>
        <p:nvGraphicFramePr>
          <p:cNvPr id="6" name="Tableau 5"/>
          <p:cNvGraphicFramePr>
            <a:graphicFrameLocks noGrp="1"/>
          </p:cNvGraphicFramePr>
          <p:nvPr>
            <p:custDataLst>
              <p:tags r:id="rId6"/>
            </p:custDataLst>
            <p:extLst>
              <p:ext uri="{D42A27DB-BD31-4B8C-83A1-F6EECF244321}">
                <p14:modId xmlns:p14="http://schemas.microsoft.com/office/powerpoint/2010/main" val="2139014959"/>
              </p:ext>
            </p:extLst>
          </p:nvPr>
        </p:nvGraphicFramePr>
        <p:xfrm>
          <a:off x="609600" y="2033971"/>
          <a:ext cx="8153400" cy="1554353"/>
        </p:xfrm>
        <a:graphic>
          <a:graphicData uri="http://schemas.openxmlformats.org/drawingml/2006/table">
            <a:tbl>
              <a:tblPr>
                <a:tableStyleId>{5C22544A-7EE6-4342-B048-85BDC9FD1C3A}</a:tableStyleId>
              </a:tblPr>
              <a:tblGrid>
                <a:gridCol w="8153400"/>
              </a:tblGrid>
              <a:tr h="114996">
                <a:tc>
                  <a:txBody>
                    <a:bodyPr/>
                    <a:lstStyle/>
                    <a:p>
                      <a:pPr algn="just">
                        <a:spcAft>
                          <a:spcPts val="0"/>
                        </a:spcAft>
                      </a:pPr>
                      <a:r>
                        <a:rPr lang="fr-FR" sz="800" b="1" dirty="0">
                          <a:effectLst/>
                        </a:rPr>
                        <a:t>Attendus de fin de </a:t>
                      </a:r>
                      <a:r>
                        <a:rPr lang="fr-FR" sz="800" b="1" dirty="0" err="1" smtClean="0">
                          <a:effectLst/>
                        </a:rPr>
                        <a:t>cyclee</a:t>
                      </a:r>
                      <a:endParaRPr lang="fr-FR" sz="800" b="1" dirty="0">
                        <a:solidFill>
                          <a:srgbClr val="000000"/>
                        </a:solidFill>
                        <a:effectLst/>
                        <a:latin typeface="Arial"/>
                        <a:ea typeface="Arial"/>
                      </a:endParaRPr>
                    </a:p>
                  </a:txBody>
                  <a:tcPr marL="68580" marR="68580" marT="0" marB="0">
                    <a:solidFill>
                      <a:srgbClr val="F5E26F"/>
                    </a:solidFill>
                  </a:tcPr>
                </a:tc>
              </a:tr>
              <a:tr h="439226">
                <a:tc>
                  <a:txBody>
                    <a:bodyPr/>
                    <a:lstStyle/>
                    <a:p>
                      <a:pPr marL="342900" lvl="0" indent="-342900" algn="just">
                        <a:buFont typeface="Arial"/>
                        <a:buChar char="●"/>
                      </a:pPr>
                      <a:r>
                        <a:rPr lang="fr-FR" sz="800">
                          <a:effectLst/>
                        </a:rPr>
                        <a:t>Décrire le fonctionnement d’objets techniques, leurs fonctions et leurs constitutions</a:t>
                      </a:r>
                    </a:p>
                    <a:p>
                      <a:pPr marL="342900" lvl="0" indent="-342900" algn="just">
                        <a:buFont typeface="Arial"/>
                        <a:buChar char="●"/>
                      </a:pPr>
                      <a:r>
                        <a:rPr lang="fr-FR" sz="800">
                          <a:effectLst/>
                        </a:rPr>
                        <a:t>Repérer et comprendre la communication et la gestion de l'information</a:t>
                      </a:r>
                    </a:p>
                    <a:p>
                      <a:pPr marL="342900" lvl="0" indent="-342900" algn="just">
                        <a:buFont typeface="Arial"/>
                        <a:buChar char="●"/>
                      </a:pPr>
                      <a:r>
                        <a:rPr lang="fr-FR" sz="800">
                          <a:effectLst/>
                        </a:rPr>
                        <a:t>Concevoir et produire tout ou partie d’un objet technique en équipe pour traduire une solution technologique répondant à un besoin</a:t>
                      </a:r>
                      <a:endParaRPr lang="fr-FR" sz="800">
                        <a:solidFill>
                          <a:srgbClr val="000000"/>
                        </a:solidFill>
                        <a:effectLst/>
                        <a:latin typeface="Arial"/>
                        <a:ea typeface="Arial"/>
                        <a:cs typeface="Arial"/>
                      </a:endParaRPr>
                    </a:p>
                  </a:txBody>
                  <a:tcPr marL="68580" marR="68580" marT="0" marB="0">
                    <a:solidFill>
                      <a:schemeClr val="bg1"/>
                    </a:solidFill>
                  </a:tcPr>
                </a:tc>
              </a:tr>
              <a:tr h="237716">
                <a:tc>
                  <a:txBody>
                    <a:bodyPr/>
                    <a:lstStyle/>
                    <a:p>
                      <a:pPr algn="just">
                        <a:spcAft>
                          <a:spcPts val="0"/>
                        </a:spcAft>
                      </a:pPr>
                      <a:r>
                        <a:rPr lang="fr-FR" sz="800" b="1" dirty="0">
                          <a:effectLst/>
                        </a:rPr>
                        <a:t>Connaissances et compétences associées</a:t>
                      </a:r>
                      <a:endParaRPr lang="fr-FR" sz="800" b="1" dirty="0">
                        <a:solidFill>
                          <a:srgbClr val="000000"/>
                        </a:solidFill>
                        <a:effectLst/>
                        <a:latin typeface="Arial"/>
                        <a:ea typeface="Arial"/>
                      </a:endParaRPr>
                    </a:p>
                  </a:txBody>
                  <a:tcPr marL="68580" marR="68580" marT="0" marB="0">
                    <a:solidFill>
                      <a:srgbClr val="F5E26F"/>
                    </a:solidFill>
                  </a:tcPr>
                </a:tc>
              </a:tr>
              <a:tr h="755491">
                <a:tc>
                  <a:txBody>
                    <a:bodyPr/>
                    <a:lstStyle/>
                    <a:p>
                      <a:pPr marL="342900" lvl="0" indent="-342900" algn="just">
                        <a:buFont typeface="Arial"/>
                        <a:buChar char="●"/>
                      </a:pPr>
                      <a:r>
                        <a:rPr lang="fr-FR" sz="800" dirty="0">
                          <a:effectLst/>
                        </a:rPr>
                        <a:t>Identifier les principales évolutions du besoin et des objets</a:t>
                      </a:r>
                    </a:p>
                    <a:p>
                      <a:pPr marL="342900" lvl="0" indent="-342900" algn="just">
                        <a:buFont typeface="Arial"/>
                        <a:buChar char="●"/>
                      </a:pPr>
                      <a:r>
                        <a:rPr lang="fr-FR" sz="800" dirty="0">
                          <a:effectLst/>
                        </a:rPr>
                        <a:t>Décrire le fonctionnement d'objets techniques, leurs fonctions, leurs constitutions</a:t>
                      </a:r>
                    </a:p>
                    <a:p>
                      <a:pPr marL="342900" lvl="0" indent="-342900" algn="just">
                        <a:buFont typeface="Arial"/>
                        <a:buChar char="●"/>
                      </a:pPr>
                      <a:r>
                        <a:rPr lang="fr-FR" sz="800" dirty="0">
                          <a:effectLst/>
                        </a:rPr>
                        <a:t>Comparaison de solutions techniques : constitutions, fonctions, organes</a:t>
                      </a:r>
                    </a:p>
                    <a:p>
                      <a:pPr marL="342900" lvl="0" indent="-342900" algn="just">
                        <a:buFont typeface="Arial"/>
                        <a:buChar char="●"/>
                      </a:pPr>
                      <a:r>
                        <a:rPr lang="fr-FR" sz="800" dirty="0">
                          <a:effectLst/>
                        </a:rPr>
                        <a:t>Notion de contrainte</a:t>
                      </a:r>
                    </a:p>
                    <a:p>
                      <a:pPr marL="342900" lvl="0" indent="-342900" algn="just">
                        <a:buFont typeface="Arial"/>
                        <a:buChar char="●"/>
                      </a:pPr>
                      <a:r>
                        <a:rPr lang="fr-FR" sz="800" dirty="0">
                          <a:effectLst/>
                        </a:rPr>
                        <a:t>Recherche d’idées (schémas, croquis …), modélisation du réel</a:t>
                      </a:r>
                      <a:endParaRPr lang="fr-FR" sz="800" dirty="0">
                        <a:solidFill>
                          <a:srgbClr val="000000"/>
                        </a:solidFill>
                        <a:effectLst/>
                        <a:latin typeface="Arial"/>
                        <a:ea typeface="Arial"/>
                        <a:cs typeface="Arial"/>
                      </a:endParaRPr>
                    </a:p>
                  </a:txBody>
                  <a:tcPr marL="68580" marR="68580" marT="0" marB="0">
                    <a:solidFill>
                      <a:schemeClr val="bg1"/>
                    </a:solidFill>
                  </a:tcPr>
                </a:tc>
              </a:tr>
            </a:tbl>
          </a:graphicData>
        </a:graphic>
      </p:graphicFrame>
      <p:graphicFrame>
        <p:nvGraphicFramePr>
          <p:cNvPr id="8" name="Tableau 7"/>
          <p:cNvGraphicFramePr>
            <a:graphicFrameLocks noGrp="1"/>
          </p:cNvGraphicFramePr>
          <p:nvPr>
            <p:custDataLst>
              <p:tags r:id="rId7"/>
            </p:custDataLst>
            <p:extLst>
              <p:ext uri="{D42A27DB-BD31-4B8C-83A1-F6EECF244321}">
                <p14:modId xmlns:p14="http://schemas.microsoft.com/office/powerpoint/2010/main" val="790878014"/>
              </p:ext>
            </p:extLst>
          </p:nvPr>
        </p:nvGraphicFramePr>
        <p:xfrm>
          <a:off x="581489" y="3946704"/>
          <a:ext cx="7361896" cy="1064448"/>
        </p:xfrm>
        <a:graphic>
          <a:graphicData uri="http://schemas.openxmlformats.org/drawingml/2006/table">
            <a:tbl>
              <a:tblPr>
                <a:tableStyleId>{5C22544A-7EE6-4342-B048-85BDC9FD1C3A}</a:tableStyleId>
              </a:tblPr>
              <a:tblGrid>
                <a:gridCol w="7361896"/>
              </a:tblGrid>
              <a:tr h="121464">
                <a:tc>
                  <a:txBody>
                    <a:bodyPr/>
                    <a:lstStyle/>
                    <a:p>
                      <a:pPr algn="just">
                        <a:spcAft>
                          <a:spcPts val="0"/>
                        </a:spcAft>
                      </a:pPr>
                      <a:r>
                        <a:rPr lang="fr-FR" sz="900" b="1" dirty="0">
                          <a:effectLst/>
                        </a:rPr>
                        <a:t>Attendus de fin de cycle</a:t>
                      </a:r>
                      <a:endParaRPr lang="fr-FR" sz="900" b="1" dirty="0">
                        <a:solidFill>
                          <a:srgbClr val="000000"/>
                        </a:solidFill>
                        <a:effectLst/>
                        <a:latin typeface="Arial"/>
                        <a:ea typeface="Arial"/>
                      </a:endParaRPr>
                    </a:p>
                  </a:txBody>
                  <a:tcPr marL="68580" marR="68580" marT="0" marB="0">
                    <a:solidFill>
                      <a:srgbClr val="F5E26F"/>
                    </a:solidFill>
                  </a:tcPr>
                </a:tc>
              </a:tr>
              <a:tr h="218748">
                <a:tc>
                  <a:txBody>
                    <a:bodyPr/>
                    <a:lstStyle/>
                    <a:p>
                      <a:pPr marL="342900" lvl="0" indent="-342900" algn="just">
                        <a:buFont typeface="Arial"/>
                        <a:buChar char="●"/>
                      </a:pPr>
                      <a:r>
                        <a:rPr lang="fr-FR" sz="900" dirty="0">
                          <a:effectLst/>
                        </a:rPr>
                        <a:t>Observer et décrire différents types de mouvements</a:t>
                      </a:r>
                      <a:endParaRPr lang="fr-FR" sz="900" dirty="0">
                        <a:solidFill>
                          <a:srgbClr val="000000"/>
                        </a:solidFill>
                        <a:effectLst/>
                        <a:latin typeface="Arial"/>
                        <a:ea typeface="Arial"/>
                        <a:cs typeface="Arial"/>
                      </a:endParaRPr>
                    </a:p>
                  </a:txBody>
                  <a:tcPr marL="68580" marR="68580" marT="0" marB="0">
                    <a:solidFill>
                      <a:schemeClr val="bg1"/>
                    </a:solidFill>
                  </a:tcPr>
                </a:tc>
              </a:tr>
              <a:tr h="157453">
                <a:tc>
                  <a:txBody>
                    <a:bodyPr/>
                    <a:lstStyle/>
                    <a:p>
                      <a:pPr algn="just">
                        <a:spcAft>
                          <a:spcPts val="0"/>
                        </a:spcAft>
                      </a:pPr>
                      <a:r>
                        <a:rPr lang="fr-FR" sz="900" b="1" dirty="0">
                          <a:effectLst/>
                        </a:rPr>
                        <a:t>Connaissances et compétences associées</a:t>
                      </a:r>
                      <a:endParaRPr lang="fr-FR" sz="900" b="1" dirty="0">
                        <a:solidFill>
                          <a:srgbClr val="000000"/>
                        </a:solidFill>
                        <a:effectLst/>
                        <a:latin typeface="Arial"/>
                        <a:ea typeface="Arial"/>
                      </a:endParaRPr>
                    </a:p>
                  </a:txBody>
                  <a:tcPr marL="68580" marR="68580" marT="0" marB="0">
                    <a:solidFill>
                      <a:srgbClr val="F5E26F"/>
                    </a:solidFill>
                  </a:tcPr>
                </a:tc>
              </a:tr>
              <a:tr h="551087">
                <a:tc>
                  <a:txBody>
                    <a:bodyPr/>
                    <a:lstStyle/>
                    <a:p>
                      <a:pPr marL="342900" lvl="0" indent="-342900" algn="just">
                        <a:buFont typeface="Arial"/>
                        <a:buChar char="●"/>
                      </a:pPr>
                      <a:r>
                        <a:rPr lang="fr-FR" sz="900" dirty="0">
                          <a:effectLst/>
                        </a:rPr>
                        <a:t>Observer et décrire différents mouvements</a:t>
                      </a:r>
                    </a:p>
                    <a:p>
                      <a:pPr marL="342900" lvl="0" indent="-342900" algn="just">
                        <a:buFont typeface="Arial"/>
                        <a:buChar char="●"/>
                      </a:pPr>
                      <a:r>
                        <a:rPr lang="fr-FR" sz="900" dirty="0">
                          <a:effectLst/>
                        </a:rPr>
                        <a:t>Décrire un mouvement, identifier les différences entre mouvement circulaire ou rectiligne (mouvements d’un objet : trajectoire et vitesse, unités et ordre de grandeur).</a:t>
                      </a:r>
                    </a:p>
                    <a:p>
                      <a:pPr marL="342900" lvl="0" indent="-342900" algn="just">
                        <a:buFont typeface="Arial"/>
                        <a:buChar char="●"/>
                      </a:pPr>
                      <a:r>
                        <a:rPr lang="fr-FR" sz="900" dirty="0">
                          <a:effectLst/>
                        </a:rPr>
                        <a:t>Exemples de mouvements simples</a:t>
                      </a:r>
                      <a:endParaRPr lang="fr-FR" sz="900" dirty="0">
                        <a:solidFill>
                          <a:srgbClr val="000000"/>
                        </a:solidFill>
                        <a:effectLst/>
                        <a:latin typeface="Arial"/>
                        <a:ea typeface="Arial"/>
                        <a:cs typeface="Arial"/>
                      </a:endParaRPr>
                    </a:p>
                  </a:txBody>
                  <a:tcPr marL="68580" marR="68580" marT="0" marB="0">
                    <a:solidFill>
                      <a:schemeClr val="bg1"/>
                    </a:solidFill>
                  </a:tcPr>
                </a:tc>
              </a:tr>
            </a:tbl>
          </a:graphicData>
        </a:graphic>
      </p:graphicFrame>
      <p:graphicFrame>
        <p:nvGraphicFramePr>
          <p:cNvPr id="12" name="Tableau 11"/>
          <p:cNvGraphicFramePr>
            <a:graphicFrameLocks noGrp="1"/>
          </p:cNvGraphicFramePr>
          <p:nvPr>
            <p:custDataLst>
              <p:tags r:id="rId8"/>
            </p:custDataLst>
            <p:extLst>
              <p:ext uri="{D42A27DB-BD31-4B8C-83A1-F6EECF244321}">
                <p14:modId xmlns:p14="http://schemas.microsoft.com/office/powerpoint/2010/main" val="1484684948"/>
              </p:ext>
            </p:extLst>
          </p:nvPr>
        </p:nvGraphicFramePr>
        <p:xfrm>
          <a:off x="495300" y="5410200"/>
          <a:ext cx="8504896" cy="1270000"/>
        </p:xfrm>
        <a:graphic>
          <a:graphicData uri="http://schemas.openxmlformats.org/drawingml/2006/table">
            <a:tbl>
              <a:tblPr>
                <a:tableStyleId>{5C22544A-7EE6-4342-B048-85BDC9FD1C3A}</a:tableStyleId>
              </a:tblPr>
              <a:tblGrid>
                <a:gridCol w="8504896"/>
              </a:tblGrid>
              <a:tr h="177800">
                <a:tc>
                  <a:txBody>
                    <a:bodyPr/>
                    <a:lstStyle/>
                    <a:p>
                      <a:pPr algn="just">
                        <a:spcAft>
                          <a:spcPts val="0"/>
                        </a:spcAft>
                      </a:pPr>
                      <a:r>
                        <a:rPr lang="fr-FR" sz="1000" b="1" dirty="0">
                          <a:effectLst/>
                        </a:rPr>
                        <a:t>Attendus de fin de cycle</a:t>
                      </a:r>
                      <a:endParaRPr lang="fr-FR" sz="1000" b="1" dirty="0">
                        <a:solidFill>
                          <a:srgbClr val="000000"/>
                        </a:solidFill>
                        <a:effectLst/>
                        <a:latin typeface="Arial"/>
                        <a:ea typeface="Arial"/>
                      </a:endParaRPr>
                    </a:p>
                  </a:txBody>
                  <a:tcPr marL="68580" marR="68580" marT="0" marB="0">
                    <a:solidFill>
                      <a:srgbClr val="F5E26F"/>
                    </a:solidFill>
                  </a:tcPr>
                </a:tc>
              </a:tr>
              <a:tr h="0">
                <a:tc>
                  <a:txBody>
                    <a:bodyPr/>
                    <a:lstStyle/>
                    <a:p>
                      <a:pPr marL="342900" lvl="0" indent="-342900" algn="just">
                        <a:buFont typeface="Arial"/>
                        <a:buChar char="●"/>
                      </a:pPr>
                      <a:r>
                        <a:rPr lang="fr-FR" sz="1000">
                          <a:effectLst/>
                        </a:rPr>
                        <a:t>Situer la Terre dans le système solaire et caractériser les conditions de la vie terrestre</a:t>
                      </a:r>
                    </a:p>
                    <a:p>
                      <a:pPr marL="342900" lvl="0" indent="-342900" algn="just">
                        <a:buFont typeface="Arial"/>
                        <a:buChar char="●"/>
                      </a:pPr>
                      <a:r>
                        <a:rPr lang="fr-FR" sz="1000">
                          <a:effectLst/>
                        </a:rPr>
                        <a:t>Identifier des enjeux liés à l’environnement</a:t>
                      </a:r>
                      <a:endParaRPr lang="fr-FR" sz="1000">
                        <a:solidFill>
                          <a:srgbClr val="000000"/>
                        </a:solidFill>
                        <a:effectLst/>
                        <a:latin typeface="Arial"/>
                        <a:ea typeface="Arial"/>
                        <a:cs typeface="Arial"/>
                      </a:endParaRPr>
                    </a:p>
                  </a:txBody>
                  <a:tcPr marL="68580" marR="68580" marT="0" marB="0">
                    <a:solidFill>
                      <a:schemeClr val="bg1"/>
                    </a:solidFill>
                  </a:tcPr>
                </a:tc>
              </a:tr>
              <a:tr h="177800">
                <a:tc>
                  <a:txBody>
                    <a:bodyPr/>
                    <a:lstStyle/>
                    <a:p>
                      <a:pPr algn="just">
                        <a:spcAft>
                          <a:spcPts val="0"/>
                        </a:spcAft>
                      </a:pPr>
                      <a:r>
                        <a:rPr lang="fr-FR" sz="1000" b="1" dirty="0">
                          <a:effectLst/>
                        </a:rPr>
                        <a:t>Connaissances et compétences associées</a:t>
                      </a:r>
                      <a:endParaRPr lang="fr-FR" sz="1000" b="1" dirty="0">
                        <a:solidFill>
                          <a:srgbClr val="000000"/>
                        </a:solidFill>
                        <a:effectLst/>
                        <a:latin typeface="Arial"/>
                        <a:ea typeface="Arial"/>
                      </a:endParaRPr>
                    </a:p>
                  </a:txBody>
                  <a:tcPr marL="68580" marR="68580" marT="0" marB="0">
                    <a:solidFill>
                      <a:srgbClr val="F5E26F"/>
                    </a:solidFill>
                  </a:tcPr>
                </a:tc>
              </a:tr>
              <a:tr h="241300">
                <a:tc>
                  <a:txBody>
                    <a:bodyPr/>
                    <a:lstStyle/>
                    <a:p>
                      <a:pPr marL="342900" lvl="0" indent="-342900" algn="just">
                        <a:buFont typeface="Arial"/>
                        <a:buChar char="●"/>
                      </a:pPr>
                      <a:r>
                        <a:rPr lang="fr-FR" sz="1000" dirty="0">
                          <a:effectLst/>
                        </a:rPr>
                        <a:t>Le Soleil, les planètes</a:t>
                      </a:r>
                    </a:p>
                    <a:p>
                      <a:pPr marL="342900" lvl="0" indent="-342900" algn="just">
                        <a:buFont typeface="Arial"/>
                        <a:buChar char="●"/>
                      </a:pPr>
                      <a:r>
                        <a:rPr lang="fr-FR" sz="1000" dirty="0">
                          <a:effectLst/>
                        </a:rPr>
                        <a:t>Position de la Terre dans le système solaire</a:t>
                      </a:r>
                    </a:p>
                    <a:p>
                      <a:pPr marL="342900" lvl="0" indent="-342900" algn="just">
                        <a:buFont typeface="Arial"/>
                        <a:buChar char="●"/>
                      </a:pPr>
                      <a:r>
                        <a:rPr lang="fr-FR" sz="1000" dirty="0">
                          <a:effectLst/>
                        </a:rPr>
                        <a:t>Les mouvements de la Terre sur elle-même et autour du Soleil</a:t>
                      </a:r>
                    </a:p>
                    <a:p>
                      <a:pPr marL="342900" lvl="0" indent="-342900" algn="just">
                        <a:buFont typeface="Arial"/>
                        <a:buChar char="●"/>
                      </a:pPr>
                      <a:r>
                        <a:rPr lang="fr-FR" sz="1000" dirty="0">
                          <a:effectLst/>
                        </a:rPr>
                        <a:t>Représentations géométriques de l’espace et des astres (cercle, sphère)I</a:t>
                      </a:r>
                      <a:endParaRPr lang="fr-FR" sz="1000" dirty="0">
                        <a:solidFill>
                          <a:srgbClr val="000000"/>
                        </a:solidFill>
                        <a:effectLst/>
                        <a:latin typeface="Arial"/>
                        <a:ea typeface="Arial"/>
                        <a:cs typeface="Arial"/>
                      </a:endParaRPr>
                    </a:p>
                  </a:txBody>
                  <a:tcPr marL="68580" marR="68580" marT="0" marB="0">
                    <a:solidFill>
                      <a:schemeClr val="bg1"/>
                    </a:solidFill>
                  </a:tcPr>
                </a:tc>
              </a:tr>
            </a:tbl>
          </a:graphicData>
        </a:graphic>
      </p:graphicFrame>
      <p:sp>
        <p:nvSpPr>
          <p:cNvPr id="3" name="Rectangle 2"/>
          <p:cNvSpPr/>
          <p:nvPr>
            <p:custDataLst>
              <p:tags r:id="rId9"/>
            </p:custDataLst>
          </p:nvPr>
        </p:nvSpPr>
        <p:spPr>
          <a:xfrm>
            <a:off x="457200" y="3488323"/>
            <a:ext cx="4210050" cy="338554"/>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fr-FR" sz="1600" dirty="0"/>
              <a:t>Matière, mouvement, énergie, information</a:t>
            </a:r>
          </a:p>
        </p:txBody>
      </p:sp>
    </p:spTree>
    <p:extLst>
      <p:ext uri="{BB962C8B-B14F-4D97-AF65-F5344CB8AC3E}">
        <p14:creationId xmlns:p14="http://schemas.microsoft.com/office/powerpoint/2010/main" val="338945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custDataLst>
              <p:tags r:id="rId1"/>
            </p:custDataLst>
          </p:nvPr>
        </p:nvSpPr>
        <p:spPr>
          <a:xfrm>
            <a:off x="1295400" y="0"/>
            <a:ext cx="7848600" cy="1130588"/>
          </a:xfrm>
          <a:prstGeom prst="rect">
            <a:avLst/>
          </a:prstGeom>
          <a:noFill/>
        </p:spPr>
        <p:txBody>
          <a:bodyPr anchor="ctr" anchorCtr="0"/>
          <a:lstStyle>
            <a:lvl1pPr algn="l" rtl="0" eaLnBrk="0" fontAlgn="base" hangingPunct="0">
              <a:spcBef>
                <a:spcPct val="0"/>
              </a:spcBef>
              <a:spcAft>
                <a:spcPct val="0"/>
              </a:spcAft>
              <a:defRPr sz="4000" b="1" cap="all">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a:lstStyle>
          <a:p>
            <a:pPr algn="ctr"/>
            <a:r>
              <a:rPr lang="fr-FR" sz="3600" kern="0" dirty="0" smtClean="0">
                <a:solidFill>
                  <a:schemeClr val="tx2">
                    <a:lumMod val="50000"/>
                    <a:lumOff val="50000"/>
                  </a:schemeClr>
                </a:solidFill>
              </a:rPr>
              <a:t>L’exploration spatiale</a:t>
            </a:r>
            <a:endParaRPr lang="fr-FR" sz="2800" kern="0" dirty="0" smtClean="0">
              <a:solidFill>
                <a:schemeClr val="bg1">
                  <a:lumMod val="65000"/>
                </a:schemeClr>
              </a:solidFill>
            </a:endParaRPr>
          </a:p>
        </p:txBody>
      </p:sp>
      <p:pic>
        <p:nvPicPr>
          <p:cNvPr id="12291" name="Picture 3"/>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2557462" y="1656818"/>
            <a:ext cx="454618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 8"/>
          <p:cNvPicPr/>
          <p:nvPr>
            <p:custDataLst>
              <p:tags r:id="rId3"/>
            </p:custDataLst>
          </p:nvPr>
        </p:nvPicPr>
        <p:blipFill>
          <a:blip r:embed="rId10"/>
          <a:stretch>
            <a:fillRect/>
          </a:stretch>
        </p:blipFill>
        <p:spPr>
          <a:xfrm>
            <a:off x="6748462" y="3915305"/>
            <a:ext cx="1800225" cy="933450"/>
          </a:xfrm>
          <a:prstGeom prst="rect">
            <a:avLst/>
          </a:prstGeom>
        </p:spPr>
      </p:pic>
      <p:pic>
        <p:nvPicPr>
          <p:cNvPr id="12292" name="Picture 4"/>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6222051" y="1893624"/>
            <a:ext cx="1763188" cy="1119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1295400" y="3756293"/>
            <a:ext cx="140017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descr="Résultat de recherche d'images pour &quot;bonhomme travail formation&quot;"/>
          <p:cNvPicPr>
            <a:picLocks noChangeAspect="1" noChangeArrowheads="1"/>
          </p:cNvPicPr>
          <p:nvPr>
            <p:custDataLst>
              <p:tags r:id="rId6"/>
            </p:custDataLst>
          </p:nvPr>
        </p:nvPicPr>
        <p:blipFill>
          <a:blip r:embed="rId13">
            <a:extLst>
              <a:ext uri="{28A0092B-C50C-407E-A947-70E740481C1C}">
                <a14:useLocalDpi xmlns:a14="http://schemas.microsoft.com/office/drawing/2010/main" val="0"/>
              </a:ext>
            </a:extLst>
          </a:blip>
          <a:srcRect/>
          <a:stretch>
            <a:fillRect/>
          </a:stretch>
        </p:blipFill>
        <p:spPr bwMode="auto">
          <a:xfrm>
            <a:off x="533400" y="1228574"/>
            <a:ext cx="2743200" cy="217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689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2000"/>
                                        <p:tgtEl>
                                          <p:spTgt spid="12291"/>
                                        </p:tgtEl>
                                      </p:cBhvr>
                                    </p:animEffect>
                                    <p:anim calcmode="lin" valueType="num">
                                      <p:cBhvr>
                                        <p:cTn id="8" dur="2000" fill="hold"/>
                                        <p:tgtEl>
                                          <p:spTgt spid="12291"/>
                                        </p:tgtEl>
                                        <p:attrNameLst>
                                          <p:attrName>ppt_w</p:attrName>
                                        </p:attrNameLst>
                                      </p:cBhvr>
                                      <p:tavLst>
                                        <p:tav tm="0" fmla="#ppt_w*sin(2.5*pi*$)">
                                          <p:val>
                                            <p:fltVal val="0"/>
                                          </p:val>
                                        </p:tav>
                                        <p:tav tm="100000">
                                          <p:val>
                                            <p:fltVal val="1"/>
                                          </p:val>
                                        </p:tav>
                                      </p:tavLst>
                                    </p:anim>
                                    <p:anim calcmode="lin" valueType="num">
                                      <p:cBhvr>
                                        <p:cTn id="9" dur="2000" fill="hold"/>
                                        <p:tgtEl>
                                          <p:spTgt spid="12291"/>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1" presetClass="entr" presetSubtype="1"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par>
                          <p:cTn id="14" fill="hold">
                            <p:stCondLst>
                              <p:cond delay="4000"/>
                            </p:stCondLst>
                            <p:childTnLst>
                              <p:par>
                                <p:cTn id="15" presetID="21" presetClass="entr" presetSubtype="1"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heel(1)">
                                      <p:cBhvr>
                                        <p:cTn id="17" dur="2000"/>
                                        <p:tgtEl>
                                          <p:spTgt spid="1026"/>
                                        </p:tgtEl>
                                      </p:cBhvr>
                                    </p:animEffect>
                                  </p:childTnLst>
                                </p:cTn>
                              </p:par>
                            </p:childTnLst>
                          </p:cTn>
                        </p:par>
                        <p:par>
                          <p:cTn id="18" fill="hold">
                            <p:stCondLst>
                              <p:cond delay="6000"/>
                            </p:stCondLst>
                            <p:childTnLst>
                              <p:par>
                                <p:cTn id="19" presetID="21" presetClass="entr" presetSubtype="1" fill="hold" nodeType="afterEffect">
                                  <p:stCondLst>
                                    <p:cond delay="0"/>
                                  </p:stCondLst>
                                  <p:childTnLst>
                                    <p:set>
                                      <p:cBhvr>
                                        <p:cTn id="20" dur="1" fill="hold">
                                          <p:stCondLst>
                                            <p:cond delay="0"/>
                                          </p:stCondLst>
                                        </p:cTn>
                                        <p:tgtEl>
                                          <p:spTgt spid="12292"/>
                                        </p:tgtEl>
                                        <p:attrNameLst>
                                          <p:attrName>style.visibility</p:attrName>
                                        </p:attrNameLst>
                                      </p:cBhvr>
                                      <p:to>
                                        <p:strVal val="visible"/>
                                      </p:to>
                                    </p:set>
                                    <p:animEffect transition="in" filter="wheel(1)">
                                      <p:cBhvr>
                                        <p:cTn id="21" dur="2000"/>
                                        <p:tgtEl>
                                          <p:spTgt spid="12292"/>
                                        </p:tgtEl>
                                      </p:cBhvr>
                                    </p:animEffect>
                                  </p:childTnLst>
                                </p:cTn>
                              </p:par>
                            </p:childTnLst>
                          </p:cTn>
                        </p:par>
                        <p:par>
                          <p:cTn id="22" fill="hold">
                            <p:stCondLst>
                              <p:cond delay="8000"/>
                            </p:stCondLst>
                            <p:childTnLst>
                              <p:par>
                                <p:cTn id="23" presetID="22" presetClass="entr" presetSubtype="8"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custDataLst>
              <p:tags r:id="rId1"/>
            </p:custDataLst>
          </p:nvPr>
        </p:nvSpPr>
        <p:spPr>
          <a:xfrm>
            <a:off x="1295400" y="12412"/>
            <a:ext cx="7848600" cy="1130588"/>
          </a:xfrm>
          <a:prstGeom prst="rect">
            <a:avLst/>
          </a:prstGeom>
          <a:noFill/>
        </p:spPr>
        <p:txBody>
          <a:bodyPr anchor="ctr" anchorCtr="0"/>
          <a:lstStyle>
            <a:lvl1pPr algn="l" rtl="0" eaLnBrk="0" fontAlgn="base" hangingPunct="0">
              <a:spcBef>
                <a:spcPct val="0"/>
              </a:spcBef>
              <a:spcAft>
                <a:spcPct val="0"/>
              </a:spcAft>
              <a:defRPr sz="4000" b="1" cap="all">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a:lstStyle>
          <a:p>
            <a:pPr algn="ctr"/>
            <a:r>
              <a:rPr lang="fr-FR" sz="3600" kern="0" dirty="0" smtClean="0">
                <a:solidFill>
                  <a:schemeClr val="tx2">
                    <a:lumMod val="50000"/>
                    <a:lumOff val="50000"/>
                  </a:schemeClr>
                </a:solidFill>
              </a:rPr>
              <a:t>L’exploration spatiale</a:t>
            </a:r>
            <a:endParaRPr lang="fr-FR" sz="2800" kern="0" dirty="0" smtClean="0">
              <a:solidFill>
                <a:schemeClr val="bg1">
                  <a:lumMod val="65000"/>
                </a:schemeClr>
              </a:solidFill>
            </a:endParaRPr>
          </a:p>
        </p:txBody>
      </p:sp>
      <p:sp>
        <p:nvSpPr>
          <p:cNvPr id="4" name="Rectangle 3"/>
          <p:cNvSpPr/>
          <p:nvPr>
            <p:custDataLst>
              <p:tags r:id="rId2"/>
            </p:custDataLst>
          </p:nvPr>
        </p:nvSpPr>
        <p:spPr>
          <a:xfrm>
            <a:off x="553828" y="1396795"/>
            <a:ext cx="8458200" cy="923330"/>
          </a:xfrm>
          <a:prstGeom prst="rect">
            <a:avLst/>
          </a:prstGeom>
        </p:spPr>
        <p:txBody>
          <a:bodyPr wrap="square">
            <a:spAutoFit/>
          </a:bodyPr>
          <a:lstStyle/>
          <a:p>
            <a:pPr algn="just"/>
            <a:r>
              <a:rPr lang="fr-FR" dirty="0"/>
              <a:t>Peut être vu comme un challenge proposé à des équipes invitées à résoudre des problèmes et proposer des solutions à travers la démarche d’investigation et d’expérimentation</a:t>
            </a:r>
          </a:p>
        </p:txBody>
      </p:sp>
      <p:sp>
        <p:nvSpPr>
          <p:cNvPr id="5" name="Rectangle 4"/>
          <p:cNvSpPr/>
          <p:nvPr>
            <p:custDataLst>
              <p:tags r:id="rId3"/>
            </p:custDataLst>
          </p:nvPr>
        </p:nvSpPr>
        <p:spPr>
          <a:xfrm>
            <a:off x="537906" y="2438400"/>
            <a:ext cx="3682507" cy="923330"/>
          </a:xfrm>
          <a:prstGeom prst="rect">
            <a:avLst/>
          </a:prstGeom>
        </p:spPr>
        <p:txBody>
          <a:bodyPr wrap="square">
            <a:spAutoFit/>
          </a:bodyPr>
          <a:lstStyle/>
          <a:p>
            <a:pPr algn="just"/>
            <a:r>
              <a:rPr lang="fr-FR" dirty="0"/>
              <a:t>Des élèves du cycle 3 de différents établissements ou du même </a:t>
            </a:r>
            <a:r>
              <a:rPr lang="fr-FR" dirty="0" smtClean="0"/>
              <a:t>établissement.</a:t>
            </a:r>
            <a:endParaRPr lang="fr-FR" dirty="0"/>
          </a:p>
        </p:txBody>
      </p:sp>
      <p:pic>
        <p:nvPicPr>
          <p:cNvPr id="10" name="Image 9"/>
          <p:cNvPicPr/>
          <p:nvPr>
            <p:custDataLst>
              <p:tags r:id="rId4"/>
            </p:custDataLst>
          </p:nvPr>
        </p:nvPicPr>
        <p:blipFill>
          <a:blip r:embed="rId7"/>
          <a:stretch>
            <a:fillRect/>
          </a:stretch>
        </p:blipFill>
        <p:spPr bwMode="auto">
          <a:xfrm>
            <a:off x="4220413" y="2308752"/>
            <a:ext cx="4772167" cy="3847526"/>
          </a:xfrm>
          <a:prstGeom prst="rect">
            <a:avLst/>
          </a:prstGeom>
        </p:spPr>
      </p:pic>
    </p:spTree>
    <p:extLst>
      <p:ext uri="{BB962C8B-B14F-4D97-AF65-F5344CB8AC3E}">
        <p14:creationId xmlns:p14="http://schemas.microsoft.com/office/powerpoint/2010/main" val="566674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èche en arc 11"/>
          <p:cNvSpPr/>
          <p:nvPr>
            <p:custDataLst>
              <p:tags r:id="rId1"/>
            </p:custDataLst>
          </p:nvPr>
        </p:nvSpPr>
        <p:spPr bwMode="auto">
          <a:xfrm>
            <a:off x="2041781" y="1586370"/>
            <a:ext cx="4800600" cy="4724400"/>
          </a:xfrm>
          <a:prstGeom prst="circularArrow">
            <a:avLst>
              <a:gd name="adj1" fmla="val 12500"/>
              <a:gd name="adj2" fmla="val 1142319"/>
              <a:gd name="adj3" fmla="val 20457681"/>
              <a:gd name="adj4" fmla="val 21517969"/>
              <a:gd name="adj5" fmla="val 12500"/>
            </a:avLst>
          </a:prstGeom>
          <a:solidFill>
            <a:srgbClr val="F5E26F"/>
          </a:solidFill>
          <a:ln w="381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7" name="Titre 1"/>
          <p:cNvSpPr txBox="1">
            <a:spLocks/>
          </p:cNvSpPr>
          <p:nvPr>
            <p:custDataLst>
              <p:tags r:id="rId2"/>
            </p:custDataLst>
          </p:nvPr>
        </p:nvSpPr>
        <p:spPr>
          <a:xfrm>
            <a:off x="1295400" y="12412"/>
            <a:ext cx="7848600" cy="1130588"/>
          </a:xfrm>
          <a:prstGeom prst="rect">
            <a:avLst/>
          </a:prstGeom>
          <a:noFill/>
        </p:spPr>
        <p:txBody>
          <a:bodyPr anchor="ctr" anchorCtr="0"/>
          <a:lstStyle>
            <a:lvl1pPr algn="l" rtl="0" eaLnBrk="0" fontAlgn="base" hangingPunct="0">
              <a:spcBef>
                <a:spcPct val="0"/>
              </a:spcBef>
              <a:spcAft>
                <a:spcPct val="0"/>
              </a:spcAft>
              <a:defRPr sz="4000" b="1" cap="all">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a:lstStyle>
          <a:p>
            <a:pPr algn="ctr"/>
            <a:r>
              <a:rPr lang="fr-FR" sz="3600" kern="0" dirty="0" smtClean="0">
                <a:solidFill>
                  <a:schemeClr val="tx2">
                    <a:lumMod val="50000"/>
                    <a:lumOff val="50000"/>
                  </a:schemeClr>
                </a:solidFill>
              </a:rPr>
              <a:t>L’exploration spatiale</a:t>
            </a:r>
            <a:endParaRPr lang="fr-FR" sz="2800" kern="0" dirty="0" smtClean="0">
              <a:solidFill>
                <a:schemeClr val="bg1">
                  <a:lumMod val="65000"/>
                </a:schemeClr>
              </a:solidFill>
            </a:endParaRPr>
          </a:p>
        </p:txBody>
      </p:sp>
      <p:sp>
        <p:nvSpPr>
          <p:cNvPr id="2" name="Rectangle 1"/>
          <p:cNvSpPr/>
          <p:nvPr>
            <p:custDataLst>
              <p:tags r:id="rId3"/>
            </p:custDataLst>
          </p:nvPr>
        </p:nvSpPr>
        <p:spPr>
          <a:xfrm>
            <a:off x="601639" y="1339334"/>
            <a:ext cx="6705600" cy="369332"/>
          </a:xfrm>
          <a:prstGeom prst="rect">
            <a:avLst/>
          </a:prstGeom>
          <a:solidFill>
            <a:srgbClr val="FFFFCC"/>
          </a:solidFill>
        </p:spPr>
        <p:txBody>
          <a:bodyPr wrap="square">
            <a:spAutoFit/>
          </a:bodyPr>
          <a:lstStyle/>
          <a:p>
            <a:pPr algn="just"/>
            <a:r>
              <a:rPr lang="fr-FR" b="1" dirty="0"/>
              <a:t>1</a:t>
            </a:r>
            <a:r>
              <a:rPr lang="fr-FR" b="1" baseline="30000" dirty="0"/>
              <a:t>ère</a:t>
            </a:r>
            <a:r>
              <a:rPr lang="fr-FR" b="1" dirty="0"/>
              <a:t> Partie : Comment réaliser l’exploration de Mars ?</a:t>
            </a:r>
            <a:endParaRPr lang="fr-FR" dirty="0"/>
          </a:p>
        </p:txBody>
      </p:sp>
      <p:sp>
        <p:nvSpPr>
          <p:cNvPr id="3" name="Rectangle 2"/>
          <p:cNvSpPr/>
          <p:nvPr>
            <p:custDataLst>
              <p:tags r:id="rId4"/>
            </p:custDataLst>
          </p:nvPr>
        </p:nvSpPr>
        <p:spPr>
          <a:xfrm>
            <a:off x="5524739" y="4224870"/>
            <a:ext cx="2302963" cy="523220"/>
          </a:xfrm>
          <a:prstGeom prst="rect">
            <a:avLst/>
          </a:prstGeom>
        </p:spPr>
        <p:txBody>
          <a:bodyPr wrap="square">
            <a:spAutoFit/>
          </a:bodyPr>
          <a:lstStyle/>
          <a:p>
            <a:r>
              <a:rPr lang="fr-FR" sz="1400" b="1" dirty="0">
                <a:solidFill>
                  <a:schemeClr val="accent2"/>
                </a:solidFill>
              </a:rPr>
              <a:t>Où sommes-nous dans le système solaire ?</a:t>
            </a:r>
          </a:p>
        </p:txBody>
      </p:sp>
      <p:pic>
        <p:nvPicPr>
          <p:cNvPr id="6" name="image17.png"/>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a:xfrm>
            <a:off x="5797060" y="4725344"/>
            <a:ext cx="1733550" cy="826770"/>
          </a:xfrm>
          <a:prstGeom prst="rect">
            <a:avLst/>
          </a:prstGeom>
          <a:ln/>
        </p:spPr>
      </p:pic>
      <p:sp>
        <p:nvSpPr>
          <p:cNvPr id="5" name="Rectangle 4"/>
          <p:cNvSpPr/>
          <p:nvPr>
            <p:custDataLst>
              <p:tags r:id="rId6"/>
            </p:custDataLst>
          </p:nvPr>
        </p:nvSpPr>
        <p:spPr>
          <a:xfrm>
            <a:off x="3625475" y="3965254"/>
            <a:ext cx="1609748" cy="523220"/>
          </a:xfrm>
          <a:prstGeom prst="rect">
            <a:avLst/>
          </a:prstGeom>
        </p:spPr>
        <p:txBody>
          <a:bodyPr wrap="square">
            <a:spAutoFit/>
          </a:bodyPr>
          <a:lstStyle/>
          <a:p>
            <a:r>
              <a:rPr lang="fr-FR" sz="1400" b="1" dirty="0">
                <a:solidFill>
                  <a:schemeClr val="accent2"/>
                </a:solidFill>
              </a:rPr>
              <a:t>La robotique c’est quoi? :</a:t>
            </a:r>
          </a:p>
        </p:txBody>
      </p:sp>
      <p:sp>
        <p:nvSpPr>
          <p:cNvPr id="9" name="Rectangle 8"/>
          <p:cNvSpPr/>
          <p:nvPr>
            <p:custDataLst>
              <p:tags r:id="rId7"/>
            </p:custDataLst>
          </p:nvPr>
        </p:nvSpPr>
        <p:spPr>
          <a:xfrm>
            <a:off x="1266869" y="4038613"/>
            <a:ext cx="2144366" cy="523220"/>
          </a:xfrm>
          <a:prstGeom prst="rect">
            <a:avLst/>
          </a:prstGeom>
        </p:spPr>
        <p:txBody>
          <a:bodyPr wrap="square">
            <a:spAutoFit/>
          </a:bodyPr>
          <a:lstStyle/>
          <a:p>
            <a:r>
              <a:rPr lang="fr-FR" sz="1400" b="1" dirty="0">
                <a:solidFill>
                  <a:schemeClr val="accent2"/>
                </a:solidFill>
              </a:rPr>
              <a:t>La robotique à l’aide de la conquête spatiale</a:t>
            </a:r>
          </a:p>
        </p:txBody>
      </p:sp>
      <p:pic>
        <p:nvPicPr>
          <p:cNvPr id="10" name="image21.jpg" descr="Afficher l'image d'origine"/>
          <p:cNvPicPr/>
          <p:nvPr>
            <p:custDataLst>
              <p:tags r:id="rId8"/>
            </p:custDataLst>
          </p:nvPr>
        </p:nvPicPr>
        <p:blipFill>
          <a:blip r:embed="rId18"/>
          <a:srcRect/>
          <a:stretch>
            <a:fillRect/>
          </a:stretch>
        </p:blipFill>
        <p:spPr>
          <a:xfrm>
            <a:off x="1923625" y="2636850"/>
            <a:ext cx="1682432" cy="1113155"/>
          </a:xfrm>
          <a:prstGeom prst="rect">
            <a:avLst/>
          </a:prstGeom>
          <a:ln/>
        </p:spPr>
      </p:pic>
      <p:sp>
        <p:nvSpPr>
          <p:cNvPr id="11" name="Rectangle 10"/>
          <p:cNvSpPr/>
          <p:nvPr>
            <p:custDataLst>
              <p:tags r:id="rId9"/>
            </p:custDataLst>
          </p:nvPr>
        </p:nvSpPr>
        <p:spPr>
          <a:xfrm>
            <a:off x="1488180" y="2030465"/>
            <a:ext cx="2473795" cy="523220"/>
          </a:xfrm>
          <a:prstGeom prst="rect">
            <a:avLst/>
          </a:prstGeom>
        </p:spPr>
        <p:txBody>
          <a:bodyPr wrap="square">
            <a:spAutoFit/>
          </a:bodyPr>
          <a:lstStyle/>
          <a:p>
            <a:r>
              <a:rPr lang="fr-FR" sz="1400" b="1" dirty="0">
                <a:solidFill>
                  <a:schemeClr val="accent2"/>
                </a:solidFill>
              </a:rPr>
              <a:t>Comment explorer Mars? pourquoi un robot ?</a:t>
            </a:r>
          </a:p>
        </p:txBody>
      </p:sp>
      <p:pic>
        <p:nvPicPr>
          <p:cNvPr id="1027" name="Picture 3"/>
          <p:cNvPicPr>
            <a:picLocks noChangeAspect="1" noChangeArrowheads="1"/>
          </p:cNvPicPr>
          <p:nvPr>
            <p:custDataLst>
              <p:tags r:id="rId10"/>
            </p:custDataLst>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63623" y="4578604"/>
            <a:ext cx="9144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custDataLst>
              <p:tags r:id="rId11"/>
            </p:custDataLst>
          </p:nvPr>
        </p:nvPicPr>
        <p:blipFill>
          <a:blip r:embed="rId2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527817" y="4578604"/>
            <a:ext cx="1676400" cy="1540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custDataLst>
              <p:tags r:id="rId12"/>
            </p:custDataLst>
          </p:nvPr>
        </p:nvSpPr>
        <p:spPr>
          <a:xfrm>
            <a:off x="4690619" y="1768855"/>
            <a:ext cx="2537177" cy="523220"/>
          </a:xfrm>
          <a:prstGeom prst="rect">
            <a:avLst/>
          </a:prstGeom>
        </p:spPr>
        <p:txBody>
          <a:bodyPr wrap="square">
            <a:spAutoFit/>
          </a:bodyPr>
          <a:lstStyle/>
          <a:p>
            <a:r>
              <a:rPr lang="fr-FR" sz="1400" b="1" dirty="0">
                <a:solidFill>
                  <a:schemeClr val="accent2"/>
                </a:solidFill>
              </a:rPr>
              <a:t>Comment fonctionne-t-il ? De quoi est-il constitué ?</a:t>
            </a:r>
          </a:p>
        </p:txBody>
      </p:sp>
      <p:pic>
        <p:nvPicPr>
          <p:cNvPr id="14" name="image23.png" descr="Afficher l'image d'origine"/>
          <p:cNvPicPr/>
          <p:nvPr>
            <p:custDataLst>
              <p:tags r:id="rId13"/>
            </p:custDataLst>
          </p:nvPr>
        </p:nvPicPr>
        <p:blipFill>
          <a:blip r:embed="rId21"/>
          <a:srcRect/>
          <a:stretch>
            <a:fillRect/>
          </a:stretch>
        </p:blipFill>
        <p:spPr>
          <a:xfrm>
            <a:off x="5094115" y="2192115"/>
            <a:ext cx="3139440" cy="1268730"/>
          </a:xfrm>
          <a:prstGeom prst="rect">
            <a:avLst/>
          </a:prstGeom>
          <a:ln/>
        </p:spPr>
      </p:pic>
      <p:sp>
        <p:nvSpPr>
          <p:cNvPr id="8" name="ZoneTexte 7"/>
          <p:cNvSpPr txBox="1"/>
          <p:nvPr>
            <p:custDataLst>
              <p:tags r:id="rId14"/>
            </p:custDataLst>
          </p:nvPr>
        </p:nvSpPr>
        <p:spPr>
          <a:xfrm>
            <a:off x="7465184" y="1347253"/>
            <a:ext cx="1667443" cy="584775"/>
          </a:xfrm>
          <a:prstGeom prst="rect">
            <a:avLst/>
          </a:prstGeom>
          <a:noFill/>
        </p:spPr>
        <p:txBody>
          <a:bodyPr wrap="none" rtlCol="0">
            <a:spAutoFit/>
          </a:bodyPr>
          <a:lstStyle/>
          <a:p>
            <a:r>
              <a:rPr lang="fr-FR" sz="1600" b="1" dirty="0" smtClean="0">
                <a:solidFill>
                  <a:srgbClr val="FF0000"/>
                </a:solidFill>
              </a:rPr>
              <a:t>Contextualiser </a:t>
            </a:r>
          </a:p>
          <a:p>
            <a:r>
              <a:rPr lang="fr-FR" sz="1600" b="1" dirty="0" smtClean="0">
                <a:solidFill>
                  <a:srgbClr val="FF0000"/>
                </a:solidFill>
              </a:rPr>
              <a:t>le challenge</a:t>
            </a:r>
          </a:p>
        </p:txBody>
      </p:sp>
    </p:spTree>
    <p:extLst>
      <p:ext uri="{BB962C8B-B14F-4D97-AF65-F5344CB8AC3E}">
        <p14:creationId xmlns:p14="http://schemas.microsoft.com/office/powerpoint/2010/main" val="4292657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wipe(up)">
                                      <p:cBhvr>
                                        <p:cTn id="19" dur="500"/>
                                        <p:tgtEl>
                                          <p:spTgt spid="102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wipe(up)">
                                      <p:cBhvr>
                                        <p:cTn id="27" dur="500"/>
                                        <p:tgtEl>
                                          <p:spTgt spid="102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500"/>
                                        <p:tgtEl>
                                          <p:spTgt spid="10"/>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up)">
                                      <p:cBhvr>
                                        <p:cTn id="39" dur="500"/>
                                        <p:tgtEl>
                                          <p:spTgt spid="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fltVal val="0"/>
                                          </p:val>
                                        </p:tav>
                                        <p:tav tm="100000">
                                          <p:val>
                                            <p:strVal val="#ppt_w"/>
                                          </p:val>
                                        </p:tav>
                                      </p:tavLst>
                                    </p:anim>
                                    <p:anim calcmode="lin" valueType="num">
                                      <p:cBhvr>
                                        <p:cTn id="48" dur="1000" fill="hold"/>
                                        <p:tgtEl>
                                          <p:spTgt spid="12"/>
                                        </p:tgtEl>
                                        <p:attrNameLst>
                                          <p:attrName>ppt_h</p:attrName>
                                        </p:attrNameLst>
                                      </p:cBhvr>
                                      <p:tavLst>
                                        <p:tav tm="0">
                                          <p:val>
                                            <p:fltVal val="0"/>
                                          </p:val>
                                        </p:tav>
                                        <p:tav tm="100000">
                                          <p:val>
                                            <p:strVal val="#ppt_h"/>
                                          </p:val>
                                        </p:tav>
                                      </p:tavLst>
                                    </p:anim>
                                    <p:anim calcmode="lin" valueType="num">
                                      <p:cBhvr>
                                        <p:cTn id="49" dur="1000" fill="hold"/>
                                        <p:tgtEl>
                                          <p:spTgt spid="12"/>
                                        </p:tgtEl>
                                        <p:attrNameLst>
                                          <p:attrName>style.rotation</p:attrName>
                                        </p:attrNameLst>
                                      </p:cBhvr>
                                      <p:tavLst>
                                        <p:tav tm="0">
                                          <p:val>
                                            <p:fltVal val="90"/>
                                          </p:val>
                                        </p:tav>
                                        <p:tav tm="100000">
                                          <p:val>
                                            <p:fltVal val="0"/>
                                          </p:val>
                                        </p:tav>
                                      </p:tavLst>
                                    </p:anim>
                                    <p:animEffect transition="in" filter="fade">
                                      <p:cBhvr>
                                        <p:cTn id="5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5" grpId="0"/>
      <p:bldP spid="9" grpId="0"/>
      <p:bldP spid="11"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custDataLst>
              <p:tags r:id="rId1"/>
            </p:custDataLst>
          </p:nvPr>
        </p:nvSpPr>
        <p:spPr>
          <a:xfrm>
            <a:off x="1295400" y="12412"/>
            <a:ext cx="7848600" cy="1130588"/>
          </a:xfrm>
          <a:prstGeom prst="rect">
            <a:avLst/>
          </a:prstGeom>
          <a:noFill/>
        </p:spPr>
        <p:txBody>
          <a:bodyPr anchor="ctr" anchorCtr="0"/>
          <a:lstStyle>
            <a:lvl1pPr algn="l" rtl="0" eaLnBrk="0" fontAlgn="base" hangingPunct="0">
              <a:spcBef>
                <a:spcPct val="0"/>
              </a:spcBef>
              <a:spcAft>
                <a:spcPct val="0"/>
              </a:spcAft>
              <a:defRPr sz="4000" b="1" cap="all">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a:lstStyle>
          <a:p>
            <a:pPr algn="ctr"/>
            <a:r>
              <a:rPr lang="fr-FR" sz="3600" kern="0" dirty="0" smtClean="0">
                <a:solidFill>
                  <a:schemeClr val="tx2">
                    <a:lumMod val="50000"/>
                    <a:lumOff val="50000"/>
                  </a:schemeClr>
                </a:solidFill>
              </a:rPr>
              <a:t>L’exploration spatiale</a:t>
            </a:r>
            <a:endParaRPr lang="fr-FR" sz="2800" kern="0" dirty="0" smtClean="0">
              <a:solidFill>
                <a:schemeClr val="bg1">
                  <a:lumMod val="65000"/>
                </a:schemeClr>
              </a:solidFill>
            </a:endParaRPr>
          </a:p>
        </p:txBody>
      </p:sp>
      <p:sp>
        <p:nvSpPr>
          <p:cNvPr id="2" name="Rectangle 1"/>
          <p:cNvSpPr/>
          <p:nvPr>
            <p:custDataLst>
              <p:tags r:id="rId2"/>
            </p:custDataLst>
          </p:nvPr>
        </p:nvSpPr>
        <p:spPr>
          <a:xfrm>
            <a:off x="601639" y="1339334"/>
            <a:ext cx="6705600" cy="369332"/>
          </a:xfrm>
          <a:prstGeom prst="rect">
            <a:avLst/>
          </a:prstGeom>
          <a:solidFill>
            <a:srgbClr val="FFFFCC"/>
          </a:solidFill>
        </p:spPr>
        <p:txBody>
          <a:bodyPr wrap="square">
            <a:spAutoFit/>
          </a:bodyPr>
          <a:lstStyle/>
          <a:p>
            <a:pPr algn="just"/>
            <a:r>
              <a:rPr lang="fr-FR" b="1" dirty="0"/>
              <a:t>1</a:t>
            </a:r>
            <a:r>
              <a:rPr lang="fr-FR" b="1" baseline="30000" dirty="0"/>
              <a:t>ère</a:t>
            </a:r>
            <a:r>
              <a:rPr lang="fr-FR" b="1" dirty="0"/>
              <a:t> Partie : Comment réaliser l’exploration de Mars ?</a:t>
            </a:r>
            <a:endParaRPr lang="fr-FR" dirty="0"/>
          </a:p>
        </p:txBody>
      </p:sp>
      <p:sp>
        <p:nvSpPr>
          <p:cNvPr id="13" name="Rectangle 12"/>
          <p:cNvSpPr/>
          <p:nvPr>
            <p:custDataLst>
              <p:tags r:id="rId3"/>
            </p:custDataLst>
          </p:nvPr>
        </p:nvSpPr>
        <p:spPr>
          <a:xfrm>
            <a:off x="606188" y="1841124"/>
            <a:ext cx="5337412" cy="369332"/>
          </a:xfrm>
          <a:prstGeom prst="rect">
            <a:avLst/>
          </a:prstGeom>
        </p:spPr>
        <p:txBody>
          <a:bodyPr wrap="square">
            <a:spAutoFit/>
          </a:bodyPr>
          <a:lstStyle/>
          <a:p>
            <a:pPr algn="just"/>
            <a:r>
              <a:rPr lang="fr-FR" b="1" dirty="0">
                <a:solidFill>
                  <a:schemeClr val="accent2"/>
                </a:solidFill>
              </a:rPr>
              <a:t>Où sommes-nous dans le système solaire ?</a:t>
            </a:r>
          </a:p>
        </p:txBody>
      </p:sp>
      <p:pic>
        <p:nvPicPr>
          <p:cNvPr id="14" name="image17.png"/>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a:xfrm>
            <a:off x="4745440" y="3200400"/>
            <a:ext cx="4019550" cy="2305628"/>
          </a:xfrm>
          <a:prstGeom prst="rect">
            <a:avLst/>
          </a:prstGeom>
          <a:ln/>
        </p:spPr>
      </p:pic>
      <p:sp>
        <p:nvSpPr>
          <p:cNvPr id="4" name="Rectangle 3"/>
          <p:cNvSpPr/>
          <p:nvPr>
            <p:custDataLst>
              <p:tags r:id="rId5"/>
            </p:custDataLst>
          </p:nvPr>
        </p:nvSpPr>
        <p:spPr>
          <a:xfrm>
            <a:off x="606188" y="2148901"/>
            <a:ext cx="8339919" cy="1200329"/>
          </a:xfrm>
          <a:prstGeom prst="rect">
            <a:avLst/>
          </a:prstGeom>
        </p:spPr>
        <p:txBody>
          <a:bodyPr wrap="square">
            <a:spAutoFit/>
          </a:bodyPr>
          <a:lstStyle/>
          <a:p>
            <a:pPr algn="just"/>
            <a:r>
              <a:rPr lang="fr-FR" dirty="0" smtClean="0"/>
              <a:t>A l’aide </a:t>
            </a:r>
            <a:r>
              <a:rPr lang="fr-FR" dirty="0"/>
              <a:t>d’un logiciel (</a:t>
            </a:r>
            <a:r>
              <a:rPr lang="fr-FR" dirty="0" err="1"/>
              <a:t>Stellarium</a:t>
            </a:r>
            <a:r>
              <a:rPr lang="fr-FR" dirty="0"/>
              <a:t>, </a:t>
            </a:r>
            <a:r>
              <a:rPr lang="fr-FR" dirty="0" err="1"/>
              <a:t>celestia</a:t>
            </a:r>
            <a:r>
              <a:rPr lang="fr-FR" dirty="0"/>
              <a:t>…),  </a:t>
            </a:r>
            <a:r>
              <a:rPr lang="fr-FR" dirty="0" smtClean="0"/>
              <a:t>modéliser </a:t>
            </a:r>
            <a:r>
              <a:rPr lang="fr-FR" dirty="0"/>
              <a:t>le système solaire. À partir de cette localisation, l’enjeu est de situer la Terre dans le système solaire, positionner le soleil, les planètes et la Terre dans le système solaire à l’aide d’un </a:t>
            </a:r>
            <a:r>
              <a:rPr lang="fr-FR" dirty="0" smtClean="0"/>
              <a:t>Planétarium,</a:t>
            </a:r>
            <a:endParaRPr lang="fr-FR" dirty="0"/>
          </a:p>
        </p:txBody>
      </p:sp>
      <p:sp>
        <p:nvSpPr>
          <p:cNvPr id="8" name="Rectangle 7"/>
          <p:cNvSpPr/>
          <p:nvPr>
            <p:custDataLst>
              <p:tags r:id="rId6"/>
            </p:custDataLst>
          </p:nvPr>
        </p:nvSpPr>
        <p:spPr>
          <a:xfrm>
            <a:off x="633484" y="3810000"/>
            <a:ext cx="2947916" cy="646331"/>
          </a:xfrm>
          <a:prstGeom prst="rect">
            <a:avLst/>
          </a:prstGeom>
        </p:spPr>
        <p:txBody>
          <a:bodyPr wrap="square">
            <a:spAutoFit/>
          </a:bodyPr>
          <a:lstStyle/>
          <a:p>
            <a:pPr algn="just"/>
            <a:r>
              <a:rPr lang="fr-FR" dirty="0"/>
              <a:t>De quoi est constitué le système solaire ?</a:t>
            </a:r>
          </a:p>
        </p:txBody>
      </p:sp>
      <p:sp>
        <p:nvSpPr>
          <p:cNvPr id="16" name="Rectangle 15"/>
          <p:cNvSpPr/>
          <p:nvPr>
            <p:custDataLst>
              <p:tags r:id="rId7"/>
            </p:custDataLst>
          </p:nvPr>
        </p:nvSpPr>
        <p:spPr>
          <a:xfrm>
            <a:off x="601639" y="4486702"/>
            <a:ext cx="4572000" cy="830997"/>
          </a:xfrm>
          <a:prstGeom prst="rect">
            <a:avLst/>
          </a:prstGeom>
        </p:spPr>
        <p:txBody>
          <a:bodyPr>
            <a:spAutoFit/>
          </a:bodyPr>
          <a:lstStyle/>
          <a:p>
            <a:pPr algn="l"/>
            <a:r>
              <a:rPr lang="fr-FR" sz="1200" dirty="0" smtClean="0"/>
              <a:t>Ressource : Vidéo de 3’05 - CANOPE </a:t>
            </a:r>
          </a:p>
          <a:p>
            <a:pPr algn="l"/>
            <a:r>
              <a:rPr lang="fr-FR" sz="1200" dirty="0" smtClean="0"/>
              <a:t>https</a:t>
            </a:r>
            <a:r>
              <a:rPr lang="fr-FR" sz="1200" dirty="0"/>
              <a:t>://www.reseau-canope.fr/lesfondamentaux/discipline/sciences/le-ciel-et-la-terre/le-systeme-solaire/le-systeme-solaire.html</a:t>
            </a:r>
          </a:p>
        </p:txBody>
      </p:sp>
      <p:sp>
        <p:nvSpPr>
          <p:cNvPr id="5" name="Rectangle 4"/>
          <p:cNvSpPr/>
          <p:nvPr>
            <p:custDataLst>
              <p:tags r:id="rId8"/>
            </p:custDataLst>
          </p:nvPr>
        </p:nvSpPr>
        <p:spPr>
          <a:xfrm>
            <a:off x="454925" y="6474725"/>
            <a:ext cx="8491182" cy="307777"/>
          </a:xfrm>
          <a:prstGeom prst="rect">
            <a:avLst/>
          </a:prstGeom>
        </p:spPr>
        <p:txBody>
          <a:bodyPr wrap="square">
            <a:spAutoFit/>
          </a:bodyPr>
          <a:lstStyle/>
          <a:p>
            <a:pPr algn="l" eaLnBrk="0" hangingPunct="0">
              <a:spcBef>
                <a:spcPct val="30000"/>
              </a:spcBef>
              <a:defRPr/>
            </a:pPr>
            <a:r>
              <a:rPr lang="fr-FR" sz="1400" b="1" dirty="0">
                <a:solidFill>
                  <a:srgbClr val="FF0000"/>
                </a:solidFill>
              </a:rPr>
              <a:t>Situer la Terre dans le système solaire et caractériser les conditions de la vie terrestre</a:t>
            </a:r>
          </a:p>
        </p:txBody>
      </p:sp>
    </p:spTree>
    <p:extLst>
      <p:ext uri="{BB962C8B-B14F-4D97-AF65-F5344CB8AC3E}">
        <p14:creationId xmlns:p14="http://schemas.microsoft.com/office/powerpoint/2010/main" val="1997447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custDataLst>
              <p:tags r:id="rId1"/>
            </p:custDataLst>
          </p:nvPr>
        </p:nvSpPr>
        <p:spPr>
          <a:xfrm>
            <a:off x="1295400" y="12412"/>
            <a:ext cx="7848600" cy="1130588"/>
          </a:xfrm>
          <a:prstGeom prst="rect">
            <a:avLst/>
          </a:prstGeom>
          <a:noFill/>
        </p:spPr>
        <p:txBody>
          <a:bodyPr anchor="ctr" anchorCtr="0"/>
          <a:lstStyle>
            <a:lvl1pPr algn="l" rtl="0" eaLnBrk="0" fontAlgn="base" hangingPunct="0">
              <a:spcBef>
                <a:spcPct val="0"/>
              </a:spcBef>
              <a:spcAft>
                <a:spcPct val="0"/>
              </a:spcAft>
              <a:defRPr sz="4000" b="1" cap="all">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a:lstStyle>
          <a:p>
            <a:pPr algn="ctr"/>
            <a:r>
              <a:rPr lang="fr-FR" sz="3600" kern="0" dirty="0" smtClean="0">
                <a:solidFill>
                  <a:schemeClr val="tx2">
                    <a:lumMod val="50000"/>
                    <a:lumOff val="50000"/>
                  </a:schemeClr>
                </a:solidFill>
              </a:rPr>
              <a:t>L’exploration spatiale</a:t>
            </a:r>
            <a:endParaRPr lang="fr-FR" sz="2800" kern="0" dirty="0" smtClean="0">
              <a:solidFill>
                <a:schemeClr val="bg1">
                  <a:lumMod val="65000"/>
                </a:schemeClr>
              </a:solidFill>
            </a:endParaRPr>
          </a:p>
        </p:txBody>
      </p:sp>
      <p:sp>
        <p:nvSpPr>
          <p:cNvPr id="2" name="Rectangle 1"/>
          <p:cNvSpPr/>
          <p:nvPr>
            <p:custDataLst>
              <p:tags r:id="rId2"/>
            </p:custDataLst>
          </p:nvPr>
        </p:nvSpPr>
        <p:spPr>
          <a:xfrm>
            <a:off x="601639" y="1339334"/>
            <a:ext cx="6705600" cy="369332"/>
          </a:xfrm>
          <a:prstGeom prst="rect">
            <a:avLst/>
          </a:prstGeom>
          <a:solidFill>
            <a:srgbClr val="FFFFCC"/>
          </a:solidFill>
        </p:spPr>
        <p:txBody>
          <a:bodyPr wrap="square">
            <a:spAutoFit/>
          </a:bodyPr>
          <a:lstStyle/>
          <a:p>
            <a:pPr algn="just"/>
            <a:r>
              <a:rPr lang="fr-FR" b="1" dirty="0"/>
              <a:t>1</a:t>
            </a:r>
            <a:r>
              <a:rPr lang="fr-FR" b="1" baseline="30000" dirty="0"/>
              <a:t>ère</a:t>
            </a:r>
            <a:r>
              <a:rPr lang="fr-FR" b="1" dirty="0"/>
              <a:t> Partie : Comment réaliser l’exploration de Mars ?</a:t>
            </a:r>
            <a:endParaRPr lang="fr-FR" dirty="0"/>
          </a:p>
        </p:txBody>
      </p:sp>
      <p:sp>
        <p:nvSpPr>
          <p:cNvPr id="9" name="Rectangle 8"/>
          <p:cNvSpPr/>
          <p:nvPr>
            <p:custDataLst>
              <p:tags r:id="rId3"/>
            </p:custDataLst>
          </p:nvPr>
        </p:nvSpPr>
        <p:spPr>
          <a:xfrm>
            <a:off x="680114" y="1828800"/>
            <a:ext cx="3377967" cy="369332"/>
          </a:xfrm>
          <a:prstGeom prst="rect">
            <a:avLst/>
          </a:prstGeom>
        </p:spPr>
        <p:txBody>
          <a:bodyPr wrap="square">
            <a:spAutoFit/>
          </a:bodyPr>
          <a:lstStyle/>
          <a:p>
            <a:pPr algn="just"/>
            <a:r>
              <a:rPr lang="fr-FR" b="1" dirty="0">
                <a:solidFill>
                  <a:schemeClr val="accent2"/>
                </a:solidFill>
              </a:rPr>
              <a:t>La robotique c’est quoi? :</a:t>
            </a:r>
          </a:p>
        </p:txBody>
      </p:sp>
      <p:sp>
        <p:nvSpPr>
          <p:cNvPr id="3" name="Rectangle 2"/>
          <p:cNvSpPr/>
          <p:nvPr>
            <p:custDataLst>
              <p:tags r:id="rId4"/>
            </p:custDataLst>
          </p:nvPr>
        </p:nvSpPr>
        <p:spPr>
          <a:xfrm>
            <a:off x="533400" y="2136339"/>
            <a:ext cx="8610600" cy="1077218"/>
          </a:xfrm>
          <a:prstGeom prst="rect">
            <a:avLst/>
          </a:prstGeom>
        </p:spPr>
        <p:txBody>
          <a:bodyPr wrap="square">
            <a:spAutoFit/>
          </a:bodyPr>
          <a:lstStyle/>
          <a:p>
            <a:pPr marL="742950" lvl="1" indent="-285750" algn="just">
              <a:buFont typeface="Arial" panose="020B0604020202020204" pitchFamily="34" charset="0"/>
              <a:buChar char="•"/>
            </a:pPr>
            <a:r>
              <a:rPr lang="fr-FR" sz="1600" dirty="0" smtClean="0"/>
              <a:t>Recueil </a:t>
            </a:r>
            <a:r>
              <a:rPr lang="fr-FR" sz="1600" dirty="0"/>
              <a:t>des représentations initiales : Qu’est-ce qu’un robot ? (système automatisé) et comment lui faire réaliser des actions que l’on souhaite qu’il accomplisse ? </a:t>
            </a:r>
          </a:p>
          <a:p>
            <a:pPr marL="742950" lvl="1" indent="-285750" algn="just">
              <a:buFont typeface="Arial" panose="020B0604020202020204" pitchFamily="34" charset="0"/>
              <a:buChar char="•"/>
            </a:pPr>
            <a:r>
              <a:rPr lang="fr-FR" sz="1600" dirty="0" smtClean="0"/>
              <a:t>Faire </a:t>
            </a:r>
            <a:r>
              <a:rPr lang="fr-FR" sz="1600" dirty="0"/>
              <a:t>découvrir un système automatisé</a:t>
            </a:r>
          </a:p>
          <a:p>
            <a:pPr marL="742950" lvl="1" indent="-285750" algn="just">
              <a:buFont typeface="Arial" panose="020B0604020202020204" pitchFamily="34" charset="0"/>
              <a:buChar char="•"/>
            </a:pPr>
            <a:r>
              <a:rPr lang="fr-FR" sz="1600" dirty="0" smtClean="0"/>
              <a:t>Décrire </a:t>
            </a:r>
            <a:r>
              <a:rPr lang="fr-FR" sz="1600" dirty="0"/>
              <a:t>l’évolution des robots et ce qu'ils peuvent faire. </a:t>
            </a:r>
          </a:p>
        </p:txBody>
      </p:sp>
      <p:pic>
        <p:nvPicPr>
          <p:cNvPr id="1026" name="Picture 2"/>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5105400" y="3855493"/>
            <a:ext cx="371475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custDataLst>
              <p:tags r:id="rId6"/>
            </p:custDataLst>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1600" y="3620589"/>
            <a:ext cx="1311019" cy="2758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custDataLst>
              <p:tags r:id="rId7"/>
            </p:custDataLst>
          </p:nvPr>
        </p:nvSpPr>
        <p:spPr>
          <a:xfrm>
            <a:off x="457200" y="6400800"/>
            <a:ext cx="6771560" cy="307777"/>
          </a:xfrm>
          <a:prstGeom prst="rect">
            <a:avLst/>
          </a:prstGeom>
          <a:noFill/>
        </p:spPr>
        <p:txBody>
          <a:bodyPr wrap="square">
            <a:spAutoFit/>
          </a:bodyPr>
          <a:lstStyle/>
          <a:p>
            <a:pPr algn="l"/>
            <a:r>
              <a:rPr lang="fr-FR" sz="1400" dirty="0">
                <a:solidFill>
                  <a:srgbClr val="FF0000"/>
                </a:solidFill>
              </a:rPr>
              <a:t>Identifier les principales évolutions du besoin et des </a:t>
            </a:r>
            <a:r>
              <a:rPr lang="fr-FR" sz="1400" dirty="0" smtClean="0">
                <a:solidFill>
                  <a:srgbClr val="FF0000"/>
                </a:solidFill>
              </a:rPr>
              <a:t>objets</a:t>
            </a:r>
          </a:p>
        </p:txBody>
      </p:sp>
      <p:sp>
        <p:nvSpPr>
          <p:cNvPr id="4" name="ZoneTexte 3"/>
          <p:cNvSpPr txBox="1"/>
          <p:nvPr>
            <p:custDataLst>
              <p:tags r:id="rId8"/>
            </p:custDataLst>
          </p:nvPr>
        </p:nvSpPr>
        <p:spPr>
          <a:xfrm>
            <a:off x="2576027" y="3468892"/>
            <a:ext cx="2643673" cy="830997"/>
          </a:xfrm>
          <a:prstGeom prst="rect">
            <a:avLst/>
          </a:prstGeom>
          <a:noFill/>
        </p:spPr>
        <p:txBody>
          <a:bodyPr wrap="none" rtlCol="0">
            <a:spAutoFit/>
          </a:bodyPr>
          <a:lstStyle/>
          <a:p>
            <a:r>
              <a:rPr lang="fr-FR" sz="2400" b="1" dirty="0" smtClean="0">
                <a:solidFill>
                  <a:srgbClr val="FF0000"/>
                </a:solidFill>
              </a:rPr>
              <a:t>Fiction ou réalité</a:t>
            </a:r>
          </a:p>
          <a:p>
            <a:r>
              <a:rPr lang="fr-FR" sz="2400" b="1" dirty="0" smtClean="0">
                <a:solidFill>
                  <a:srgbClr val="FF0000"/>
                </a:solidFill>
              </a:rPr>
              <a:t>?</a:t>
            </a:r>
          </a:p>
        </p:txBody>
      </p:sp>
    </p:spTree>
    <p:extLst>
      <p:ext uri="{BB962C8B-B14F-4D97-AF65-F5344CB8AC3E}">
        <p14:creationId xmlns:p14="http://schemas.microsoft.com/office/powerpoint/2010/main" val="2367770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up)">
                                      <p:cBhvr>
                                        <p:cTn id="15" dur="500"/>
                                        <p:tgtEl>
                                          <p:spTgt spid="102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custDataLst>
              <p:tags r:id="rId1"/>
            </p:custDataLst>
          </p:nvPr>
        </p:nvSpPr>
        <p:spPr>
          <a:xfrm>
            <a:off x="1295400" y="12412"/>
            <a:ext cx="7848600" cy="1130588"/>
          </a:xfrm>
          <a:prstGeom prst="rect">
            <a:avLst/>
          </a:prstGeom>
          <a:noFill/>
        </p:spPr>
        <p:txBody>
          <a:bodyPr anchor="ctr" anchorCtr="0"/>
          <a:lstStyle>
            <a:lvl1pPr algn="l" rtl="0" eaLnBrk="0" fontAlgn="base" hangingPunct="0">
              <a:spcBef>
                <a:spcPct val="0"/>
              </a:spcBef>
              <a:spcAft>
                <a:spcPct val="0"/>
              </a:spcAft>
              <a:defRPr sz="4000" b="1" cap="all">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a:lstStyle>
          <a:p>
            <a:pPr algn="ctr"/>
            <a:r>
              <a:rPr lang="fr-FR" sz="3600" kern="0" dirty="0" smtClean="0">
                <a:solidFill>
                  <a:schemeClr val="tx2">
                    <a:lumMod val="50000"/>
                    <a:lumOff val="50000"/>
                  </a:schemeClr>
                </a:solidFill>
              </a:rPr>
              <a:t>L’exploration spatiale</a:t>
            </a:r>
            <a:endParaRPr lang="fr-FR" sz="2800" kern="0" dirty="0" smtClean="0">
              <a:solidFill>
                <a:schemeClr val="bg1">
                  <a:lumMod val="65000"/>
                </a:schemeClr>
              </a:solidFill>
            </a:endParaRPr>
          </a:p>
        </p:txBody>
      </p:sp>
      <p:sp>
        <p:nvSpPr>
          <p:cNvPr id="2" name="Rectangle 1"/>
          <p:cNvSpPr/>
          <p:nvPr>
            <p:custDataLst>
              <p:tags r:id="rId2"/>
            </p:custDataLst>
          </p:nvPr>
        </p:nvSpPr>
        <p:spPr>
          <a:xfrm>
            <a:off x="601639" y="1339334"/>
            <a:ext cx="6705600" cy="369332"/>
          </a:xfrm>
          <a:prstGeom prst="rect">
            <a:avLst/>
          </a:prstGeom>
          <a:solidFill>
            <a:srgbClr val="FFFFCC"/>
          </a:solidFill>
        </p:spPr>
        <p:txBody>
          <a:bodyPr wrap="square">
            <a:spAutoFit/>
          </a:bodyPr>
          <a:lstStyle/>
          <a:p>
            <a:pPr algn="just"/>
            <a:r>
              <a:rPr lang="fr-FR" b="1" dirty="0"/>
              <a:t>1</a:t>
            </a:r>
            <a:r>
              <a:rPr lang="fr-FR" b="1" baseline="30000" dirty="0"/>
              <a:t>ère</a:t>
            </a:r>
            <a:r>
              <a:rPr lang="fr-FR" b="1" dirty="0"/>
              <a:t> Partie : Comment réaliser l’exploration de Mars ?</a:t>
            </a:r>
            <a:endParaRPr lang="fr-FR" dirty="0"/>
          </a:p>
        </p:txBody>
      </p:sp>
      <p:grpSp>
        <p:nvGrpSpPr>
          <p:cNvPr id="8" name="Groupe 7"/>
          <p:cNvGrpSpPr/>
          <p:nvPr>
            <p:custDataLst>
              <p:tags r:id="rId3"/>
            </p:custDataLst>
          </p:nvPr>
        </p:nvGrpSpPr>
        <p:grpSpPr>
          <a:xfrm>
            <a:off x="1289308" y="2103438"/>
            <a:ext cx="7522669" cy="4297362"/>
            <a:chOff x="0" y="0"/>
            <a:chExt cx="6724983" cy="3311413"/>
          </a:xfrm>
        </p:grpSpPr>
        <p:grpSp>
          <p:nvGrpSpPr>
            <p:cNvPr id="10" name="Groupe 9"/>
            <p:cNvGrpSpPr/>
            <p:nvPr/>
          </p:nvGrpSpPr>
          <p:grpSpPr>
            <a:xfrm>
              <a:off x="5922726" y="381551"/>
              <a:ext cx="802257" cy="1190102"/>
              <a:chOff x="-996" y="-112"/>
              <a:chExt cx="802257" cy="1190558"/>
            </a:xfrm>
          </p:grpSpPr>
          <p:pic>
            <p:nvPicPr>
              <p:cNvPr id="12" name="Image 11" descr="robonaut-2-iphone.jpg"/>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385" y="276046"/>
                <a:ext cx="612476" cy="914400"/>
              </a:xfrm>
              <a:prstGeom prst="rect">
                <a:avLst/>
              </a:prstGeom>
              <a:noFill/>
              <a:ln>
                <a:noFill/>
              </a:ln>
            </p:spPr>
          </p:pic>
          <p:sp>
            <p:nvSpPr>
              <p:cNvPr id="13" name="Zone de texte 29"/>
              <p:cNvSpPr txBox="1"/>
              <p:nvPr/>
            </p:nvSpPr>
            <p:spPr>
              <a:xfrm>
                <a:off x="-996" y="-112"/>
                <a:ext cx="802257" cy="22466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gn="just">
                  <a:spcAft>
                    <a:spcPts val="0"/>
                  </a:spcAft>
                </a:pPr>
                <a:r>
                  <a:rPr lang="fr-FR" sz="1100" b="1" dirty="0">
                    <a:solidFill>
                      <a:srgbClr val="000000"/>
                    </a:solidFill>
                    <a:effectLst/>
                    <a:latin typeface="Arial"/>
                    <a:ea typeface="Arial"/>
                  </a:rPr>
                  <a:t>Demain ?</a:t>
                </a:r>
                <a:endParaRPr lang="fr-FR" sz="1400" b="1" dirty="0">
                  <a:solidFill>
                    <a:srgbClr val="000000"/>
                  </a:solidFill>
                  <a:effectLst/>
                  <a:latin typeface="Arial"/>
                  <a:ea typeface="Arial"/>
                </a:endParaRPr>
              </a:p>
            </p:txBody>
          </p:sp>
        </p:grpSp>
        <p:pic>
          <p:nvPicPr>
            <p:cNvPr id="11" name="Image 10"/>
            <p:cNvPicPr>
              <a:picLocks noChangeAspect="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b="6623"/>
            <a:stretch/>
          </p:blipFill>
          <p:spPr bwMode="auto">
            <a:xfrm>
              <a:off x="0" y="0"/>
              <a:ext cx="5923722" cy="3311413"/>
            </a:xfrm>
            <a:prstGeom prst="rect">
              <a:avLst/>
            </a:prstGeom>
            <a:noFill/>
          </p:spPr>
        </p:pic>
      </p:grpSp>
      <p:sp>
        <p:nvSpPr>
          <p:cNvPr id="9" name="Rectangle 8"/>
          <p:cNvSpPr/>
          <p:nvPr>
            <p:custDataLst>
              <p:tags r:id="rId4"/>
            </p:custDataLst>
          </p:nvPr>
        </p:nvSpPr>
        <p:spPr>
          <a:xfrm>
            <a:off x="693761" y="1734106"/>
            <a:ext cx="3377967" cy="369332"/>
          </a:xfrm>
          <a:prstGeom prst="rect">
            <a:avLst/>
          </a:prstGeom>
        </p:spPr>
        <p:txBody>
          <a:bodyPr wrap="square">
            <a:spAutoFit/>
          </a:bodyPr>
          <a:lstStyle/>
          <a:p>
            <a:pPr algn="just"/>
            <a:r>
              <a:rPr lang="fr-FR" b="1" dirty="0">
                <a:solidFill>
                  <a:schemeClr val="accent2"/>
                </a:solidFill>
              </a:rPr>
              <a:t>La robotique c’est quoi? :</a:t>
            </a:r>
          </a:p>
        </p:txBody>
      </p:sp>
      <p:sp>
        <p:nvSpPr>
          <p:cNvPr id="4" name="Rectangle 3"/>
          <p:cNvSpPr/>
          <p:nvPr>
            <p:custDataLst>
              <p:tags r:id="rId5"/>
            </p:custDataLst>
          </p:nvPr>
        </p:nvSpPr>
        <p:spPr>
          <a:xfrm>
            <a:off x="3576282" y="1787967"/>
            <a:ext cx="5600700" cy="261610"/>
          </a:xfrm>
          <a:prstGeom prst="rect">
            <a:avLst/>
          </a:prstGeom>
        </p:spPr>
        <p:txBody>
          <a:bodyPr wrap="square">
            <a:spAutoFit/>
          </a:bodyPr>
          <a:lstStyle/>
          <a:p>
            <a:pPr algn="l"/>
            <a:r>
              <a:rPr lang="fr-FR" sz="1100" dirty="0" smtClean="0">
                <a:solidFill>
                  <a:schemeClr val="accent2"/>
                </a:solidFill>
              </a:rPr>
              <a:t>Source </a:t>
            </a:r>
            <a:r>
              <a:rPr lang="fr-FR" sz="1100" dirty="0">
                <a:solidFill>
                  <a:schemeClr val="accent2"/>
                </a:solidFill>
              </a:rPr>
              <a:t>: http://pi.ac3j.fr/petite-histoire-de-la-robotique-de-leonard-de-vinci-a-philae/</a:t>
            </a:r>
          </a:p>
        </p:txBody>
      </p:sp>
      <p:sp>
        <p:nvSpPr>
          <p:cNvPr id="3" name="Rectangle 2"/>
          <p:cNvSpPr/>
          <p:nvPr>
            <p:custDataLst>
              <p:tags r:id="rId6"/>
            </p:custDataLst>
          </p:nvPr>
        </p:nvSpPr>
        <p:spPr>
          <a:xfrm>
            <a:off x="457200" y="6400800"/>
            <a:ext cx="6771560" cy="307777"/>
          </a:xfrm>
          <a:prstGeom prst="rect">
            <a:avLst/>
          </a:prstGeom>
          <a:noFill/>
        </p:spPr>
        <p:txBody>
          <a:bodyPr wrap="square">
            <a:spAutoFit/>
          </a:bodyPr>
          <a:lstStyle/>
          <a:p>
            <a:pPr algn="l"/>
            <a:r>
              <a:rPr lang="fr-FR" sz="1400" dirty="0">
                <a:solidFill>
                  <a:srgbClr val="FF0000"/>
                </a:solidFill>
              </a:rPr>
              <a:t>Identifier les principales évolutions du besoin et des </a:t>
            </a:r>
            <a:r>
              <a:rPr lang="fr-FR" sz="1400" dirty="0" smtClean="0">
                <a:solidFill>
                  <a:srgbClr val="FF0000"/>
                </a:solidFill>
              </a:rPr>
              <a:t>objets</a:t>
            </a:r>
          </a:p>
        </p:txBody>
      </p:sp>
    </p:spTree>
    <p:extLst>
      <p:ext uri="{BB962C8B-B14F-4D97-AF65-F5344CB8AC3E}">
        <p14:creationId xmlns:p14="http://schemas.microsoft.com/office/powerpoint/2010/main" val="3952104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custDataLst>
              <p:tags r:id="rId1"/>
            </p:custDataLst>
          </p:nvPr>
        </p:nvSpPr>
        <p:spPr>
          <a:xfrm>
            <a:off x="1295400" y="12412"/>
            <a:ext cx="7848600" cy="1130588"/>
          </a:xfrm>
          <a:prstGeom prst="rect">
            <a:avLst/>
          </a:prstGeom>
          <a:noFill/>
        </p:spPr>
        <p:txBody>
          <a:bodyPr anchor="ctr" anchorCtr="0"/>
          <a:lstStyle>
            <a:lvl1pPr algn="l" rtl="0" eaLnBrk="0" fontAlgn="base" hangingPunct="0">
              <a:spcBef>
                <a:spcPct val="0"/>
              </a:spcBef>
              <a:spcAft>
                <a:spcPct val="0"/>
              </a:spcAft>
              <a:defRPr sz="4000" b="1" cap="all">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a:lstStyle>
          <a:p>
            <a:pPr algn="ctr"/>
            <a:r>
              <a:rPr lang="fr-FR" sz="3600" kern="0" dirty="0" smtClean="0">
                <a:solidFill>
                  <a:schemeClr val="tx2">
                    <a:lumMod val="50000"/>
                    <a:lumOff val="50000"/>
                  </a:schemeClr>
                </a:solidFill>
              </a:rPr>
              <a:t>L’exploration spatiale</a:t>
            </a:r>
            <a:endParaRPr lang="fr-FR" sz="2800" kern="0" dirty="0" smtClean="0">
              <a:solidFill>
                <a:schemeClr val="bg1">
                  <a:lumMod val="65000"/>
                </a:schemeClr>
              </a:solidFill>
            </a:endParaRPr>
          </a:p>
        </p:txBody>
      </p:sp>
      <p:sp>
        <p:nvSpPr>
          <p:cNvPr id="2" name="Rectangle 1"/>
          <p:cNvSpPr/>
          <p:nvPr>
            <p:custDataLst>
              <p:tags r:id="rId2"/>
            </p:custDataLst>
          </p:nvPr>
        </p:nvSpPr>
        <p:spPr>
          <a:xfrm>
            <a:off x="601639" y="1339334"/>
            <a:ext cx="6705600" cy="369332"/>
          </a:xfrm>
          <a:prstGeom prst="rect">
            <a:avLst/>
          </a:prstGeom>
          <a:solidFill>
            <a:srgbClr val="FFFFCC"/>
          </a:solidFill>
        </p:spPr>
        <p:txBody>
          <a:bodyPr wrap="square">
            <a:spAutoFit/>
          </a:bodyPr>
          <a:lstStyle/>
          <a:p>
            <a:pPr algn="just"/>
            <a:r>
              <a:rPr lang="fr-FR" b="1" dirty="0"/>
              <a:t>1</a:t>
            </a:r>
            <a:r>
              <a:rPr lang="fr-FR" b="1" baseline="30000" dirty="0"/>
              <a:t>ère</a:t>
            </a:r>
            <a:r>
              <a:rPr lang="fr-FR" b="1" dirty="0"/>
              <a:t> Partie : Comment réaliser l’exploration de Mars ?</a:t>
            </a:r>
            <a:endParaRPr lang="fr-FR" dirty="0"/>
          </a:p>
        </p:txBody>
      </p:sp>
      <p:sp>
        <p:nvSpPr>
          <p:cNvPr id="4" name="Rectangle 3"/>
          <p:cNvSpPr/>
          <p:nvPr>
            <p:custDataLst>
              <p:tags r:id="rId3"/>
            </p:custDataLst>
          </p:nvPr>
        </p:nvSpPr>
        <p:spPr>
          <a:xfrm>
            <a:off x="635757" y="1739500"/>
            <a:ext cx="5410201" cy="369332"/>
          </a:xfrm>
          <a:prstGeom prst="rect">
            <a:avLst/>
          </a:prstGeom>
        </p:spPr>
        <p:txBody>
          <a:bodyPr wrap="square">
            <a:spAutoFit/>
          </a:bodyPr>
          <a:lstStyle/>
          <a:p>
            <a:pPr algn="l"/>
            <a:r>
              <a:rPr lang="fr-FR" b="1" dirty="0">
                <a:solidFill>
                  <a:schemeClr val="accent2"/>
                </a:solidFill>
              </a:rPr>
              <a:t>La robotique à l’aide de la conquête spatiale</a:t>
            </a:r>
          </a:p>
        </p:txBody>
      </p:sp>
      <p:sp>
        <p:nvSpPr>
          <p:cNvPr id="3" name="Rectangle 2"/>
          <p:cNvSpPr/>
          <p:nvPr>
            <p:custDataLst>
              <p:tags r:id="rId4"/>
            </p:custDataLst>
          </p:nvPr>
        </p:nvSpPr>
        <p:spPr>
          <a:xfrm>
            <a:off x="685800" y="2161645"/>
            <a:ext cx="7848600" cy="1200329"/>
          </a:xfrm>
          <a:prstGeom prst="rect">
            <a:avLst/>
          </a:prstGeom>
        </p:spPr>
        <p:txBody>
          <a:bodyPr wrap="square">
            <a:spAutoFit/>
          </a:bodyPr>
          <a:lstStyle/>
          <a:p>
            <a:pPr algn="just"/>
            <a:r>
              <a:rPr lang="fr-FR" dirty="0"/>
              <a:t>Lors de cette activité il est demandé aux élèves, par groupe en îlot, de proposer une représentation d’un robot permettant l’exploration de l’espace. Ils pourront également donner une liste des fonctions spéciales qui pourraient être utiles dans l'espace.</a:t>
            </a:r>
          </a:p>
        </p:txBody>
      </p:sp>
      <p:sp>
        <p:nvSpPr>
          <p:cNvPr id="6" name="Rectangle 5"/>
          <p:cNvSpPr/>
          <p:nvPr>
            <p:custDataLst>
              <p:tags r:id="rId5"/>
            </p:custDataLst>
          </p:nvPr>
        </p:nvSpPr>
        <p:spPr>
          <a:xfrm>
            <a:off x="601639" y="3505200"/>
            <a:ext cx="4891585" cy="861774"/>
          </a:xfrm>
          <a:prstGeom prst="rect">
            <a:avLst/>
          </a:prstGeom>
        </p:spPr>
        <p:txBody>
          <a:bodyPr wrap="square">
            <a:spAutoFit/>
          </a:bodyPr>
          <a:lstStyle/>
          <a:p>
            <a:pPr marL="285750" indent="-285750" algn="just">
              <a:buFont typeface="Arial" panose="020B0604020202020204" pitchFamily="34" charset="0"/>
              <a:buChar char="•"/>
            </a:pPr>
            <a:r>
              <a:rPr lang="fr-FR" sz="1600" dirty="0" smtClean="0"/>
              <a:t>Fonction </a:t>
            </a:r>
            <a:r>
              <a:rPr lang="fr-FR" sz="1600" dirty="0"/>
              <a:t>de service – A quoi je sers </a:t>
            </a:r>
            <a:r>
              <a:rPr lang="fr-FR" sz="1600" dirty="0" smtClean="0"/>
              <a:t>?</a:t>
            </a:r>
          </a:p>
          <a:p>
            <a:pPr marL="285750" indent="-285750" algn="just">
              <a:buFont typeface="Arial" panose="020B0604020202020204" pitchFamily="34" charset="0"/>
              <a:buChar char="•"/>
            </a:pPr>
            <a:r>
              <a:rPr lang="fr-FR" sz="1600" dirty="0" smtClean="0"/>
              <a:t>Fonctions Techniques : Comment ?</a:t>
            </a:r>
          </a:p>
          <a:p>
            <a:pPr marL="285750" indent="-285750" algn="just">
              <a:buFont typeface="Arial" panose="020B0604020202020204" pitchFamily="34" charset="0"/>
              <a:buChar char="•"/>
            </a:pPr>
            <a:r>
              <a:rPr lang="fr-FR" sz="1600" dirty="0" smtClean="0"/>
              <a:t>Solutions </a:t>
            </a:r>
            <a:r>
              <a:rPr lang="fr-FR" sz="1600" dirty="0"/>
              <a:t>technologiques : Avec quoi ?</a:t>
            </a:r>
          </a:p>
        </p:txBody>
      </p:sp>
      <p:pic>
        <p:nvPicPr>
          <p:cNvPr id="1026" name="Picture 2"/>
          <p:cNvPicPr>
            <a:picLocks noChangeAspect="1" noChangeArrowheads="1"/>
          </p:cNvPicPr>
          <p:nvPr>
            <p:custDataLst>
              <p:tags r:id="rId6"/>
            </p:custDataLst>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7178" y="4061903"/>
            <a:ext cx="2338898" cy="2338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custDataLst>
              <p:tags r:id="rId7"/>
            </p:custDataLst>
          </p:nvPr>
        </p:nvPicPr>
        <p:blipFill>
          <a:blip r:embed="rId15">
            <a:clrChange>
              <a:clrFrom>
                <a:srgbClr val="FCEFDF"/>
              </a:clrFrom>
              <a:clrTo>
                <a:srgbClr val="FCEFDF">
                  <a:alpha val="0"/>
                </a:srgbClr>
              </a:clrTo>
            </a:clrChange>
            <a:extLst>
              <a:ext uri="{28A0092B-C50C-407E-A947-70E740481C1C}">
                <a14:useLocalDpi xmlns:a14="http://schemas.microsoft.com/office/drawing/2010/main" val="0"/>
              </a:ext>
            </a:extLst>
          </a:blip>
          <a:srcRect/>
          <a:stretch>
            <a:fillRect/>
          </a:stretch>
        </p:blipFill>
        <p:spPr bwMode="auto">
          <a:xfrm>
            <a:off x="1143000" y="4961605"/>
            <a:ext cx="1771032" cy="1178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custDataLst>
              <p:tags r:id="rId8"/>
            </p:custDataLst>
          </p:nvPr>
        </p:nvSpPr>
        <p:spPr>
          <a:xfrm>
            <a:off x="457200" y="6400800"/>
            <a:ext cx="6771560" cy="307777"/>
          </a:xfrm>
          <a:prstGeom prst="rect">
            <a:avLst/>
          </a:prstGeom>
          <a:noFill/>
        </p:spPr>
        <p:txBody>
          <a:bodyPr wrap="square">
            <a:spAutoFit/>
          </a:bodyPr>
          <a:lstStyle/>
          <a:p>
            <a:pPr algn="l"/>
            <a:r>
              <a:rPr lang="fr-FR" sz="1400" dirty="0" smtClean="0">
                <a:solidFill>
                  <a:srgbClr val="FF0000"/>
                </a:solidFill>
              </a:rPr>
              <a:t>Recherche d’idées (schémas, croquis …), modéliser</a:t>
            </a:r>
            <a:endParaRPr lang="fr-FR" sz="1400" dirty="0">
              <a:solidFill>
                <a:srgbClr val="FF0000"/>
              </a:solidFill>
            </a:endParaRPr>
          </a:p>
        </p:txBody>
      </p:sp>
      <p:pic>
        <p:nvPicPr>
          <p:cNvPr id="1028" name="Picture 4"/>
          <p:cNvPicPr>
            <a:picLocks noChangeAspect="1" noChangeArrowheads="1"/>
          </p:cNvPicPr>
          <p:nvPr>
            <p:custDataLst>
              <p:tags r:id="rId9"/>
            </p:custDataLst>
          </p:nvPr>
        </p:nvPicPr>
        <p:blipFill>
          <a:blip r:embed="rId16">
            <a:extLst>
              <a:ext uri="{28A0092B-C50C-407E-A947-70E740481C1C}">
                <a14:useLocalDpi xmlns:a14="http://schemas.microsoft.com/office/drawing/2010/main" val="0"/>
              </a:ext>
            </a:extLst>
          </a:blip>
          <a:srcRect/>
          <a:stretch>
            <a:fillRect/>
          </a:stretch>
        </p:blipFill>
        <p:spPr bwMode="auto">
          <a:xfrm>
            <a:off x="5235622" y="3048000"/>
            <a:ext cx="3426938" cy="1830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6" descr="Résultat de recherche d'images pour &quot;modélisation 3D de robot&quot;"/>
          <p:cNvSpPr>
            <a:spLocks noChangeAspect="1" noChangeArrowheads="1"/>
          </p:cNvSpPr>
          <p:nvPr>
            <p:custDataLst>
              <p:tags r:id="rId10"/>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1" name="Picture 7"/>
          <p:cNvPicPr>
            <a:picLocks noChangeAspect="1" noChangeArrowheads="1"/>
          </p:cNvPicPr>
          <p:nvPr>
            <p:custDataLst>
              <p:tags r:id="rId11"/>
            </p:custDataLst>
          </p:nvPr>
        </p:nvPicPr>
        <p:blipFill>
          <a:blip r:embed="rId17">
            <a:extLst>
              <a:ext uri="{28A0092B-C50C-407E-A947-70E740481C1C}">
                <a14:useLocalDpi xmlns:a14="http://schemas.microsoft.com/office/drawing/2010/main" val="0"/>
              </a:ext>
            </a:extLst>
          </a:blip>
          <a:srcRect/>
          <a:stretch>
            <a:fillRect/>
          </a:stretch>
        </p:blipFill>
        <p:spPr bwMode="auto">
          <a:xfrm>
            <a:off x="6937824" y="4977241"/>
            <a:ext cx="1573189" cy="1328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1364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 presetClass="entr" presetSubtype="12"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 calcmode="lin" valueType="num">
                                      <p:cBhvr additive="base">
                                        <p:cTn id="15" dur="500" fill="hold"/>
                                        <p:tgtEl>
                                          <p:spTgt spid="1027"/>
                                        </p:tgtEl>
                                        <p:attrNameLst>
                                          <p:attrName>ppt_x</p:attrName>
                                        </p:attrNameLst>
                                      </p:cBhvr>
                                      <p:tavLst>
                                        <p:tav tm="0">
                                          <p:val>
                                            <p:strVal val="0-#ppt_w/2"/>
                                          </p:val>
                                        </p:tav>
                                        <p:tav tm="100000">
                                          <p:val>
                                            <p:strVal val="#ppt_x"/>
                                          </p:val>
                                        </p:tav>
                                      </p:tavLst>
                                    </p:anim>
                                    <p:anim calcmode="lin" valueType="num">
                                      <p:cBhvr additive="base">
                                        <p:cTn id="16" dur="500" fill="hold"/>
                                        <p:tgtEl>
                                          <p:spTgt spid="1027"/>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12"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additive="base">
                                        <p:cTn id="20" dur="500" fill="hold"/>
                                        <p:tgtEl>
                                          <p:spTgt spid="1026"/>
                                        </p:tgtEl>
                                        <p:attrNameLst>
                                          <p:attrName>ppt_x</p:attrName>
                                        </p:attrNameLst>
                                      </p:cBhvr>
                                      <p:tavLst>
                                        <p:tav tm="0">
                                          <p:val>
                                            <p:strVal val="0-#ppt_w/2"/>
                                          </p:val>
                                        </p:tav>
                                        <p:tav tm="100000">
                                          <p:val>
                                            <p:strVal val="#ppt_x"/>
                                          </p:val>
                                        </p:tav>
                                      </p:tavLst>
                                    </p:anim>
                                    <p:anim calcmode="lin" valueType="num">
                                      <p:cBhvr additive="base">
                                        <p:cTn id="21" dur="500" fill="hold"/>
                                        <p:tgtEl>
                                          <p:spTgt spid="1026"/>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12" fill="hold" nodeType="after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0-#ppt_w/2"/>
                                          </p:val>
                                        </p:tav>
                                        <p:tav tm="100000">
                                          <p:val>
                                            <p:strVal val="#ppt_x"/>
                                          </p:val>
                                        </p:tav>
                                      </p:tavLst>
                                    </p:anim>
                                    <p:anim calcmode="lin" valueType="num">
                                      <p:cBhvr additive="base">
                                        <p:cTn id="26" dur="500" fill="hold"/>
                                        <p:tgtEl>
                                          <p:spTgt spid="1028"/>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12" fill="hold" nodeType="afterEffect">
                                  <p:stCondLst>
                                    <p:cond delay="0"/>
                                  </p:stCondLst>
                                  <p:childTnLst>
                                    <p:set>
                                      <p:cBhvr>
                                        <p:cTn id="29" dur="1" fill="hold">
                                          <p:stCondLst>
                                            <p:cond delay="0"/>
                                          </p:stCondLst>
                                        </p:cTn>
                                        <p:tgtEl>
                                          <p:spTgt spid="1031"/>
                                        </p:tgtEl>
                                        <p:attrNameLst>
                                          <p:attrName>style.visibility</p:attrName>
                                        </p:attrNameLst>
                                      </p:cBhvr>
                                      <p:to>
                                        <p:strVal val="visible"/>
                                      </p:to>
                                    </p:set>
                                    <p:anim calcmode="lin" valueType="num">
                                      <p:cBhvr additive="base">
                                        <p:cTn id="30" dur="500" fill="hold"/>
                                        <p:tgtEl>
                                          <p:spTgt spid="1031"/>
                                        </p:tgtEl>
                                        <p:attrNameLst>
                                          <p:attrName>ppt_x</p:attrName>
                                        </p:attrNameLst>
                                      </p:cBhvr>
                                      <p:tavLst>
                                        <p:tav tm="0">
                                          <p:val>
                                            <p:strVal val="0-#ppt_w/2"/>
                                          </p:val>
                                        </p:tav>
                                        <p:tav tm="100000">
                                          <p:val>
                                            <p:strVal val="#ppt_x"/>
                                          </p:val>
                                        </p:tav>
                                      </p:tavLst>
                                    </p:anim>
                                    <p:anim calcmode="lin" valueType="num">
                                      <p:cBhvr additive="base">
                                        <p:cTn id="31"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custDataLst>
              <p:tags r:id="rId1"/>
            </p:custDataLst>
          </p:nvPr>
        </p:nvSpPr>
        <p:spPr>
          <a:xfrm>
            <a:off x="1295400" y="12412"/>
            <a:ext cx="7848600" cy="1130588"/>
          </a:xfrm>
          <a:prstGeom prst="rect">
            <a:avLst/>
          </a:prstGeom>
          <a:noFill/>
        </p:spPr>
        <p:txBody>
          <a:bodyPr anchor="ctr" anchorCtr="0"/>
          <a:lstStyle>
            <a:lvl1pPr algn="l" rtl="0" eaLnBrk="0" fontAlgn="base" hangingPunct="0">
              <a:spcBef>
                <a:spcPct val="0"/>
              </a:spcBef>
              <a:spcAft>
                <a:spcPct val="0"/>
              </a:spcAft>
              <a:defRPr sz="4000" b="1" cap="all">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a:lstStyle>
          <a:p>
            <a:pPr algn="ctr"/>
            <a:r>
              <a:rPr lang="fr-FR" sz="3600" kern="0" dirty="0" smtClean="0">
                <a:solidFill>
                  <a:schemeClr val="tx2">
                    <a:lumMod val="50000"/>
                    <a:lumOff val="50000"/>
                  </a:schemeClr>
                </a:solidFill>
              </a:rPr>
              <a:t>L’exploration spatiale</a:t>
            </a:r>
            <a:endParaRPr lang="fr-FR" sz="2800" kern="0" dirty="0" smtClean="0">
              <a:solidFill>
                <a:schemeClr val="bg1">
                  <a:lumMod val="65000"/>
                </a:schemeClr>
              </a:solidFill>
            </a:endParaRPr>
          </a:p>
        </p:txBody>
      </p:sp>
      <p:sp>
        <p:nvSpPr>
          <p:cNvPr id="2" name="Rectangle 1"/>
          <p:cNvSpPr/>
          <p:nvPr>
            <p:custDataLst>
              <p:tags r:id="rId2"/>
            </p:custDataLst>
          </p:nvPr>
        </p:nvSpPr>
        <p:spPr>
          <a:xfrm>
            <a:off x="601639" y="1339334"/>
            <a:ext cx="6705600" cy="369332"/>
          </a:xfrm>
          <a:prstGeom prst="rect">
            <a:avLst/>
          </a:prstGeom>
          <a:solidFill>
            <a:srgbClr val="FFFFCC"/>
          </a:solidFill>
        </p:spPr>
        <p:txBody>
          <a:bodyPr wrap="square">
            <a:spAutoFit/>
          </a:bodyPr>
          <a:lstStyle/>
          <a:p>
            <a:pPr algn="just"/>
            <a:r>
              <a:rPr lang="fr-FR" b="1" dirty="0"/>
              <a:t>1</a:t>
            </a:r>
            <a:r>
              <a:rPr lang="fr-FR" b="1" baseline="30000" dirty="0"/>
              <a:t>ère</a:t>
            </a:r>
            <a:r>
              <a:rPr lang="fr-FR" b="1" dirty="0"/>
              <a:t> Partie : Comment réaliser l’exploration de Mars ?</a:t>
            </a:r>
            <a:endParaRPr lang="fr-FR" dirty="0"/>
          </a:p>
        </p:txBody>
      </p:sp>
      <p:sp>
        <p:nvSpPr>
          <p:cNvPr id="11" name="Rectangle 10"/>
          <p:cNvSpPr/>
          <p:nvPr>
            <p:custDataLst>
              <p:tags r:id="rId3"/>
            </p:custDataLst>
          </p:nvPr>
        </p:nvSpPr>
        <p:spPr>
          <a:xfrm>
            <a:off x="762000" y="1848906"/>
            <a:ext cx="5715000" cy="369332"/>
          </a:xfrm>
          <a:prstGeom prst="rect">
            <a:avLst/>
          </a:prstGeom>
        </p:spPr>
        <p:txBody>
          <a:bodyPr wrap="square">
            <a:spAutoFit/>
          </a:bodyPr>
          <a:lstStyle/>
          <a:p>
            <a:pPr algn="just"/>
            <a:r>
              <a:rPr lang="fr-FR" b="1" dirty="0">
                <a:solidFill>
                  <a:schemeClr val="accent2"/>
                </a:solidFill>
              </a:rPr>
              <a:t>Comment explorer Mars? pourquoi un robot ?</a:t>
            </a:r>
          </a:p>
        </p:txBody>
      </p:sp>
      <p:sp>
        <p:nvSpPr>
          <p:cNvPr id="5" name="ZoneTexte 4"/>
          <p:cNvSpPr txBox="1"/>
          <p:nvPr>
            <p:custDataLst>
              <p:tags r:id="rId4"/>
            </p:custDataLst>
          </p:nvPr>
        </p:nvSpPr>
        <p:spPr>
          <a:xfrm>
            <a:off x="457200" y="2367887"/>
            <a:ext cx="4878260" cy="369332"/>
          </a:xfrm>
          <a:prstGeom prst="rect">
            <a:avLst/>
          </a:prstGeom>
          <a:noFill/>
        </p:spPr>
        <p:txBody>
          <a:bodyPr wrap="none" rtlCol="0">
            <a:spAutoFit/>
          </a:bodyPr>
          <a:lstStyle/>
          <a:p>
            <a:r>
              <a:rPr lang="fr-FR" dirty="0" smtClean="0"/>
              <a:t>Evolution des missions – Evolution des robots</a:t>
            </a:r>
          </a:p>
        </p:txBody>
      </p:sp>
      <p:sp>
        <p:nvSpPr>
          <p:cNvPr id="8" name="Rectangle 7"/>
          <p:cNvSpPr/>
          <p:nvPr>
            <p:custDataLst>
              <p:tags r:id="rId5"/>
            </p:custDataLst>
          </p:nvPr>
        </p:nvSpPr>
        <p:spPr>
          <a:xfrm>
            <a:off x="464024" y="5975860"/>
            <a:ext cx="7924800" cy="369332"/>
          </a:xfrm>
          <a:prstGeom prst="rect">
            <a:avLst/>
          </a:prstGeom>
        </p:spPr>
        <p:txBody>
          <a:bodyPr wrap="square">
            <a:spAutoFit/>
          </a:bodyPr>
          <a:lstStyle/>
          <a:p>
            <a:r>
              <a:rPr lang="fr-FR" b="1" i="1" dirty="0">
                <a:solidFill>
                  <a:srgbClr val="FF0000"/>
                </a:solidFill>
              </a:rPr>
              <a:t>« Chaque objet, d’un point de vue « utilisateur », répond à un besoin ».</a:t>
            </a:r>
          </a:p>
        </p:txBody>
      </p:sp>
      <p:pic>
        <p:nvPicPr>
          <p:cNvPr id="2051" name="Picture 3"/>
          <p:cNvPicPr>
            <a:picLocks noChangeAspect="1" noChangeArrowheads="1"/>
          </p:cNvPicPr>
          <p:nvPr>
            <p:custDataLst>
              <p:tags r:id="rId6"/>
            </p:custDataLst>
          </p:nvPr>
        </p:nvPicPr>
        <p:blipFill>
          <a:blip r:embed="rId16">
            <a:extLst>
              <a:ext uri="{28A0092B-C50C-407E-A947-70E740481C1C}">
                <a14:useLocalDpi xmlns:a14="http://schemas.microsoft.com/office/drawing/2010/main" val="0"/>
              </a:ext>
            </a:extLst>
          </a:blip>
          <a:srcRect/>
          <a:stretch>
            <a:fillRect/>
          </a:stretch>
        </p:blipFill>
        <p:spPr bwMode="auto">
          <a:xfrm>
            <a:off x="582305" y="3142247"/>
            <a:ext cx="1696876" cy="1190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custDataLst>
              <p:tags r:id="rId7"/>
            </p:custDataLst>
          </p:nvPr>
        </p:nvSpPr>
        <p:spPr>
          <a:xfrm>
            <a:off x="975440" y="2792249"/>
            <a:ext cx="639919" cy="338554"/>
          </a:xfrm>
          <a:prstGeom prst="rect">
            <a:avLst/>
          </a:prstGeom>
          <a:noFill/>
        </p:spPr>
        <p:txBody>
          <a:bodyPr wrap="none" rtlCol="0">
            <a:spAutoFit/>
          </a:bodyPr>
          <a:lstStyle/>
          <a:p>
            <a:r>
              <a:rPr lang="fr-FR" sz="1600" dirty="0" smtClean="0">
                <a:solidFill>
                  <a:schemeClr val="accent2"/>
                </a:solidFill>
              </a:rPr>
              <a:t>1997</a:t>
            </a:r>
          </a:p>
        </p:txBody>
      </p:sp>
      <p:pic>
        <p:nvPicPr>
          <p:cNvPr id="2052" name="Picture 4"/>
          <p:cNvPicPr>
            <a:picLocks noChangeAspect="1" noChangeArrowheads="1"/>
          </p:cNvPicPr>
          <p:nvPr>
            <p:custDataLst>
              <p:tags r:id="rId8"/>
            </p:custDataLst>
          </p:nvPr>
        </p:nvPicPr>
        <p:blipFill>
          <a:blip r:embed="rId17">
            <a:extLst>
              <a:ext uri="{28A0092B-C50C-407E-A947-70E740481C1C}">
                <a14:useLocalDpi xmlns:a14="http://schemas.microsoft.com/office/drawing/2010/main" val="0"/>
              </a:ext>
            </a:extLst>
          </a:blip>
          <a:srcRect/>
          <a:stretch>
            <a:fillRect/>
          </a:stretch>
        </p:blipFill>
        <p:spPr bwMode="auto">
          <a:xfrm>
            <a:off x="1648762" y="4358601"/>
            <a:ext cx="167640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ZoneTexte 19"/>
          <p:cNvSpPr txBox="1"/>
          <p:nvPr>
            <p:custDataLst>
              <p:tags r:id="rId9"/>
            </p:custDataLst>
          </p:nvPr>
        </p:nvSpPr>
        <p:spPr>
          <a:xfrm>
            <a:off x="2167003" y="3963261"/>
            <a:ext cx="639919" cy="338554"/>
          </a:xfrm>
          <a:prstGeom prst="rect">
            <a:avLst/>
          </a:prstGeom>
          <a:noFill/>
        </p:spPr>
        <p:txBody>
          <a:bodyPr wrap="none" rtlCol="0">
            <a:spAutoFit/>
          </a:bodyPr>
          <a:lstStyle/>
          <a:p>
            <a:r>
              <a:rPr lang="fr-FR" sz="1600" dirty="0" smtClean="0">
                <a:solidFill>
                  <a:schemeClr val="accent2"/>
                </a:solidFill>
              </a:rPr>
              <a:t>2004</a:t>
            </a:r>
          </a:p>
        </p:txBody>
      </p:sp>
      <p:pic>
        <p:nvPicPr>
          <p:cNvPr id="2053" name="Picture 5"/>
          <p:cNvPicPr>
            <a:picLocks noChangeAspect="1" noChangeArrowheads="1"/>
          </p:cNvPicPr>
          <p:nvPr>
            <p:custDataLst>
              <p:tags r:id="rId10"/>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3696165" y="3011913"/>
            <a:ext cx="2981106" cy="2220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custDataLst>
              <p:tags r:id="rId11"/>
            </p:custDataLst>
          </p:nvPr>
        </p:nvPicPr>
        <p:blipFill>
          <a:blip r:embed="rId19">
            <a:extLst>
              <a:ext uri="{28A0092B-C50C-407E-A947-70E740481C1C}">
                <a14:useLocalDpi xmlns:a14="http://schemas.microsoft.com/office/drawing/2010/main" val="0"/>
              </a:ext>
            </a:extLst>
          </a:blip>
          <a:srcRect/>
          <a:stretch>
            <a:fillRect/>
          </a:stretch>
        </p:blipFill>
        <p:spPr bwMode="auto">
          <a:xfrm>
            <a:off x="7117659" y="1649833"/>
            <a:ext cx="1569141" cy="4435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ZoneTexte 22"/>
          <p:cNvSpPr txBox="1"/>
          <p:nvPr>
            <p:custDataLst>
              <p:tags r:id="rId12"/>
            </p:custDataLst>
          </p:nvPr>
        </p:nvSpPr>
        <p:spPr>
          <a:xfrm>
            <a:off x="7663304" y="1150357"/>
            <a:ext cx="1451039" cy="338554"/>
          </a:xfrm>
          <a:prstGeom prst="rect">
            <a:avLst/>
          </a:prstGeom>
          <a:noFill/>
        </p:spPr>
        <p:txBody>
          <a:bodyPr wrap="none" rtlCol="0">
            <a:spAutoFit/>
          </a:bodyPr>
          <a:lstStyle/>
          <a:p>
            <a:r>
              <a:rPr lang="fr-FR" sz="1600" b="1" dirty="0" smtClean="0">
                <a:solidFill>
                  <a:srgbClr val="FF0000"/>
                </a:solidFill>
              </a:rPr>
              <a:t>Investigation</a:t>
            </a:r>
          </a:p>
        </p:txBody>
      </p:sp>
      <p:sp>
        <p:nvSpPr>
          <p:cNvPr id="24" name="Rectangle 23"/>
          <p:cNvSpPr/>
          <p:nvPr>
            <p:custDataLst>
              <p:tags r:id="rId13"/>
            </p:custDataLst>
          </p:nvPr>
        </p:nvSpPr>
        <p:spPr>
          <a:xfrm>
            <a:off x="490181" y="6400800"/>
            <a:ext cx="6771560" cy="307777"/>
          </a:xfrm>
          <a:prstGeom prst="rect">
            <a:avLst/>
          </a:prstGeom>
          <a:noFill/>
        </p:spPr>
        <p:txBody>
          <a:bodyPr wrap="square">
            <a:spAutoFit/>
          </a:bodyPr>
          <a:lstStyle/>
          <a:p>
            <a:pPr marL="0" lvl="1" algn="l"/>
            <a:r>
              <a:rPr lang="fr-FR" sz="1400" dirty="0" smtClean="0">
                <a:solidFill>
                  <a:srgbClr val="FF0000"/>
                </a:solidFill>
              </a:rPr>
              <a:t>Identifier </a:t>
            </a:r>
            <a:r>
              <a:rPr lang="fr-FR" sz="1400" dirty="0">
                <a:solidFill>
                  <a:srgbClr val="FF0000"/>
                </a:solidFill>
              </a:rPr>
              <a:t>les principales évolutions du besoin et des objets</a:t>
            </a:r>
          </a:p>
        </p:txBody>
      </p:sp>
    </p:spTree>
    <p:extLst>
      <p:ext uri="{BB962C8B-B14F-4D97-AF65-F5344CB8AC3E}">
        <p14:creationId xmlns:p14="http://schemas.microsoft.com/office/powerpoint/2010/main" val="51756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wipe(up)">
                                      <p:cBhvr>
                                        <p:cTn id="15" dur="500"/>
                                        <p:tgtEl>
                                          <p:spTgt spid="205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wipe(up)">
                                      <p:cBhvr>
                                        <p:cTn id="23" dur="500"/>
                                        <p:tgtEl>
                                          <p:spTgt spid="2052"/>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053"/>
                                        </p:tgtEl>
                                        <p:attrNameLst>
                                          <p:attrName>style.visibility</p:attrName>
                                        </p:attrNameLst>
                                      </p:cBhvr>
                                      <p:to>
                                        <p:strVal val="visible"/>
                                      </p:to>
                                    </p:set>
                                    <p:animEffect transition="in" filter="wipe(up)">
                                      <p:cBhvr>
                                        <p:cTn id="27" dur="500"/>
                                        <p:tgtEl>
                                          <p:spTgt spid="2053"/>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054"/>
                                        </p:tgtEl>
                                        <p:attrNameLst>
                                          <p:attrName>style.visibility</p:attrName>
                                        </p:attrNameLst>
                                      </p:cBhvr>
                                      <p:to>
                                        <p:strVal val="visible"/>
                                      </p:to>
                                    </p:set>
                                    <p:animEffect transition="in" filter="wipe(up)">
                                      <p:cBhvr>
                                        <p:cTn id="31" dur="500"/>
                                        <p:tgtEl>
                                          <p:spTgt spid="205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custDataLst>
              <p:tags r:id="rId1"/>
            </p:custDataLst>
          </p:nvPr>
        </p:nvSpPr>
        <p:spPr/>
        <p:txBody>
          <a:bodyPr/>
          <a:lstStyle/>
          <a:p>
            <a:pPr>
              <a:defRPr/>
            </a:pPr>
            <a:fld id="{31345AF8-87BB-48AA-839A-0E89BF20891A}" type="slidenum">
              <a:rPr lang="fr-FR" smtClean="0"/>
              <a:pPr>
                <a:defRPr/>
              </a:pPr>
              <a:t>3</a:t>
            </a:fld>
            <a:endParaRPr lang="fr-FR"/>
          </a:p>
        </p:txBody>
      </p:sp>
      <p:sp>
        <p:nvSpPr>
          <p:cNvPr id="9" name="Flèche en arc 8"/>
          <p:cNvSpPr/>
          <p:nvPr>
            <p:custDataLst>
              <p:tags r:id="rId2"/>
            </p:custDataLst>
          </p:nvPr>
        </p:nvSpPr>
        <p:spPr bwMode="auto">
          <a:xfrm>
            <a:off x="2020366" y="1219200"/>
            <a:ext cx="4800600" cy="4724400"/>
          </a:xfrm>
          <a:prstGeom prst="circularArrow">
            <a:avLst>
              <a:gd name="adj1" fmla="val 12500"/>
              <a:gd name="adj2" fmla="val 1142319"/>
              <a:gd name="adj3" fmla="val 20457681"/>
              <a:gd name="adj4" fmla="val 21517969"/>
              <a:gd name="adj5" fmla="val 12500"/>
            </a:avLst>
          </a:prstGeom>
          <a:solidFill>
            <a:schemeClr val="accent5">
              <a:lumMod val="90000"/>
            </a:schemeClr>
          </a:solidFill>
          <a:ln w="381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3" name="Rectangle 2"/>
          <p:cNvSpPr/>
          <p:nvPr>
            <p:custDataLst>
              <p:tags r:id="rId3"/>
            </p:custDataLst>
          </p:nvPr>
        </p:nvSpPr>
        <p:spPr>
          <a:xfrm>
            <a:off x="1704975" y="2348213"/>
            <a:ext cx="2438400" cy="584775"/>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fr-FR" sz="1600" dirty="0"/>
              <a:t>Matière, mouvement, énergie, information</a:t>
            </a:r>
          </a:p>
        </p:txBody>
      </p:sp>
      <p:sp>
        <p:nvSpPr>
          <p:cNvPr id="4" name="Rectangle 3"/>
          <p:cNvSpPr/>
          <p:nvPr>
            <p:custDataLst>
              <p:tags r:id="rId4"/>
            </p:custDataLst>
          </p:nvPr>
        </p:nvSpPr>
        <p:spPr>
          <a:xfrm>
            <a:off x="1295400" y="3939271"/>
            <a:ext cx="2930179" cy="584775"/>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fr-FR" sz="1600" dirty="0"/>
              <a:t>Le vivant, sa diversité et les fonctions qui le caractérisent</a:t>
            </a:r>
          </a:p>
        </p:txBody>
      </p:sp>
      <p:sp>
        <p:nvSpPr>
          <p:cNvPr id="7" name="Rectangle 6"/>
          <p:cNvSpPr/>
          <p:nvPr>
            <p:custDataLst>
              <p:tags r:id="rId5"/>
            </p:custDataLst>
          </p:nvPr>
        </p:nvSpPr>
        <p:spPr>
          <a:xfrm>
            <a:off x="4572000" y="4477434"/>
            <a:ext cx="2464492" cy="646331"/>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fr-FR" b="1" dirty="0"/>
              <a:t>Matériaux et objets techniques</a:t>
            </a:r>
            <a:endParaRPr lang="fr-FR" dirty="0"/>
          </a:p>
        </p:txBody>
      </p:sp>
      <p:sp>
        <p:nvSpPr>
          <p:cNvPr id="8" name="Rectangle 7"/>
          <p:cNvSpPr/>
          <p:nvPr>
            <p:custDataLst>
              <p:tags r:id="rId6"/>
            </p:custDataLst>
          </p:nvPr>
        </p:nvSpPr>
        <p:spPr>
          <a:xfrm>
            <a:off x="4929186" y="2023501"/>
            <a:ext cx="3458818" cy="584775"/>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fr-FR" sz="1600" dirty="0"/>
              <a:t>La planète Terre. Les êtres vivants dans leur environnement</a:t>
            </a:r>
          </a:p>
        </p:txBody>
      </p:sp>
      <p:sp>
        <p:nvSpPr>
          <p:cNvPr id="12" name="Titre 1"/>
          <p:cNvSpPr txBox="1">
            <a:spLocks/>
          </p:cNvSpPr>
          <p:nvPr>
            <p:custDataLst>
              <p:tags r:id="rId7"/>
            </p:custDataLst>
          </p:nvPr>
        </p:nvSpPr>
        <p:spPr>
          <a:xfrm>
            <a:off x="1295400" y="12412"/>
            <a:ext cx="7848600" cy="1130588"/>
          </a:xfrm>
          <a:prstGeom prst="rect">
            <a:avLst/>
          </a:prstGeom>
          <a:noFill/>
        </p:spPr>
        <p:txBody>
          <a:bodyPr anchor="ctr" anchorCtr="0"/>
          <a:lstStyle>
            <a:lvl1pPr algn="l" rtl="0" eaLnBrk="0" fontAlgn="base" hangingPunct="0">
              <a:spcBef>
                <a:spcPct val="0"/>
              </a:spcBef>
              <a:spcAft>
                <a:spcPct val="0"/>
              </a:spcAft>
              <a:defRPr sz="4000" b="1" cap="all">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a:lstStyle>
          <a:p>
            <a:pPr algn="ctr"/>
            <a:r>
              <a:rPr lang="fr-FR" sz="3600" kern="0" dirty="0" smtClean="0">
                <a:solidFill>
                  <a:schemeClr val="tx2">
                    <a:lumMod val="50000"/>
                    <a:lumOff val="50000"/>
                  </a:schemeClr>
                </a:solidFill>
              </a:rPr>
              <a:t>Le cycle 3</a:t>
            </a:r>
          </a:p>
          <a:p>
            <a:pPr algn="ctr"/>
            <a:r>
              <a:rPr lang="fr-FR" sz="2800" dirty="0">
                <a:solidFill>
                  <a:schemeClr val="bg1">
                    <a:lumMod val="65000"/>
                  </a:schemeClr>
                </a:solidFill>
              </a:rPr>
              <a:t>Sciences &amp; technologie</a:t>
            </a:r>
            <a:endParaRPr lang="fr-FR" sz="2800" kern="0" dirty="0" smtClean="0">
              <a:solidFill>
                <a:schemeClr val="bg1">
                  <a:lumMod val="65000"/>
                </a:schemeClr>
              </a:solidFill>
            </a:endParaRPr>
          </a:p>
        </p:txBody>
      </p:sp>
      <p:pic>
        <p:nvPicPr>
          <p:cNvPr id="10" name="Picture 2" descr="C:\Users\mloisy.JAURES\Documents\Acad Grenoble 2011 2012\FOAD\Images\case_study_icon.jpg"/>
          <p:cNvPicPr>
            <a:picLocks noChangeAspect="1" noChangeArrowheads="1"/>
          </p:cNvPicPr>
          <p:nvPr>
            <p:custDataLst>
              <p:tags r:id="rId8"/>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80882" y="2814884"/>
            <a:ext cx="1782235" cy="1695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342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custDataLst>
              <p:tags r:id="rId1"/>
            </p:custDataLst>
          </p:nvPr>
        </p:nvSpPr>
        <p:spPr>
          <a:xfrm>
            <a:off x="1295400" y="12412"/>
            <a:ext cx="7848600" cy="1130588"/>
          </a:xfrm>
          <a:prstGeom prst="rect">
            <a:avLst/>
          </a:prstGeom>
          <a:noFill/>
        </p:spPr>
        <p:txBody>
          <a:bodyPr anchor="ctr" anchorCtr="0"/>
          <a:lstStyle>
            <a:lvl1pPr algn="l" rtl="0" eaLnBrk="0" fontAlgn="base" hangingPunct="0">
              <a:spcBef>
                <a:spcPct val="0"/>
              </a:spcBef>
              <a:spcAft>
                <a:spcPct val="0"/>
              </a:spcAft>
              <a:defRPr sz="4000" b="1" cap="all">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a:lstStyle>
          <a:p>
            <a:pPr algn="ctr"/>
            <a:r>
              <a:rPr lang="fr-FR" sz="3600" kern="0" dirty="0" smtClean="0">
                <a:solidFill>
                  <a:schemeClr val="tx2">
                    <a:lumMod val="50000"/>
                    <a:lumOff val="50000"/>
                  </a:schemeClr>
                </a:solidFill>
              </a:rPr>
              <a:t>L’exploration spatiale</a:t>
            </a:r>
            <a:endParaRPr lang="fr-FR" sz="2800" kern="0" dirty="0" smtClean="0">
              <a:solidFill>
                <a:schemeClr val="bg1">
                  <a:lumMod val="65000"/>
                </a:schemeClr>
              </a:solidFill>
            </a:endParaRPr>
          </a:p>
        </p:txBody>
      </p:sp>
      <p:sp>
        <p:nvSpPr>
          <p:cNvPr id="2" name="Rectangle 1"/>
          <p:cNvSpPr/>
          <p:nvPr>
            <p:custDataLst>
              <p:tags r:id="rId2"/>
            </p:custDataLst>
          </p:nvPr>
        </p:nvSpPr>
        <p:spPr>
          <a:xfrm>
            <a:off x="601639" y="1339334"/>
            <a:ext cx="6705600" cy="369332"/>
          </a:xfrm>
          <a:prstGeom prst="rect">
            <a:avLst/>
          </a:prstGeom>
          <a:solidFill>
            <a:srgbClr val="FFFFCC"/>
          </a:solidFill>
        </p:spPr>
        <p:txBody>
          <a:bodyPr wrap="square">
            <a:spAutoFit/>
          </a:bodyPr>
          <a:lstStyle/>
          <a:p>
            <a:pPr algn="just"/>
            <a:r>
              <a:rPr lang="fr-FR" b="1" dirty="0"/>
              <a:t>1</a:t>
            </a:r>
            <a:r>
              <a:rPr lang="fr-FR" b="1" baseline="30000" dirty="0"/>
              <a:t>ère</a:t>
            </a:r>
            <a:r>
              <a:rPr lang="fr-FR" b="1" dirty="0"/>
              <a:t> Partie : Comment réaliser l’exploration de Mars ?</a:t>
            </a:r>
            <a:endParaRPr lang="fr-FR" dirty="0"/>
          </a:p>
        </p:txBody>
      </p:sp>
      <p:sp>
        <p:nvSpPr>
          <p:cNvPr id="4" name="Rectangle 3"/>
          <p:cNvSpPr/>
          <p:nvPr>
            <p:custDataLst>
              <p:tags r:id="rId3"/>
            </p:custDataLst>
          </p:nvPr>
        </p:nvSpPr>
        <p:spPr>
          <a:xfrm>
            <a:off x="685800" y="1755321"/>
            <a:ext cx="6096000" cy="369332"/>
          </a:xfrm>
          <a:prstGeom prst="rect">
            <a:avLst/>
          </a:prstGeom>
        </p:spPr>
        <p:txBody>
          <a:bodyPr wrap="square">
            <a:spAutoFit/>
          </a:bodyPr>
          <a:lstStyle/>
          <a:p>
            <a:pPr algn="l"/>
            <a:r>
              <a:rPr lang="fr-FR" b="1" dirty="0">
                <a:solidFill>
                  <a:schemeClr val="accent2"/>
                </a:solidFill>
              </a:rPr>
              <a:t>Comment fonctionne-t-il ? De quoi est-il constitué ?</a:t>
            </a:r>
          </a:p>
        </p:txBody>
      </p:sp>
      <p:pic>
        <p:nvPicPr>
          <p:cNvPr id="5" name="image23.png" descr="Afficher l'image d'origine"/>
          <p:cNvPicPr/>
          <p:nvPr>
            <p:custDataLst>
              <p:tags r:id="rId4"/>
            </p:custDataLst>
          </p:nvPr>
        </p:nvPicPr>
        <p:blipFill>
          <a:blip r:embed="rId12"/>
          <a:srcRect/>
          <a:stretch>
            <a:fillRect/>
          </a:stretch>
        </p:blipFill>
        <p:spPr>
          <a:xfrm>
            <a:off x="5486400" y="1939987"/>
            <a:ext cx="3124200" cy="1609147"/>
          </a:xfrm>
          <a:prstGeom prst="rect">
            <a:avLst/>
          </a:prstGeom>
          <a:ln/>
        </p:spPr>
      </p:pic>
      <p:pic>
        <p:nvPicPr>
          <p:cNvPr id="6" name="image22.jpg"/>
          <p:cNvPicPr/>
          <p:nvPr>
            <p:custDataLst>
              <p:tags r:id="rId5"/>
            </p:custDataLst>
          </p:nvPr>
        </p:nvPicPr>
        <p:blipFill>
          <a:blip r:embed="rId13"/>
          <a:srcRect/>
          <a:stretch>
            <a:fillRect/>
          </a:stretch>
        </p:blipFill>
        <p:spPr>
          <a:xfrm>
            <a:off x="2057400" y="2254553"/>
            <a:ext cx="2895600" cy="2126520"/>
          </a:xfrm>
          <a:prstGeom prst="rect">
            <a:avLst/>
          </a:prstGeom>
          <a:ln/>
        </p:spPr>
      </p:pic>
      <p:pic>
        <p:nvPicPr>
          <p:cNvPr id="8" name="Image 7"/>
          <p:cNvPicPr/>
          <p:nvPr>
            <p:custDataLst>
              <p:tags r:id="rId6"/>
            </p:custDataLst>
          </p:nvPr>
        </p:nvPicPr>
        <p:blipFill rotWithShape="1">
          <a:blip r:embed="rId14" cstate="print">
            <a:extLst>
              <a:ext uri="{28A0092B-C50C-407E-A947-70E740481C1C}">
                <a14:useLocalDpi xmlns:a14="http://schemas.microsoft.com/office/drawing/2010/main" val="0"/>
              </a:ext>
            </a:extLst>
          </a:blip>
          <a:srcRect t="7392" b="-4167"/>
          <a:stretch/>
        </p:blipFill>
        <p:spPr bwMode="auto">
          <a:xfrm>
            <a:off x="581167" y="4038600"/>
            <a:ext cx="1628633" cy="2319020"/>
          </a:xfrm>
          <a:prstGeom prst="rect">
            <a:avLst/>
          </a:prstGeom>
          <a:ln>
            <a:noFill/>
          </a:ln>
          <a:extLst>
            <a:ext uri="{53640926-AAD7-44D8-BBD7-CCE9431645EC}">
              <a14:shadowObscured xmlns:a14="http://schemas.microsoft.com/office/drawing/2010/main"/>
            </a:ext>
          </a:extLst>
        </p:spPr>
      </p:pic>
      <p:pic>
        <p:nvPicPr>
          <p:cNvPr id="9" name="Image 8"/>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rot="16200000">
            <a:off x="5715000" y="2971800"/>
            <a:ext cx="2395220" cy="3919220"/>
          </a:xfrm>
          <a:prstGeom prst="rect">
            <a:avLst/>
          </a:prstGeom>
        </p:spPr>
      </p:pic>
      <p:sp>
        <p:nvSpPr>
          <p:cNvPr id="10" name="Rectangle 9"/>
          <p:cNvSpPr/>
          <p:nvPr>
            <p:custDataLst>
              <p:tags r:id="rId8"/>
            </p:custDataLst>
          </p:nvPr>
        </p:nvSpPr>
        <p:spPr>
          <a:xfrm>
            <a:off x="457200" y="6400800"/>
            <a:ext cx="6771560" cy="523220"/>
          </a:xfrm>
          <a:prstGeom prst="rect">
            <a:avLst/>
          </a:prstGeom>
          <a:noFill/>
        </p:spPr>
        <p:txBody>
          <a:bodyPr wrap="square">
            <a:spAutoFit/>
          </a:bodyPr>
          <a:lstStyle/>
          <a:p>
            <a:pPr marL="0" lvl="1" algn="l"/>
            <a:r>
              <a:rPr lang="fr-FR" sz="1400" dirty="0">
                <a:solidFill>
                  <a:srgbClr val="FF0000"/>
                </a:solidFill>
              </a:rPr>
              <a:t>Décrire le fonctionnement d'objets techniques, leurs fonctions, leurs constitutions</a:t>
            </a:r>
          </a:p>
          <a:p>
            <a:pPr marL="0" lvl="1" algn="l"/>
            <a:r>
              <a:rPr lang="fr-FR" sz="1400" dirty="0">
                <a:solidFill>
                  <a:srgbClr val="FF0000"/>
                </a:solidFill>
              </a:rPr>
              <a:t>Notion de contrainte</a:t>
            </a:r>
          </a:p>
        </p:txBody>
      </p:sp>
      <p:sp>
        <p:nvSpPr>
          <p:cNvPr id="11" name="ZoneTexte 10"/>
          <p:cNvSpPr txBox="1"/>
          <p:nvPr>
            <p:custDataLst>
              <p:tags r:id="rId9"/>
            </p:custDataLst>
          </p:nvPr>
        </p:nvSpPr>
        <p:spPr>
          <a:xfrm>
            <a:off x="7663304" y="1150357"/>
            <a:ext cx="1451039" cy="338554"/>
          </a:xfrm>
          <a:prstGeom prst="rect">
            <a:avLst/>
          </a:prstGeom>
          <a:noFill/>
        </p:spPr>
        <p:txBody>
          <a:bodyPr wrap="none" rtlCol="0">
            <a:spAutoFit/>
          </a:bodyPr>
          <a:lstStyle/>
          <a:p>
            <a:r>
              <a:rPr lang="fr-FR" sz="1600" b="1" dirty="0" smtClean="0">
                <a:solidFill>
                  <a:srgbClr val="FF0000"/>
                </a:solidFill>
              </a:rPr>
              <a:t>Investigation</a:t>
            </a:r>
          </a:p>
        </p:txBody>
      </p:sp>
    </p:spTree>
    <p:extLst>
      <p:ext uri="{BB962C8B-B14F-4D97-AF65-F5344CB8AC3E}">
        <p14:creationId xmlns:p14="http://schemas.microsoft.com/office/powerpoint/2010/main" val="3765135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èche en arc 11"/>
          <p:cNvSpPr/>
          <p:nvPr>
            <p:custDataLst>
              <p:tags r:id="rId1"/>
            </p:custDataLst>
          </p:nvPr>
        </p:nvSpPr>
        <p:spPr bwMode="auto">
          <a:xfrm>
            <a:off x="2041781" y="1586370"/>
            <a:ext cx="4800600" cy="4724400"/>
          </a:xfrm>
          <a:prstGeom prst="circularArrow">
            <a:avLst>
              <a:gd name="adj1" fmla="val 12500"/>
              <a:gd name="adj2" fmla="val 1142319"/>
              <a:gd name="adj3" fmla="val 20457681"/>
              <a:gd name="adj4" fmla="val 21517969"/>
              <a:gd name="adj5" fmla="val 12500"/>
            </a:avLst>
          </a:prstGeom>
          <a:solidFill>
            <a:srgbClr val="CCFF99"/>
          </a:solidFill>
          <a:ln w="381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7" name="Titre 1"/>
          <p:cNvSpPr txBox="1">
            <a:spLocks/>
          </p:cNvSpPr>
          <p:nvPr>
            <p:custDataLst>
              <p:tags r:id="rId2"/>
            </p:custDataLst>
          </p:nvPr>
        </p:nvSpPr>
        <p:spPr>
          <a:xfrm>
            <a:off x="1295400" y="12412"/>
            <a:ext cx="7848600" cy="1130588"/>
          </a:xfrm>
          <a:prstGeom prst="rect">
            <a:avLst/>
          </a:prstGeom>
          <a:noFill/>
        </p:spPr>
        <p:txBody>
          <a:bodyPr anchor="ctr" anchorCtr="0"/>
          <a:lstStyle>
            <a:lvl1pPr algn="l" rtl="0" eaLnBrk="0" fontAlgn="base" hangingPunct="0">
              <a:spcBef>
                <a:spcPct val="0"/>
              </a:spcBef>
              <a:spcAft>
                <a:spcPct val="0"/>
              </a:spcAft>
              <a:defRPr sz="4000" b="1" cap="all">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a:lstStyle>
          <a:p>
            <a:pPr algn="ctr"/>
            <a:r>
              <a:rPr lang="fr-FR" sz="3600" kern="0" dirty="0" smtClean="0">
                <a:solidFill>
                  <a:schemeClr val="tx2">
                    <a:lumMod val="50000"/>
                    <a:lumOff val="50000"/>
                  </a:schemeClr>
                </a:solidFill>
              </a:rPr>
              <a:t>L’exploration spatiale</a:t>
            </a:r>
            <a:endParaRPr lang="fr-FR" sz="2800" kern="0" dirty="0" smtClean="0">
              <a:solidFill>
                <a:schemeClr val="bg1">
                  <a:lumMod val="65000"/>
                </a:schemeClr>
              </a:solidFill>
            </a:endParaRPr>
          </a:p>
        </p:txBody>
      </p:sp>
      <p:sp>
        <p:nvSpPr>
          <p:cNvPr id="2" name="Rectangle 1"/>
          <p:cNvSpPr/>
          <p:nvPr>
            <p:custDataLst>
              <p:tags r:id="rId3"/>
            </p:custDataLst>
          </p:nvPr>
        </p:nvSpPr>
        <p:spPr>
          <a:xfrm>
            <a:off x="601639" y="1339334"/>
            <a:ext cx="5671327" cy="369332"/>
          </a:xfrm>
          <a:prstGeom prst="rect">
            <a:avLst/>
          </a:prstGeom>
          <a:solidFill>
            <a:srgbClr val="CCFF99"/>
          </a:solidFill>
        </p:spPr>
        <p:txBody>
          <a:bodyPr wrap="square">
            <a:spAutoFit/>
          </a:bodyPr>
          <a:lstStyle/>
          <a:p>
            <a:pPr algn="just"/>
            <a:r>
              <a:rPr lang="fr-FR" b="1" dirty="0" smtClean="0"/>
              <a:t>2</a:t>
            </a:r>
            <a:r>
              <a:rPr lang="fr-FR" b="1" baseline="30000" dirty="0" smtClean="0"/>
              <a:t>ème</a:t>
            </a:r>
            <a:r>
              <a:rPr lang="fr-FR" b="1" dirty="0" smtClean="0"/>
              <a:t> </a:t>
            </a:r>
            <a:r>
              <a:rPr lang="fr-FR" b="1" dirty="0"/>
              <a:t>Partie : Un robot pour notre challenge ?</a:t>
            </a:r>
            <a:endParaRPr lang="fr-FR" dirty="0"/>
          </a:p>
        </p:txBody>
      </p:sp>
      <p:sp>
        <p:nvSpPr>
          <p:cNvPr id="3" name="Rectangle 2"/>
          <p:cNvSpPr/>
          <p:nvPr>
            <p:custDataLst>
              <p:tags r:id="rId4"/>
            </p:custDataLst>
          </p:nvPr>
        </p:nvSpPr>
        <p:spPr>
          <a:xfrm>
            <a:off x="5153976" y="4334835"/>
            <a:ext cx="3162061" cy="738664"/>
          </a:xfrm>
          <a:prstGeom prst="rect">
            <a:avLst/>
          </a:prstGeom>
        </p:spPr>
        <p:txBody>
          <a:bodyPr wrap="square">
            <a:spAutoFit/>
          </a:bodyPr>
          <a:lstStyle/>
          <a:p>
            <a:r>
              <a:rPr lang="fr-FR" sz="1400" b="1" dirty="0">
                <a:solidFill>
                  <a:schemeClr val="accent2"/>
                </a:solidFill>
              </a:rPr>
              <a:t>Comment construire notre robot ? Comment commander le déplacement du robot ?</a:t>
            </a:r>
          </a:p>
        </p:txBody>
      </p:sp>
      <p:sp>
        <p:nvSpPr>
          <p:cNvPr id="5" name="Rectangle 4"/>
          <p:cNvSpPr/>
          <p:nvPr>
            <p:custDataLst>
              <p:tags r:id="rId5"/>
            </p:custDataLst>
          </p:nvPr>
        </p:nvSpPr>
        <p:spPr>
          <a:xfrm>
            <a:off x="1907339" y="4649373"/>
            <a:ext cx="2476739" cy="523220"/>
          </a:xfrm>
          <a:prstGeom prst="rect">
            <a:avLst/>
          </a:prstGeom>
        </p:spPr>
        <p:txBody>
          <a:bodyPr wrap="square">
            <a:spAutoFit/>
          </a:bodyPr>
          <a:lstStyle/>
          <a:p>
            <a:r>
              <a:rPr lang="fr-FR" sz="1400" b="1" dirty="0">
                <a:solidFill>
                  <a:schemeClr val="accent2"/>
                </a:solidFill>
              </a:rPr>
              <a:t>Comment commander le déplacement du robot ?</a:t>
            </a:r>
          </a:p>
        </p:txBody>
      </p:sp>
      <p:sp>
        <p:nvSpPr>
          <p:cNvPr id="11" name="Rectangle 10"/>
          <p:cNvSpPr/>
          <p:nvPr>
            <p:custDataLst>
              <p:tags r:id="rId6"/>
            </p:custDataLst>
          </p:nvPr>
        </p:nvSpPr>
        <p:spPr>
          <a:xfrm>
            <a:off x="961429" y="2523209"/>
            <a:ext cx="3313572" cy="523220"/>
          </a:xfrm>
          <a:prstGeom prst="rect">
            <a:avLst/>
          </a:prstGeom>
        </p:spPr>
        <p:txBody>
          <a:bodyPr wrap="square">
            <a:spAutoFit/>
          </a:bodyPr>
          <a:lstStyle/>
          <a:p>
            <a:r>
              <a:rPr lang="fr-FR" sz="1400" b="1" dirty="0">
                <a:solidFill>
                  <a:schemeClr val="accent2"/>
                </a:solidFill>
              </a:rPr>
              <a:t>Quels déplacements peut effectuer le robot ? À quelle vitesse ?</a:t>
            </a:r>
          </a:p>
        </p:txBody>
      </p:sp>
      <p:sp>
        <p:nvSpPr>
          <p:cNvPr id="4" name="Rectangle 3"/>
          <p:cNvSpPr/>
          <p:nvPr>
            <p:custDataLst>
              <p:tags r:id="rId7"/>
            </p:custDataLst>
          </p:nvPr>
        </p:nvSpPr>
        <p:spPr>
          <a:xfrm>
            <a:off x="4114801" y="1768855"/>
            <a:ext cx="4191000" cy="523220"/>
          </a:xfrm>
          <a:prstGeom prst="rect">
            <a:avLst/>
          </a:prstGeom>
        </p:spPr>
        <p:txBody>
          <a:bodyPr wrap="square">
            <a:spAutoFit/>
          </a:bodyPr>
          <a:lstStyle/>
          <a:p>
            <a:r>
              <a:rPr lang="fr-FR" sz="1400" b="1" dirty="0">
                <a:solidFill>
                  <a:schemeClr val="accent2"/>
                </a:solidFill>
              </a:rPr>
              <a:t>Quels mouvements effectuent les planètes et les astres dans le système solaire ?</a:t>
            </a:r>
          </a:p>
        </p:txBody>
      </p:sp>
      <p:sp>
        <p:nvSpPr>
          <p:cNvPr id="8" name="ZoneTexte 7"/>
          <p:cNvSpPr txBox="1"/>
          <p:nvPr>
            <p:custDataLst>
              <p:tags r:id="rId8"/>
            </p:custDataLst>
          </p:nvPr>
        </p:nvSpPr>
        <p:spPr>
          <a:xfrm>
            <a:off x="7456939" y="1170057"/>
            <a:ext cx="1609735" cy="584775"/>
          </a:xfrm>
          <a:prstGeom prst="rect">
            <a:avLst/>
          </a:prstGeom>
          <a:noFill/>
        </p:spPr>
        <p:txBody>
          <a:bodyPr wrap="none" rtlCol="0">
            <a:spAutoFit/>
          </a:bodyPr>
          <a:lstStyle/>
          <a:p>
            <a:r>
              <a:rPr lang="fr-FR" sz="1600" b="1" dirty="0" smtClean="0">
                <a:solidFill>
                  <a:srgbClr val="FF0000"/>
                </a:solidFill>
              </a:rPr>
              <a:t>Contextualiser</a:t>
            </a:r>
          </a:p>
          <a:p>
            <a:r>
              <a:rPr lang="fr-FR" sz="1600" b="1" dirty="0" smtClean="0">
                <a:solidFill>
                  <a:srgbClr val="FF0000"/>
                </a:solidFill>
              </a:rPr>
              <a:t> le challenge</a:t>
            </a:r>
          </a:p>
        </p:txBody>
      </p:sp>
      <p:pic>
        <p:nvPicPr>
          <p:cNvPr id="17" name="image28.png" descr="../../../Desktop/Capture%20d’écran%202015-12-13%20à%2015.51.37.png"/>
          <p:cNvPicPr/>
          <p:nvPr>
            <p:custDataLst>
              <p:tags r:id="rId9"/>
            </p:custDataLst>
          </p:nvPr>
        </p:nvPicPr>
        <p:blipFill>
          <a:blip r:embed="rId14"/>
          <a:srcRect/>
          <a:stretch>
            <a:fillRect/>
          </a:stretch>
        </p:blipFill>
        <p:spPr>
          <a:xfrm>
            <a:off x="2148124" y="5184602"/>
            <a:ext cx="1995170" cy="974090"/>
          </a:xfrm>
          <a:prstGeom prst="rect">
            <a:avLst/>
          </a:prstGeom>
          <a:ln/>
        </p:spPr>
      </p:pic>
      <p:pic>
        <p:nvPicPr>
          <p:cNvPr id="18" name="image16.png"/>
          <p:cNvPicPr/>
          <p:nvPr>
            <p:custDataLst>
              <p:tags r:id="rId10"/>
            </p:custDataLst>
          </p:nvPr>
        </p:nvPicPr>
        <p:blipFill>
          <a:blip r:embed="rId15">
            <a:clrChange>
              <a:clrFrom>
                <a:srgbClr val="FFFFFF"/>
              </a:clrFrom>
              <a:clrTo>
                <a:srgbClr val="FFFFFF">
                  <a:alpha val="0"/>
                </a:srgbClr>
              </a:clrTo>
            </a:clrChange>
          </a:blip>
          <a:srcRect/>
          <a:stretch>
            <a:fillRect/>
          </a:stretch>
        </p:blipFill>
        <p:spPr>
          <a:xfrm>
            <a:off x="1295400" y="3073725"/>
            <a:ext cx="2212340" cy="1261110"/>
          </a:xfrm>
          <a:prstGeom prst="rect">
            <a:avLst/>
          </a:prstGeom>
          <a:ln/>
        </p:spPr>
      </p:pic>
      <p:pic>
        <p:nvPicPr>
          <p:cNvPr id="20" name="Image 19" descr="Afficher l'image d'origine"/>
          <p:cNvPicPr/>
          <p:nvPr>
            <p:custDataLst>
              <p:tags r:id="rId11"/>
            </p:custDataLst>
          </p:nvPr>
        </p:nvPicPr>
        <p:blipFill>
          <a:blip r:embed="rId16">
            <a:extLst>
              <a:ext uri="{28A0092B-C50C-407E-A947-70E740481C1C}">
                <a14:useLocalDpi xmlns:a14="http://schemas.microsoft.com/office/drawing/2010/main" val="0"/>
              </a:ext>
            </a:extLst>
          </a:blip>
          <a:srcRect/>
          <a:stretch>
            <a:fillRect/>
          </a:stretch>
        </p:blipFill>
        <p:spPr bwMode="auto">
          <a:xfrm>
            <a:off x="5524738" y="2292075"/>
            <a:ext cx="1496457" cy="984525"/>
          </a:xfrm>
          <a:prstGeom prst="rect">
            <a:avLst/>
          </a:prstGeom>
          <a:noFill/>
          <a:ln>
            <a:noFill/>
          </a:ln>
        </p:spPr>
      </p:pic>
      <p:pic>
        <p:nvPicPr>
          <p:cNvPr id="3074"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559995" y="5073499"/>
            <a:ext cx="2234406" cy="171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940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wipe(up)">
                                      <p:cBhvr>
                                        <p:cTn id="11" dur="500"/>
                                        <p:tgtEl>
                                          <p:spTgt spid="307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500"/>
                                        <p:tgtEl>
                                          <p:spTgt spid="20"/>
                                        </p:tgtEl>
                                      </p:cBhvr>
                                    </p:animEffect>
                                  </p:childTnLst>
                                </p:cTn>
                              </p:par>
                            </p:childTnLst>
                          </p:cTn>
                        </p:par>
                        <p:par>
                          <p:cTn id="36" fill="hold">
                            <p:stCondLst>
                              <p:cond delay="4000"/>
                            </p:stCondLst>
                            <p:childTnLst>
                              <p:par>
                                <p:cTn id="37" presetID="31"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 calcmode="lin" valueType="num">
                                      <p:cBhvr>
                                        <p:cTn id="41" dur="1000" fill="hold"/>
                                        <p:tgtEl>
                                          <p:spTgt spid="12"/>
                                        </p:tgtEl>
                                        <p:attrNameLst>
                                          <p:attrName>style.rotation</p:attrName>
                                        </p:attrNameLst>
                                      </p:cBhvr>
                                      <p:tavLst>
                                        <p:tav tm="0">
                                          <p:val>
                                            <p:fltVal val="90"/>
                                          </p:val>
                                        </p:tav>
                                        <p:tav tm="100000">
                                          <p:val>
                                            <p:fltVal val="0"/>
                                          </p:val>
                                        </p:tav>
                                      </p:tavLst>
                                    </p:anim>
                                    <p:animEffect transition="in" filter="fade">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P spid="5" grpId="0"/>
      <p:bldP spid="11"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custDataLst>
              <p:tags r:id="rId1"/>
            </p:custDataLst>
          </p:nvPr>
        </p:nvSpPr>
        <p:spPr>
          <a:xfrm>
            <a:off x="1295400" y="12412"/>
            <a:ext cx="7848600" cy="1130588"/>
          </a:xfrm>
          <a:prstGeom prst="rect">
            <a:avLst/>
          </a:prstGeom>
          <a:noFill/>
        </p:spPr>
        <p:txBody>
          <a:bodyPr anchor="ctr" anchorCtr="0"/>
          <a:lstStyle>
            <a:lvl1pPr algn="l" rtl="0" eaLnBrk="0" fontAlgn="base" hangingPunct="0">
              <a:spcBef>
                <a:spcPct val="0"/>
              </a:spcBef>
              <a:spcAft>
                <a:spcPct val="0"/>
              </a:spcAft>
              <a:defRPr sz="4000" b="1" cap="all">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a:lstStyle>
          <a:p>
            <a:pPr algn="ctr"/>
            <a:r>
              <a:rPr lang="fr-FR" sz="3600" kern="0" dirty="0" smtClean="0">
                <a:solidFill>
                  <a:schemeClr val="tx2">
                    <a:lumMod val="50000"/>
                    <a:lumOff val="50000"/>
                  </a:schemeClr>
                </a:solidFill>
              </a:rPr>
              <a:t>L’exploration spatiale</a:t>
            </a:r>
            <a:endParaRPr lang="fr-FR" sz="2800" kern="0" dirty="0" smtClean="0">
              <a:solidFill>
                <a:schemeClr val="bg1">
                  <a:lumMod val="65000"/>
                </a:schemeClr>
              </a:solidFill>
            </a:endParaRPr>
          </a:p>
        </p:txBody>
      </p:sp>
      <p:sp>
        <p:nvSpPr>
          <p:cNvPr id="2" name="Rectangle 1"/>
          <p:cNvSpPr/>
          <p:nvPr>
            <p:custDataLst>
              <p:tags r:id="rId2"/>
            </p:custDataLst>
          </p:nvPr>
        </p:nvSpPr>
        <p:spPr>
          <a:xfrm>
            <a:off x="601639" y="1339334"/>
            <a:ext cx="6705600" cy="369332"/>
          </a:xfrm>
          <a:prstGeom prst="rect">
            <a:avLst/>
          </a:prstGeom>
        </p:spPr>
        <p:txBody>
          <a:bodyPr wrap="square">
            <a:spAutoFit/>
          </a:bodyPr>
          <a:lstStyle/>
          <a:p>
            <a:pPr algn="just"/>
            <a:r>
              <a:rPr lang="fr-FR" b="1" dirty="0" smtClean="0"/>
              <a:t>2</a:t>
            </a:r>
            <a:r>
              <a:rPr lang="fr-FR" b="1" baseline="30000" dirty="0" smtClean="0"/>
              <a:t>ème</a:t>
            </a:r>
            <a:r>
              <a:rPr lang="fr-FR" b="1" dirty="0" smtClean="0"/>
              <a:t> </a:t>
            </a:r>
            <a:r>
              <a:rPr lang="fr-FR" b="1" dirty="0"/>
              <a:t>Partie : Un robot pour notre challenge ?</a:t>
            </a:r>
            <a:endParaRPr lang="fr-FR" dirty="0"/>
          </a:p>
        </p:txBody>
      </p:sp>
      <p:sp>
        <p:nvSpPr>
          <p:cNvPr id="8" name="ZoneTexte 7"/>
          <p:cNvSpPr txBox="1"/>
          <p:nvPr>
            <p:custDataLst>
              <p:tags r:id="rId3"/>
            </p:custDataLst>
          </p:nvPr>
        </p:nvSpPr>
        <p:spPr>
          <a:xfrm>
            <a:off x="6581719" y="1151860"/>
            <a:ext cx="1451039" cy="338554"/>
          </a:xfrm>
          <a:prstGeom prst="rect">
            <a:avLst/>
          </a:prstGeom>
          <a:noFill/>
        </p:spPr>
        <p:txBody>
          <a:bodyPr wrap="none" rtlCol="0">
            <a:spAutoFit/>
          </a:bodyPr>
          <a:lstStyle/>
          <a:p>
            <a:r>
              <a:rPr lang="fr-FR" sz="1600" b="1" dirty="0" smtClean="0">
                <a:solidFill>
                  <a:srgbClr val="FF0000"/>
                </a:solidFill>
              </a:rPr>
              <a:t>Investigation</a:t>
            </a:r>
          </a:p>
        </p:txBody>
      </p:sp>
      <p:sp>
        <p:nvSpPr>
          <p:cNvPr id="14" name="ZoneTexte 13"/>
          <p:cNvSpPr txBox="1"/>
          <p:nvPr>
            <p:custDataLst>
              <p:tags r:id="rId4"/>
            </p:custDataLst>
          </p:nvPr>
        </p:nvSpPr>
        <p:spPr>
          <a:xfrm>
            <a:off x="7109943" y="1490414"/>
            <a:ext cx="1850186" cy="338554"/>
          </a:xfrm>
          <a:prstGeom prst="rect">
            <a:avLst/>
          </a:prstGeom>
          <a:noFill/>
        </p:spPr>
        <p:txBody>
          <a:bodyPr wrap="none" rtlCol="0">
            <a:spAutoFit/>
          </a:bodyPr>
          <a:lstStyle/>
          <a:p>
            <a:r>
              <a:rPr lang="fr-FR" sz="1600" b="1" dirty="0" smtClean="0">
                <a:solidFill>
                  <a:srgbClr val="FF0000"/>
                </a:solidFill>
              </a:rPr>
              <a:t>Expérimentation</a:t>
            </a:r>
          </a:p>
        </p:txBody>
      </p:sp>
      <p:pic>
        <p:nvPicPr>
          <p:cNvPr id="19" name="Image 18"/>
          <p:cNvPicPr/>
          <p:nvPr>
            <p:custDataLst>
              <p:tags r:id="rId5"/>
            </p:custDataLst>
          </p:nvPr>
        </p:nvPicPr>
        <p:blipFill rotWithShape="1">
          <a:blip r:embed="rId10">
            <a:extLst>
              <a:ext uri="{28A0092B-C50C-407E-A947-70E740481C1C}">
                <a14:useLocalDpi xmlns:a14="http://schemas.microsoft.com/office/drawing/2010/main" val="0"/>
              </a:ext>
            </a:extLst>
          </a:blip>
          <a:srcRect l="14773" t="4532" b="-1"/>
          <a:stretch/>
        </p:blipFill>
        <p:spPr>
          <a:xfrm rot="5400000">
            <a:off x="6035384" y="2422816"/>
            <a:ext cx="2667000" cy="2240968"/>
          </a:xfrm>
          <a:prstGeom prst="rect">
            <a:avLst/>
          </a:prstGeom>
        </p:spPr>
      </p:pic>
      <p:pic>
        <p:nvPicPr>
          <p:cNvPr id="21" name="Image 20"/>
          <p:cNvPicPr/>
          <p:nvPr>
            <p:custDataLst>
              <p:tags r:id="rId6"/>
            </p:custDataLst>
          </p:nvPr>
        </p:nvPicPr>
        <p:blipFill>
          <a:blip r:embed="rId11">
            <a:extLst>
              <a:ext uri="{28A0092B-C50C-407E-A947-70E740481C1C}">
                <a14:useLocalDpi xmlns:a14="http://schemas.microsoft.com/office/drawing/2010/main" val="0"/>
              </a:ext>
            </a:extLst>
          </a:blip>
          <a:stretch>
            <a:fillRect/>
          </a:stretch>
        </p:blipFill>
        <p:spPr>
          <a:xfrm>
            <a:off x="1981200" y="1828968"/>
            <a:ext cx="2362200" cy="1937226"/>
          </a:xfrm>
          <a:prstGeom prst="rect">
            <a:avLst/>
          </a:prstGeom>
        </p:spPr>
      </p:pic>
      <p:pic>
        <p:nvPicPr>
          <p:cNvPr id="4098" name="Picture 2"/>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1080448" y="4084474"/>
            <a:ext cx="4452074" cy="2240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001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wipe(left)">
                                      <p:cBhvr>
                                        <p:cTn id="1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custDataLst>
              <p:tags r:id="rId1"/>
            </p:custDataLst>
          </p:nvPr>
        </p:nvSpPr>
        <p:spPr>
          <a:xfrm>
            <a:off x="1295400" y="12412"/>
            <a:ext cx="7848600" cy="1130588"/>
          </a:xfrm>
          <a:prstGeom prst="rect">
            <a:avLst/>
          </a:prstGeom>
          <a:noFill/>
        </p:spPr>
        <p:txBody>
          <a:bodyPr anchor="ctr" anchorCtr="0"/>
          <a:lstStyle>
            <a:lvl1pPr algn="l" rtl="0" eaLnBrk="0" fontAlgn="base" hangingPunct="0">
              <a:spcBef>
                <a:spcPct val="0"/>
              </a:spcBef>
              <a:spcAft>
                <a:spcPct val="0"/>
              </a:spcAft>
              <a:defRPr sz="4000" b="1" cap="all">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a:lstStyle>
          <a:p>
            <a:pPr algn="ctr"/>
            <a:r>
              <a:rPr lang="fr-FR" sz="3600" kern="0" dirty="0" smtClean="0">
                <a:solidFill>
                  <a:schemeClr val="tx2">
                    <a:lumMod val="50000"/>
                    <a:lumOff val="50000"/>
                  </a:schemeClr>
                </a:solidFill>
              </a:rPr>
              <a:t>L’exploration spatiale</a:t>
            </a:r>
            <a:endParaRPr lang="fr-FR" sz="2800" kern="0" dirty="0" smtClean="0">
              <a:solidFill>
                <a:schemeClr val="bg1">
                  <a:lumMod val="65000"/>
                </a:schemeClr>
              </a:solidFill>
            </a:endParaRPr>
          </a:p>
        </p:txBody>
      </p:sp>
      <p:sp>
        <p:nvSpPr>
          <p:cNvPr id="2" name="Rectangle 1"/>
          <p:cNvSpPr/>
          <p:nvPr>
            <p:custDataLst>
              <p:tags r:id="rId2"/>
            </p:custDataLst>
          </p:nvPr>
        </p:nvSpPr>
        <p:spPr>
          <a:xfrm>
            <a:off x="601639" y="1339334"/>
            <a:ext cx="6705600" cy="369332"/>
          </a:xfrm>
          <a:prstGeom prst="rect">
            <a:avLst/>
          </a:prstGeom>
        </p:spPr>
        <p:txBody>
          <a:bodyPr wrap="square">
            <a:spAutoFit/>
          </a:bodyPr>
          <a:lstStyle/>
          <a:p>
            <a:pPr algn="just"/>
            <a:r>
              <a:rPr lang="fr-FR" b="1" dirty="0" smtClean="0"/>
              <a:t>2</a:t>
            </a:r>
            <a:r>
              <a:rPr lang="fr-FR" b="1" baseline="30000" dirty="0" smtClean="0"/>
              <a:t>ème</a:t>
            </a:r>
            <a:r>
              <a:rPr lang="fr-FR" b="1" dirty="0" smtClean="0"/>
              <a:t> </a:t>
            </a:r>
            <a:r>
              <a:rPr lang="fr-FR" b="1" dirty="0"/>
              <a:t>Partie : Un robot pour notre challenge ?</a:t>
            </a:r>
            <a:endParaRPr lang="fr-FR" dirty="0"/>
          </a:p>
        </p:txBody>
      </p:sp>
      <p:sp>
        <p:nvSpPr>
          <p:cNvPr id="8" name="ZoneTexte 7"/>
          <p:cNvSpPr txBox="1"/>
          <p:nvPr>
            <p:custDataLst>
              <p:tags r:id="rId3"/>
            </p:custDataLst>
          </p:nvPr>
        </p:nvSpPr>
        <p:spPr>
          <a:xfrm>
            <a:off x="6581719" y="1151860"/>
            <a:ext cx="1451039" cy="338554"/>
          </a:xfrm>
          <a:prstGeom prst="rect">
            <a:avLst/>
          </a:prstGeom>
          <a:noFill/>
        </p:spPr>
        <p:txBody>
          <a:bodyPr wrap="none" rtlCol="0">
            <a:spAutoFit/>
          </a:bodyPr>
          <a:lstStyle/>
          <a:p>
            <a:r>
              <a:rPr lang="fr-FR" sz="1600" b="1" dirty="0" smtClean="0">
                <a:solidFill>
                  <a:srgbClr val="FF0000"/>
                </a:solidFill>
              </a:rPr>
              <a:t>Investigation</a:t>
            </a:r>
          </a:p>
        </p:txBody>
      </p:sp>
      <p:sp>
        <p:nvSpPr>
          <p:cNvPr id="14" name="ZoneTexte 13"/>
          <p:cNvSpPr txBox="1"/>
          <p:nvPr>
            <p:custDataLst>
              <p:tags r:id="rId4"/>
            </p:custDataLst>
          </p:nvPr>
        </p:nvSpPr>
        <p:spPr>
          <a:xfrm>
            <a:off x="7109943" y="1490414"/>
            <a:ext cx="1850186" cy="338554"/>
          </a:xfrm>
          <a:prstGeom prst="rect">
            <a:avLst/>
          </a:prstGeom>
          <a:noFill/>
        </p:spPr>
        <p:txBody>
          <a:bodyPr wrap="none" rtlCol="0">
            <a:spAutoFit/>
          </a:bodyPr>
          <a:lstStyle/>
          <a:p>
            <a:r>
              <a:rPr lang="fr-FR" sz="1600" b="1" dirty="0" smtClean="0">
                <a:solidFill>
                  <a:srgbClr val="FF0000"/>
                </a:solidFill>
              </a:rPr>
              <a:t>Expérimentation</a:t>
            </a: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1847165"/>
            <a:ext cx="4851400" cy="3707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Image 16" descr="DSC07074.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7502" y="1459077"/>
            <a:ext cx="2063193" cy="2750924"/>
          </a:xfrm>
          <a:prstGeom prst="rect">
            <a:avLst/>
          </a:prstGeom>
        </p:spPr>
      </p:pic>
      <p:pic>
        <p:nvPicPr>
          <p:cNvPr id="18" name="Image 17" descr="thumb_P1030953_1024.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20393" y="1459077"/>
            <a:ext cx="5018955" cy="3764216"/>
          </a:xfrm>
          <a:prstGeom prst="rect">
            <a:avLst/>
          </a:prstGeom>
        </p:spPr>
      </p:pic>
      <p:pic>
        <p:nvPicPr>
          <p:cNvPr id="20" name="Image 19" descr="thumb_P1030905_1024.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83246" y="4875880"/>
            <a:ext cx="2506913" cy="1880185"/>
          </a:xfrm>
          <a:prstGeom prst="rect">
            <a:avLst/>
          </a:prstGeom>
        </p:spPr>
      </p:pic>
      <p:pic>
        <p:nvPicPr>
          <p:cNvPr id="22" name="Image 21" descr="thumb_P1030900_1024.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96128" y="1459077"/>
            <a:ext cx="2215636" cy="1661727"/>
          </a:xfrm>
          <a:prstGeom prst="rect">
            <a:avLst/>
          </a:prstGeom>
        </p:spPr>
      </p:pic>
      <p:pic>
        <p:nvPicPr>
          <p:cNvPr id="23" name="Image 22" descr="thumb_P1030958_1024.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9408" y="4756169"/>
            <a:ext cx="2666528" cy="1999896"/>
          </a:xfrm>
          <a:prstGeom prst="rect">
            <a:avLst/>
          </a:prstGeom>
        </p:spPr>
      </p:pic>
      <p:pic>
        <p:nvPicPr>
          <p:cNvPr id="24" name="Image 23" descr="thumb_P1030951_1024.jpg"/>
          <p:cNvPicPr>
            <a:picLocks noChangeAspect="1"/>
          </p:cNvPicPr>
          <p:nvPr/>
        </p:nvPicPr>
        <p:blipFill rotWithShape="1">
          <a:blip r:embed="rId13" cstate="print">
            <a:extLst>
              <a:ext uri="{28A0092B-C50C-407E-A947-70E740481C1C}">
                <a14:useLocalDpi xmlns:a14="http://schemas.microsoft.com/office/drawing/2010/main" val="0"/>
              </a:ext>
            </a:extLst>
          </a:blip>
          <a:srcRect l="11" t="9747" r="-28" b="9737"/>
          <a:stretch/>
        </p:blipFill>
        <p:spPr>
          <a:xfrm>
            <a:off x="2894400" y="4521600"/>
            <a:ext cx="3452400" cy="2084400"/>
          </a:xfrm>
          <a:prstGeom prst="rect">
            <a:avLst/>
          </a:prstGeom>
        </p:spPr>
      </p:pic>
    </p:spTree>
    <p:extLst>
      <p:ext uri="{BB962C8B-B14F-4D97-AF65-F5344CB8AC3E}">
        <p14:creationId xmlns:p14="http://schemas.microsoft.com/office/powerpoint/2010/main" val="3553440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424602" y="2095239"/>
            <a:ext cx="8719397" cy="769441"/>
          </a:xfrm>
          <a:prstGeom prst="rect">
            <a:avLst/>
          </a:prstGeom>
        </p:spPr>
        <p:txBody>
          <a:bodyPr wrap="square">
            <a:spAutoFit/>
          </a:bodyPr>
          <a:lstStyle/>
          <a:p>
            <a:r>
              <a:rPr lang="fr-FR" sz="4400" b="1" dirty="0" smtClean="0"/>
              <a:t>Merci pour votre attention</a:t>
            </a:r>
            <a:endParaRPr lang="fr-FR" sz="2000" dirty="0" smtClean="0"/>
          </a:p>
        </p:txBody>
      </p:sp>
      <p:sp>
        <p:nvSpPr>
          <p:cNvPr id="2" name="AutoShape 2" descr="Résultat de recherche d'images pour &quot;challenge course de robot&quot;"/>
          <p:cNvSpPr>
            <a:spLocks noChangeAspect="1" noChangeArrowheads="1"/>
          </p:cNvSpPr>
          <p:nvPr>
            <p:custDataLst>
              <p:tags r:id="rId2"/>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 name="Image 4" descr="Afficher l'image d'origine"/>
          <p:cNvPicPr/>
          <p:nvPr>
            <p:custDataLst>
              <p:tags r:id="rId3"/>
            </p:custDataLst>
          </p:nvPr>
        </p:nvPicPr>
        <p:blipFill>
          <a:blip r:embed="rId6">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307975" y="4114800"/>
            <a:ext cx="3416618" cy="2146960"/>
          </a:xfrm>
          <a:prstGeom prst="rect">
            <a:avLst/>
          </a:prstGeom>
          <a:noFill/>
          <a:ln>
            <a:noFill/>
          </a:ln>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4257722"/>
            <a:ext cx="4531057" cy="1762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309752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495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arn(outVertical)">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custDataLst>
              <p:tags r:id="rId1"/>
            </p:custDataLst>
          </p:nvPr>
        </p:nvSpPr>
        <p:spPr/>
        <p:txBody>
          <a:bodyPr/>
          <a:lstStyle/>
          <a:p>
            <a:pPr>
              <a:defRPr/>
            </a:pPr>
            <a:fld id="{6E9E0B61-DD1B-403B-8D5F-A91529873945}" type="slidenum">
              <a:rPr lang="fr-FR" smtClean="0"/>
              <a:pPr>
                <a:defRPr/>
              </a:pPr>
              <a:t>4</a:t>
            </a:fld>
            <a:endParaRPr lang="fr-FR" dirty="0"/>
          </a:p>
        </p:txBody>
      </p:sp>
      <p:sp>
        <p:nvSpPr>
          <p:cNvPr id="8" name="ZoneTexte 7"/>
          <p:cNvSpPr txBox="1"/>
          <p:nvPr>
            <p:custDataLst>
              <p:tags r:id="rId2"/>
            </p:custDataLst>
          </p:nvPr>
        </p:nvSpPr>
        <p:spPr>
          <a:xfrm>
            <a:off x="3581400" y="5562600"/>
            <a:ext cx="2895600" cy="692497"/>
          </a:xfrm>
          <a:prstGeom prst="rect">
            <a:avLst/>
          </a:prstGeom>
          <a:noFill/>
        </p:spPr>
        <p:txBody>
          <a:bodyPr wrap="square" rtlCol="0">
            <a:spAutoFit/>
          </a:bodyPr>
          <a:lstStyle/>
          <a:p>
            <a:r>
              <a:rPr lang="fr-FR" sz="2000" b="1" i="1" dirty="0" smtClean="0">
                <a:hlinkClick r:id="rId15" action="ppaction://hlinkfile"/>
              </a:rPr>
              <a:t>A l’école du code</a:t>
            </a:r>
            <a:endParaRPr lang="fr-FR" sz="2000" b="1" i="1" dirty="0" smtClean="0">
              <a:hlinkClick r:id="rId16" action="ppaction://hlinkfile"/>
            </a:endParaRPr>
          </a:p>
          <a:p>
            <a:endParaRPr lang="fr-FR" sz="1000" dirty="0" smtClean="0">
              <a:hlinkClick r:id="rId16" action="ppaction://hlinkfile"/>
            </a:endParaRPr>
          </a:p>
          <a:p>
            <a:r>
              <a:rPr lang="fr-FR" sz="800" dirty="0" smtClean="0">
                <a:hlinkClick r:id="rId16" action="ppaction://hlinkfile"/>
              </a:rPr>
              <a:t>https://www.youtube.com/watch?v=JWxKyzHyG0g</a:t>
            </a:r>
            <a:endParaRPr lang="fr-FR" sz="800" dirty="0"/>
          </a:p>
        </p:txBody>
      </p:sp>
      <p:sp>
        <p:nvSpPr>
          <p:cNvPr id="9" name="ZoneTexte 8"/>
          <p:cNvSpPr txBox="1"/>
          <p:nvPr>
            <p:custDataLst>
              <p:tags r:id="rId3"/>
            </p:custDataLst>
          </p:nvPr>
        </p:nvSpPr>
        <p:spPr>
          <a:xfrm>
            <a:off x="6553200" y="5562600"/>
            <a:ext cx="2590800" cy="692497"/>
          </a:xfrm>
          <a:prstGeom prst="rect">
            <a:avLst/>
          </a:prstGeom>
          <a:noFill/>
        </p:spPr>
        <p:txBody>
          <a:bodyPr wrap="square" rtlCol="0">
            <a:spAutoFit/>
          </a:bodyPr>
          <a:lstStyle/>
          <a:p>
            <a:r>
              <a:rPr lang="fr-FR" sz="2000" b="1" i="1" dirty="0" smtClean="0">
                <a:hlinkClick r:id="rId17" action="ppaction://hlinkfile"/>
              </a:rPr>
              <a:t>Le jeu de NIM</a:t>
            </a:r>
            <a:endParaRPr lang="fr-FR" sz="2000" b="1" i="1" dirty="0" smtClean="0">
              <a:hlinkClick r:id="rId18" action="ppaction://hlinkfile"/>
            </a:endParaRPr>
          </a:p>
          <a:p>
            <a:endParaRPr lang="fr-FR" sz="1000" dirty="0" smtClean="0">
              <a:hlinkClick r:id="rId18" action="ppaction://hlinkfile"/>
            </a:endParaRPr>
          </a:p>
          <a:p>
            <a:r>
              <a:rPr lang="fr-FR" sz="800" dirty="0" smtClean="0">
                <a:hlinkClick r:id="rId18" action="ppaction://hlinkfile"/>
              </a:rPr>
              <a:t>https://www.youtube.com/watch?v=Ys2qXTGU6ek</a:t>
            </a:r>
            <a:endParaRPr lang="fr-FR" sz="800" dirty="0"/>
          </a:p>
        </p:txBody>
      </p:sp>
      <p:sp>
        <p:nvSpPr>
          <p:cNvPr id="11" name="ZoneTexte 10"/>
          <p:cNvSpPr txBox="1"/>
          <p:nvPr>
            <p:custDataLst>
              <p:tags r:id="rId4"/>
            </p:custDataLst>
          </p:nvPr>
        </p:nvSpPr>
        <p:spPr>
          <a:xfrm>
            <a:off x="1295400" y="1524000"/>
            <a:ext cx="7162800" cy="954107"/>
          </a:xfrm>
          <a:prstGeom prst="rect">
            <a:avLst/>
          </a:prstGeom>
          <a:noFill/>
        </p:spPr>
        <p:txBody>
          <a:bodyPr wrap="square" rtlCol="0">
            <a:spAutoFit/>
          </a:bodyPr>
          <a:lstStyle/>
          <a:p>
            <a:r>
              <a:rPr lang="fr-FR" sz="2800" b="1" dirty="0" smtClean="0"/>
              <a:t>Exemple de ressources :</a:t>
            </a:r>
          </a:p>
          <a:p>
            <a:r>
              <a:rPr lang="fr-FR" sz="2800" b="1" dirty="0" smtClean="0"/>
              <a:t>La notion d’algorithme à l’école primaire</a:t>
            </a:r>
            <a:endParaRPr lang="fr-FR" sz="2800" b="1" dirty="0"/>
          </a:p>
        </p:txBody>
      </p:sp>
      <p:grpSp>
        <p:nvGrpSpPr>
          <p:cNvPr id="3" name="Groupe 2"/>
          <p:cNvGrpSpPr/>
          <p:nvPr>
            <p:custDataLst>
              <p:tags r:id="rId5"/>
            </p:custDataLst>
          </p:nvPr>
        </p:nvGrpSpPr>
        <p:grpSpPr>
          <a:xfrm>
            <a:off x="4038600" y="3352800"/>
            <a:ext cx="1882140" cy="2130725"/>
            <a:chOff x="4038600" y="3352800"/>
            <a:chExt cx="1882140" cy="2130725"/>
          </a:xfrm>
        </p:grpSpPr>
        <p:pic>
          <p:nvPicPr>
            <p:cNvPr id="6" name="Picture 2" descr="http://www.ac-grenoble.fr/tice74/IMG/jpg/suivi1-2.jpg?1453734049">
              <a:hlinkClick r:id="rId16" action="ppaction://hlinkfile"/>
            </p:cNvPr>
            <p:cNvPicPr>
              <a:picLocks noChangeAspect="1" noChangeArrowheads="1"/>
            </p:cNvPicPr>
            <p:nvPr/>
          </p:nvPicPr>
          <p:blipFill>
            <a:blip r:embed="rId19" cstate="print"/>
            <a:srcRect l="1778" r="4000" b="20000"/>
            <a:stretch>
              <a:fillRect/>
            </a:stretch>
          </p:blipFill>
          <p:spPr bwMode="auto">
            <a:xfrm>
              <a:off x="4038600" y="3352800"/>
              <a:ext cx="1882140" cy="2130725"/>
            </a:xfrm>
            <a:prstGeom prst="rect">
              <a:avLst/>
            </a:prstGeom>
            <a:noFill/>
            <a:ln>
              <a:solidFill>
                <a:schemeClr val="tx1"/>
              </a:solidFill>
            </a:ln>
          </p:spPr>
        </p:pic>
        <p:grpSp>
          <p:nvGrpSpPr>
            <p:cNvPr id="2" name="Groupe 1"/>
            <p:cNvGrpSpPr/>
            <p:nvPr/>
          </p:nvGrpSpPr>
          <p:grpSpPr>
            <a:xfrm>
              <a:off x="4800600" y="4267200"/>
              <a:ext cx="304800" cy="304800"/>
              <a:chOff x="4800600" y="4267200"/>
              <a:chExt cx="304800" cy="304800"/>
            </a:xfrm>
          </p:grpSpPr>
          <p:sp>
            <p:nvSpPr>
              <p:cNvPr id="12" name="Rectangle à coins arrondis 11">
                <a:hlinkClick r:id="rId16" action="ppaction://hlinkfile"/>
              </p:cNvPr>
              <p:cNvSpPr/>
              <p:nvPr/>
            </p:nvSpPr>
            <p:spPr bwMode="auto">
              <a:xfrm>
                <a:off x="4800600" y="4267200"/>
                <a:ext cx="304800" cy="3048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charset="0"/>
                </a:endParaRPr>
              </a:p>
            </p:txBody>
          </p:sp>
          <p:sp>
            <p:nvSpPr>
              <p:cNvPr id="13" name="Flèche droite 12">
                <a:hlinkClick r:id="rId16" action="ppaction://hlinkfile"/>
              </p:cNvPr>
              <p:cNvSpPr/>
              <p:nvPr/>
            </p:nvSpPr>
            <p:spPr bwMode="auto">
              <a:xfrm>
                <a:off x="4876800" y="4343400"/>
                <a:ext cx="152400" cy="152400"/>
              </a:xfrm>
              <a:prstGeom prst="rightArrow">
                <a:avLst>
                  <a:gd name="adj1" fmla="val 46874"/>
                  <a:gd name="adj2" fmla="val 150000"/>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charset="0"/>
                </a:endParaRPr>
              </a:p>
            </p:txBody>
          </p:sp>
        </p:grpSp>
      </p:grpSp>
      <p:grpSp>
        <p:nvGrpSpPr>
          <p:cNvPr id="14" name="Groupe 13"/>
          <p:cNvGrpSpPr/>
          <p:nvPr>
            <p:custDataLst>
              <p:tags r:id="rId6"/>
            </p:custDataLst>
          </p:nvPr>
        </p:nvGrpSpPr>
        <p:grpSpPr>
          <a:xfrm>
            <a:off x="6934200" y="3352800"/>
            <a:ext cx="1905000" cy="2133600"/>
            <a:chOff x="6934200" y="3352800"/>
            <a:chExt cx="1905000" cy="2133600"/>
          </a:xfrm>
        </p:grpSpPr>
        <p:pic>
          <p:nvPicPr>
            <p:cNvPr id="7" name="Image 6" descr="Instantané 1 (25-02-2016 09-39).png">
              <a:hlinkClick r:id="rId18" action="ppaction://hlinkfile"/>
            </p:cNvPr>
            <p:cNvPicPr>
              <a:picLocks noChangeAspect="1"/>
            </p:cNvPicPr>
            <p:nvPr/>
          </p:nvPicPr>
          <p:blipFill>
            <a:blip r:embed="rId20" cstate="print"/>
            <a:srcRect l="23600" r="21591"/>
            <a:stretch>
              <a:fillRect/>
            </a:stretch>
          </p:blipFill>
          <p:spPr>
            <a:xfrm>
              <a:off x="6934200" y="3352800"/>
              <a:ext cx="1905000" cy="2133600"/>
            </a:xfrm>
            <a:prstGeom prst="rect">
              <a:avLst/>
            </a:prstGeom>
            <a:ln>
              <a:solidFill>
                <a:schemeClr val="tx1"/>
              </a:solidFill>
            </a:ln>
          </p:spPr>
        </p:pic>
        <p:grpSp>
          <p:nvGrpSpPr>
            <p:cNvPr id="10" name="Groupe 9"/>
            <p:cNvGrpSpPr/>
            <p:nvPr/>
          </p:nvGrpSpPr>
          <p:grpSpPr>
            <a:xfrm>
              <a:off x="7772400" y="4267200"/>
              <a:ext cx="304800" cy="304800"/>
              <a:chOff x="7772400" y="4267200"/>
              <a:chExt cx="304800" cy="304800"/>
            </a:xfrm>
          </p:grpSpPr>
          <p:sp>
            <p:nvSpPr>
              <p:cNvPr id="16" name="Rectangle à coins arrondis 15">
                <a:hlinkClick r:id="rId18" action="ppaction://hlinkfile"/>
              </p:cNvPr>
              <p:cNvSpPr/>
              <p:nvPr/>
            </p:nvSpPr>
            <p:spPr bwMode="auto">
              <a:xfrm>
                <a:off x="7772400" y="4267200"/>
                <a:ext cx="304800" cy="3048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charset="0"/>
                </a:endParaRPr>
              </a:p>
            </p:txBody>
          </p:sp>
          <p:sp>
            <p:nvSpPr>
              <p:cNvPr id="17" name="Flèche droite 16">
                <a:hlinkClick r:id="rId18" action="ppaction://hlinkfile"/>
              </p:cNvPr>
              <p:cNvSpPr/>
              <p:nvPr/>
            </p:nvSpPr>
            <p:spPr bwMode="auto">
              <a:xfrm>
                <a:off x="7848600" y="4343400"/>
                <a:ext cx="152400" cy="152400"/>
              </a:xfrm>
              <a:prstGeom prst="rightArrow">
                <a:avLst>
                  <a:gd name="adj1" fmla="val 46874"/>
                  <a:gd name="adj2" fmla="val 150000"/>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charset="0"/>
                </a:endParaRPr>
              </a:p>
            </p:txBody>
          </p:sp>
        </p:grpSp>
      </p:grpSp>
      <p:grpSp>
        <p:nvGrpSpPr>
          <p:cNvPr id="5" name="Groupe 4"/>
          <p:cNvGrpSpPr/>
          <p:nvPr/>
        </p:nvGrpSpPr>
        <p:grpSpPr>
          <a:xfrm>
            <a:off x="990600" y="3352800"/>
            <a:ext cx="1905000" cy="2133600"/>
            <a:chOff x="990600" y="3352800"/>
            <a:chExt cx="1905000" cy="2133600"/>
          </a:xfrm>
        </p:grpSpPr>
        <p:pic>
          <p:nvPicPr>
            <p:cNvPr id="24" name="Image 23" descr="Instantané 1 (25-02-2016 09-39).png">
              <a:hlinkClick r:id="rId15" action="ppaction://hlinkfile"/>
            </p:cNvPr>
            <p:cNvPicPr>
              <a:picLocks noChangeAspect="1"/>
            </p:cNvPicPr>
            <p:nvPr>
              <p:custDataLst>
                <p:tags r:id="rId10"/>
              </p:custDataLst>
            </p:nvPr>
          </p:nvPicPr>
          <p:blipFill>
            <a:blip r:embed="rId20" cstate="print"/>
            <a:srcRect l="23600" r="21591"/>
            <a:stretch>
              <a:fillRect/>
            </a:stretch>
          </p:blipFill>
          <p:spPr>
            <a:xfrm>
              <a:off x="990600" y="3352800"/>
              <a:ext cx="1905000" cy="2133600"/>
            </a:xfrm>
            <a:prstGeom prst="rect">
              <a:avLst/>
            </a:prstGeom>
            <a:ln>
              <a:solidFill>
                <a:schemeClr val="tx1"/>
              </a:solidFill>
            </a:ln>
          </p:spPr>
        </p:pic>
        <p:pic>
          <p:nvPicPr>
            <p:cNvPr id="23" name="Image 22" descr="Instantané 1 (02-03-2016 14-25).png">
              <a:hlinkClick r:id="rId21" action="ppaction://hlinkfile"/>
            </p:cNvPr>
            <p:cNvPicPr>
              <a:picLocks noChangeAspect="1"/>
            </p:cNvPicPr>
            <p:nvPr>
              <p:custDataLst>
                <p:tags r:id="rId11"/>
              </p:custDataLst>
            </p:nvPr>
          </p:nvPicPr>
          <p:blipFill>
            <a:blip r:embed="rId22" cstate="print"/>
            <a:srcRect l="4394" t="34810" r="593" b="19620"/>
            <a:stretch>
              <a:fillRect/>
            </a:stretch>
          </p:blipFill>
          <p:spPr>
            <a:xfrm>
              <a:off x="990600" y="4648200"/>
              <a:ext cx="1905000" cy="533400"/>
            </a:xfrm>
            <a:prstGeom prst="rect">
              <a:avLst/>
            </a:prstGeom>
          </p:spPr>
        </p:pic>
        <p:sp>
          <p:nvSpPr>
            <p:cNvPr id="25" name="Rectangle à coins arrondis 24">
              <a:hlinkClick r:id="rId21" action="ppaction://hlinkfile"/>
            </p:cNvPr>
            <p:cNvSpPr/>
            <p:nvPr>
              <p:custDataLst>
                <p:tags r:id="rId12"/>
              </p:custDataLst>
            </p:nvPr>
          </p:nvSpPr>
          <p:spPr bwMode="auto">
            <a:xfrm>
              <a:off x="1828800" y="4267200"/>
              <a:ext cx="304800" cy="3048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charset="0"/>
              </a:endParaRPr>
            </a:p>
          </p:txBody>
        </p:sp>
        <p:sp>
          <p:nvSpPr>
            <p:cNvPr id="26" name="Flèche droite 25">
              <a:hlinkClick r:id="rId21" action="ppaction://hlinkfile"/>
            </p:cNvPr>
            <p:cNvSpPr/>
            <p:nvPr>
              <p:custDataLst>
                <p:tags r:id="rId13"/>
              </p:custDataLst>
            </p:nvPr>
          </p:nvSpPr>
          <p:spPr bwMode="auto">
            <a:xfrm>
              <a:off x="1905000" y="4343400"/>
              <a:ext cx="152400" cy="152400"/>
            </a:xfrm>
            <a:prstGeom prst="rightArrow">
              <a:avLst>
                <a:gd name="adj1" fmla="val 46874"/>
                <a:gd name="adj2" fmla="val 150000"/>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charset="0"/>
              </a:endParaRPr>
            </a:p>
          </p:txBody>
        </p:sp>
      </p:grpSp>
      <p:sp>
        <p:nvSpPr>
          <p:cNvPr id="29" name="ZoneTexte 28"/>
          <p:cNvSpPr txBox="1"/>
          <p:nvPr>
            <p:custDataLst>
              <p:tags r:id="rId7"/>
            </p:custDataLst>
          </p:nvPr>
        </p:nvSpPr>
        <p:spPr>
          <a:xfrm>
            <a:off x="457200" y="5562600"/>
            <a:ext cx="2971800" cy="692497"/>
          </a:xfrm>
          <a:prstGeom prst="rect">
            <a:avLst/>
          </a:prstGeom>
          <a:noFill/>
        </p:spPr>
        <p:txBody>
          <a:bodyPr wrap="square" rtlCol="0">
            <a:spAutoFit/>
          </a:bodyPr>
          <a:lstStyle/>
          <a:p>
            <a:r>
              <a:rPr lang="fr-FR" sz="2000" b="1" i="1" dirty="0" smtClean="0">
                <a:hlinkClick r:id="rId23" action="ppaction://hlinkfile"/>
              </a:rPr>
              <a:t>Une machine à trier</a:t>
            </a:r>
            <a:endParaRPr lang="fr-FR" sz="2000" b="1" i="1" dirty="0" smtClean="0">
              <a:hlinkClick r:id="rId21" action="ppaction://hlinkfile"/>
            </a:endParaRPr>
          </a:p>
          <a:p>
            <a:endParaRPr lang="fr-FR" sz="1000" dirty="0" smtClean="0">
              <a:hlinkClick r:id="rId21" action="ppaction://hlinkfile"/>
            </a:endParaRPr>
          </a:p>
          <a:p>
            <a:r>
              <a:rPr lang="fr-FR" sz="800" dirty="0" smtClean="0">
                <a:hlinkClick r:id="rId21" action="ppaction://hlinkfile"/>
              </a:rPr>
              <a:t>https://www.youtube.com/watch?v=RM9ME6Nb7bc</a:t>
            </a:r>
            <a:endParaRPr lang="fr-FR" sz="800" dirty="0"/>
          </a:p>
        </p:txBody>
      </p:sp>
      <p:sp>
        <p:nvSpPr>
          <p:cNvPr id="22" name="Titre 1"/>
          <p:cNvSpPr txBox="1">
            <a:spLocks/>
          </p:cNvSpPr>
          <p:nvPr>
            <p:custDataLst>
              <p:tags r:id="rId8"/>
            </p:custDataLst>
          </p:nvPr>
        </p:nvSpPr>
        <p:spPr>
          <a:xfrm>
            <a:off x="1295400" y="12412"/>
            <a:ext cx="7848600" cy="1130588"/>
          </a:xfrm>
          <a:prstGeom prst="rect">
            <a:avLst/>
          </a:prstGeom>
          <a:noFill/>
        </p:spPr>
        <p:txBody>
          <a:bodyPr anchor="ctr" anchorCtr="0"/>
          <a:lstStyle>
            <a:lvl1pPr algn="l" rtl="0" eaLnBrk="0" fontAlgn="base" hangingPunct="0">
              <a:spcBef>
                <a:spcPct val="0"/>
              </a:spcBef>
              <a:spcAft>
                <a:spcPct val="0"/>
              </a:spcAft>
              <a:defRPr sz="4000" b="1" cap="all">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a:lstStyle>
          <a:p>
            <a:pPr algn="ctr"/>
            <a:r>
              <a:rPr lang="fr-FR" sz="3600" kern="0" dirty="0" smtClean="0">
                <a:solidFill>
                  <a:schemeClr val="tx2">
                    <a:lumMod val="50000"/>
                    <a:lumOff val="50000"/>
                  </a:schemeClr>
                </a:solidFill>
              </a:rPr>
              <a:t>Le cycle 3</a:t>
            </a:r>
          </a:p>
          <a:p>
            <a:pPr algn="ctr"/>
            <a:r>
              <a:rPr lang="fr-FR" sz="2800" dirty="0">
                <a:solidFill>
                  <a:schemeClr val="bg1">
                    <a:lumMod val="65000"/>
                  </a:schemeClr>
                </a:solidFill>
              </a:rPr>
              <a:t>Sciences &amp; technologie</a:t>
            </a:r>
            <a:endParaRPr lang="fr-FR" sz="2800" kern="0" dirty="0" smtClean="0">
              <a:solidFill>
                <a:schemeClr val="bg1">
                  <a:lumMod val="65000"/>
                </a:schemeClr>
              </a:solidFill>
            </a:endParaRPr>
          </a:p>
        </p:txBody>
      </p:sp>
      <p:pic>
        <p:nvPicPr>
          <p:cNvPr id="27" name="Picture 2">
            <a:hlinkClick r:id="rId21" action="ppaction://hlinkfile"/>
          </p:cNvPr>
          <p:cNvPicPr>
            <a:picLocks noChangeAspect="1" noChangeArrowheads="1"/>
          </p:cNvPicPr>
          <p:nvPr>
            <p:custDataLst>
              <p:tags r:id="rId9"/>
            </p:custDataLst>
          </p:nvPr>
        </p:nvPicPr>
        <p:blipFill>
          <a:blip r:embed="rId24" cstate="print">
            <a:extLst>
              <a:ext uri="{28A0092B-C50C-407E-A947-70E740481C1C}">
                <a14:useLocalDpi xmlns:a14="http://schemas.microsoft.com/office/drawing/2010/main" val="0"/>
              </a:ext>
            </a:extLst>
          </a:blip>
          <a:srcRect/>
          <a:stretch>
            <a:fillRect/>
          </a:stretch>
        </p:blipFill>
        <p:spPr bwMode="auto">
          <a:xfrm>
            <a:off x="754444" y="2914650"/>
            <a:ext cx="2966608" cy="2994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00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1"/>
            <p:custDataLst>
              <p:tags r:id="rId1"/>
            </p:custDataLst>
          </p:nvPr>
        </p:nvSpPr>
        <p:spPr/>
        <p:txBody>
          <a:bodyPr/>
          <a:lstStyle/>
          <a:p>
            <a:pPr>
              <a:defRPr/>
            </a:pPr>
            <a:fld id="{6E9E0B61-DD1B-403B-8D5F-A91529873945}" type="slidenum">
              <a:rPr lang="fr-FR" smtClean="0"/>
              <a:pPr>
                <a:defRPr/>
              </a:pPr>
              <a:t>5</a:t>
            </a:fld>
            <a:endParaRPr lang="fr-FR" dirty="0"/>
          </a:p>
        </p:txBody>
      </p:sp>
      <p:sp>
        <p:nvSpPr>
          <p:cNvPr id="6" name="ZoneTexte 5"/>
          <p:cNvSpPr txBox="1"/>
          <p:nvPr>
            <p:custDataLst>
              <p:tags r:id="rId2"/>
            </p:custDataLst>
          </p:nvPr>
        </p:nvSpPr>
        <p:spPr>
          <a:xfrm>
            <a:off x="1266967" y="1295400"/>
            <a:ext cx="7162800" cy="523220"/>
          </a:xfrm>
          <a:prstGeom prst="rect">
            <a:avLst/>
          </a:prstGeom>
          <a:noFill/>
        </p:spPr>
        <p:txBody>
          <a:bodyPr wrap="square" rtlCol="0">
            <a:spAutoFit/>
          </a:bodyPr>
          <a:lstStyle/>
          <a:p>
            <a:r>
              <a:rPr lang="fr-FR" sz="2800" b="1" dirty="0" smtClean="0"/>
              <a:t>La notion d’algorithme </a:t>
            </a:r>
            <a:r>
              <a:rPr lang="fr-FR" sz="2800" b="1" smtClean="0"/>
              <a:t>au cycle 3</a:t>
            </a:r>
            <a:endParaRPr lang="fr-FR" sz="2800" b="1" dirty="0"/>
          </a:p>
        </p:txBody>
      </p:sp>
      <p:pic>
        <p:nvPicPr>
          <p:cNvPr id="118788" name="Picture 4" descr="http://www.howtogeek.com/wp-content/uploads/gg/up/xsshot5022777157b1c.jpg.pagespeed.gp+jp+jw+pj+js+rj+rp+rw+ri+cp+md.ic.gdAUJMY79y.jpg"/>
          <p:cNvPicPr>
            <a:picLocks noChangeAspect="1" noChangeArrowheads="1"/>
          </p:cNvPicPr>
          <p:nvPr>
            <p:custDataLst>
              <p:tags r:id="rId3"/>
            </p:custDataLst>
          </p:nvPr>
        </p:nvPicPr>
        <p:blipFill>
          <a:blip r:embed="rId12" cstate="print"/>
          <a:srcRect/>
          <a:stretch>
            <a:fillRect/>
          </a:stretch>
        </p:blipFill>
        <p:spPr bwMode="auto">
          <a:xfrm>
            <a:off x="5562600" y="4494358"/>
            <a:ext cx="3429000" cy="1838180"/>
          </a:xfrm>
          <a:prstGeom prst="rect">
            <a:avLst/>
          </a:prstGeom>
          <a:noFill/>
          <a:ln>
            <a:noFill/>
          </a:ln>
        </p:spPr>
      </p:pic>
      <p:graphicFrame>
        <p:nvGraphicFramePr>
          <p:cNvPr id="8" name="Tableau 7"/>
          <p:cNvGraphicFramePr>
            <a:graphicFrameLocks noGrp="1"/>
          </p:cNvGraphicFramePr>
          <p:nvPr>
            <p:custDataLst>
              <p:tags r:id="rId4"/>
            </p:custDataLst>
          </p:nvPr>
        </p:nvGraphicFramePr>
        <p:xfrm>
          <a:off x="457201" y="1828800"/>
          <a:ext cx="8534399" cy="2144268"/>
        </p:xfrm>
        <a:graphic>
          <a:graphicData uri="http://schemas.openxmlformats.org/drawingml/2006/table">
            <a:tbl>
              <a:tblPr/>
              <a:tblGrid>
                <a:gridCol w="1752599"/>
                <a:gridCol w="717018"/>
                <a:gridCol w="1111782"/>
                <a:gridCol w="1371600"/>
                <a:gridCol w="3581400"/>
              </a:tblGrid>
              <a:tr h="228600">
                <a:tc>
                  <a:txBody>
                    <a:bodyPr/>
                    <a:lstStyle/>
                    <a:p>
                      <a:pPr algn="ctr">
                        <a:lnSpc>
                          <a:spcPct val="115000"/>
                        </a:lnSpc>
                      </a:pPr>
                      <a:r>
                        <a:rPr lang="fr-FR" sz="1200" b="1" dirty="0">
                          <a:latin typeface="Arial"/>
                          <a:ea typeface="Times New Roman"/>
                        </a:rPr>
                        <a:t>Numéro de séquence</a:t>
                      </a:r>
                      <a:endParaRPr lang="fr-FR" sz="1600" dirty="0">
                        <a:latin typeface="Calibri"/>
                        <a:ea typeface="Times New Roman"/>
                      </a:endParaRPr>
                    </a:p>
                  </a:txBody>
                  <a:tcPr marL="60207" marR="602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fr-FR" sz="1000" dirty="0">
                        <a:latin typeface="Calibri"/>
                        <a:ea typeface="Times New Roman"/>
                      </a:endParaRPr>
                    </a:p>
                  </a:txBody>
                  <a:tcPr marL="60207" marR="602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pPr>
                      <a:r>
                        <a:rPr lang="fr-FR" sz="1200" b="1" dirty="0">
                          <a:latin typeface="Arial"/>
                          <a:ea typeface="Times New Roman"/>
                        </a:rPr>
                        <a:t>Sciences et technologie</a:t>
                      </a:r>
                      <a:endParaRPr lang="fr-FR" sz="1200" dirty="0">
                        <a:latin typeface="Calibri"/>
                        <a:ea typeface="Times New Roman"/>
                      </a:endParaRPr>
                    </a:p>
                  </a:txBody>
                  <a:tcPr marL="60207" marR="602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304800">
                <a:tc>
                  <a:txBody>
                    <a:bodyPr/>
                    <a:lstStyle/>
                    <a:p>
                      <a:pPr algn="ctr">
                        <a:lnSpc>
                          <a:spcPct val="115000"/>
                        </a:lnSpc>
                      </a:pPr>
                      <a:r>
                        <a:rPr lang="fr-FR" sz="1200" b="1" dirty="0">
                          <a:latin typeface="Arial"/>
                          <a:ea typeface="Times New Roman"/>
                        </a:rPr>
                        <a:t>Nombre de séances</a:t>
                      </a:r>
                      <a:endParaRPr lang="fr-FR" sz="1600" dirty="0">
                        <a:latin typeface="Calibri"/>
                        <a:ea typeface="Times New Roman"/>
                      </a:endParaRPr>
                    </a:p>
                  </a:txBody>
                  <a:tcPr marL="60207" marR="602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fr-FR" sz="1000" dirty="0">
                        <a:latin typeface="Calibri"/>
                        <a:ea typeface="Times New Roman"/>
                      </a:endParaRPr>
                    </a:p>
                  </a:txBody>
                  <a:tcPr marL="60207" marR="602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pPr>
                      <a:r>
                        <a:rPr lang="fr-FR" sz="1800" b="1" dirty="0">
                          <a:latin typeface="Arial"/>
                          <a:ea typeface="Times New Roman"/>
                        </a:rPr>
                        <a:t>Exploration spatiale</a:t>
                      </a:r>
                      <a:endParaRPr lang="fr-FR" sz="1800" dirty="0">
                        <a:latin typeface="Calibri"/>
                        <a:ea typeface="Times New Roman"/>
                      </a:endParaRPr>
                    </a:p>
                  </a:txBody>
                  <a:tcPr marL="60207" marR="602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565912">
                <a:tc>
                  <a:txBody>
                    <a:bodyPr/>
                    <a:lstStyle/>
                    <a:p>
                      <a:pPr algn="ctr">
                        <a:lnSpc>
                          <a:spcPct val="115000"/>
                        </a:lnSpc>
                      </a:pPr>
                      <a:r>
                        <a:rPr lang="fr-FR" sz="1200" b="1" dirty="0">
                          <a:latin typeface="Arial"/>
                          <a:ea typeface="Times New Roman"/>
                        </a:rPr>
                        <a:t>Thématique</a:t>
                      </a:r>
                      <a:endParaRPr lang="fr-FR" sz="1600" dirty="0">
                        <a:latin typeface="Calibri"/>
                        <a:ea typeface="Times New Roman"/>
                      </a:endParaRPr>
                    </a:p>
                  </a:txBody>
                  <a:tcPr marL="60207" marR="602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pPr>
                      <a:r>
                        <a:rPr lang="fr-FR" sz="1200" b="1" dirty="0">
                          <a:solidFill>
                            <a:srgbClr val="FF0000"/>
                          </a:solidFill>
                          <a:latin typeface="Arial"/>
                          <a:ea typeface="Times New Roman"/>
                        </a:rPr>
                        <a:t>Matériaux et objet technique</a:t>
                      </a:r>
                      <a:endParaRPr lang="fr-FR" sz="1200" b="1" dirty="0">
                        <a:solidFill>
                          <a:srgbClr val="FF0000"/>
                        </a:solidFill>
                        <a:latin typeface="Calibri"/>
                        <a:ea typeface="Times New Roman"/>
                      </a:endParaRPr>
                    </a:p>
                  </a:txBody>
                  <a:tcPr marL="60207" marR="602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pPr>
                      <a:r>
                        <a:rPr lang="fr-FR" sz="1200" b="1" dirty="0">
                          <a:latin typeface="Arial"/>
                          <a:ea typeface="Times New Roman"/>
                        </a:rPr>
                        <a:t>Cycle 3</a:t>
                      </a:r>
                      <a:endParaRPr lang="fr-FR" sz="1200" b="1" dirty="0">
                        <a:latin typeface="Calibri"/>
                        <a:ea typeface="Times New Roman"/>
                      </a:endParaRPr>
                    </a:p>
                  </a:txBody>
                  <a:tcPr marL="60207" marR="602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fr-FR" sz="1200" b="1" dirty="0">
                          <a:latin typeface="Arial"/>
                          <a:ea typeface="Times New Roman"/>
                        </a:rPr>
                        <a:t>Niveau 6ème</a:t>
                      </a:r>
                      <a:endParaRPr lang="fr-FR" sz="1200" b="1" dirty="0">
                        <a:latin typeface="Calibri"/>
                        <a:ea typeface="Times New Roman"/>
                      </a:endParaRPr>
                    </a:p>
                  </a:txBody>
                  <a:tcPr marL="60207" marR="602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4288">
                <a:tc>
                  <a:txBody>
                    <a:bodyPr/>
                    <a:lstStyle/>
                    <a:p>
                      <a:pPr algn="ctr">
                        <a:lnSpc>
                          <a:spcPct val="115000"/>
                        </a:lnSpc>
                      </a:pPr>
                      <a:r>
                        <a:rPr lang="fr-FR" sz="1200" b="1" dirty="0">
                          <a:latin typeface="Arial"/>
                          <a:ea typeface="Times New Roman"/>
                        </a:rPr>
                        <a:t>Attendus de fin de cycle</a:t>
                      </a:r>
                      <a:endParaRPr lang="fr-FR" sz="1600" dirty="0">
                        <a:latin typeface="Calibri"/>
                        <a:ea typeface="Times New Roman"/>
                      </a:endParaRPr>
                    </a:p>
                  </a:txBody>
                  <a:tcPr marL="60207" marR="602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pPr>
                      <a:r>
                        <a:rPr lang="fr-FR" sz="1200" b="1" dirty="0">
                          <a:solidFill>
                            <a:srgbClr val="009900"/>
                          </a:solidFill>
                          <a:latin typeface="+mn-lt"/>
                          <a:ea typeface="Cambria"/>
                        </a:rPr>
                        <a:t>Repérer et comprendre la communication et la gestion de l'information.</a:t>
                      </a:r>
                      <a:endParaRPr lang="fr-FR" sz="1200" b="1" dirty="0">
                        <a:solidFill>
                          <a:srgbClr val="009900"/>
                        </a:solidFill>
                        <a:latin typeface="+mn-lt"/>
                        <a:ea typeface="Times New Roman"/>
                      </a:endParaRPr>
                    </a:p>
                  </a:txBody>
                  <a:tcPr marL="60207" marR="602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15000"/>
                        </a:lnSpc>
                      </a:pPr>
                      <a:r>
                        <a:rPr lang="fr-FR" sz="1200" b="1" dirty="0" smtClean="0">
                          <a:latin typeface="Arial"/>
                          <a:ea typeface="Times New Roman"/>
                        </a:rPr>
                        <a:t>Connaissances</a:t>
                      </a:r>
                    </a:p>
                    <a:p>
                      <a:pPr algn="ctr">
                        <a:lnSpc>
                          <a:spcPct val="115000"/>
                        </a:lnSpc>
                      </a:pPr>
                      <a:r>
                        <a:rPr lang="fr-FR" sz="1200" b="1" dirty="0" smtClean="0">
                          <a:latin typeface="Arial"/>
                          <a:ea typeface="Times New Roman"/>
                        </a:rPr>
                        <a:t> </a:t>
                      </a:r>
                      <a:r>
                        <a:rPr lang="fr-FR" sz="1200" b="1" dirty="0">
                          <a:latin typeface="Arial"/>
                          <a:ea typeface="Times New Roman"/>
                        </a:rPr>
                        <a:t>ou compétences associées</a:t>
                      </a:r>
                      <a:endParaRPr lang="fr-FR" sz="1200" dirty="0">
                        <a:latin typeface="Calibri"/>
                        <a:ea typeface="Times New Roman"/>
                      </a:endParaRPr>
                    </a:p>
                  </a:txBody>
                  <a:tcPr marL="60207" marR="602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r>
                        <a:rPr lang="fr-FR" sz="1000" b="1" dirty="0">
                          <a:solidFill>
                            <a:srgbClr val="7030A0"/>
                          </a:solidFill>
                          <a:latin typeface="Arial"/>
                          <a:ea typeface="Times New Roman"/>
                        </a:rPr>
                        <a:t>» Environnement numérique de travail</a:t>
                      </a:r>
                      <a:endParaRPr lang="fr-FR" sz="1000" b="1" dirty="0">
                        <a:solidFill>
                          <a:srgbClr val="7030A0"/>
                        </a:solidFill>
                        <a:latin typeface="Calibri"/>
                        <a:ea typeface="Times New Roman"/>
                      </a:endParaRPr>
                    </a:p>
                    <a:p>
                      <a:pPr algn="l">
                        <a:lnSpc>
                          <a:spcPct val="115000"/>
                        </a:lnSpc>
                      </a:pPr>
                      <a:r>
                        <a:rPr lang="fr-FR" sz="1400" b="1" dirty="0">
                          <a:solidFill>
                            <a:srgbClr val="7030A0"/>
                          </a:solidFill>
                          <a:latin typeface="Arial"/>
                          <a:ea typeface="Times New Roman"/>
                        </a:rPr>
                        <a:t>» Le stockage des données, notions d’algorithmes, les objets programmables </a:t>
                      </a:r>
                      <a:endParaRPr lang="fr-FR" sz="1400" b="1" dirty="0">
                        <a:solidFill>
                          <a:srgbClr val="7030A0"/>
                        </a:solidFill>
                        <a:latin typeface="Calibri"/>
                        <a:ea typeface="Times New Roman"/>
                      </a:endParaRPr>
                    </a:p>
                    <a:p>
                      <a:pPr algn="l">
                        <a:lnSpc>
                          <a:spcPct val="115000"/>
                        </a:lnSpc>
                      </a:pPr>
                      <a:r>
                        <a:rPr lang="fr-FR" sz="1000" b="1" dirty="0">
                          <a:solidFill>
                            <a:srgbClr val="7030A0"/>
                          </a:solidFill>
                          <a:latin typeface="Arial"/>
                          <a:ea typeface="Times New Roman"/>
                        </a:rPr>
                        <a:t>» Usage des moyens numériques dans un réseau </a:t>
                      </a:r>
                      <a:endParaRPr lang="fr-FR" sz="1000" b="1" dirty="0">
                        <a:solidFill>
                          <a:srgbClr val="7030A0"/>
                        </a:solidFill>
                        <a:latin typeface="Calibri"/>
                        <a:ea typeface="Times New Roman"/>
                      </a:endParaRPr>
                    </a:p>
                    <a:p>
                      <a:pPr algn="l">
                        <a:lnSpc>
                          <a:spcPct val="115000"/>
                        </a:lnSpc>
                      </a:pPr>
                      <a:r>
                        <a:rPr lang="fr-FR" sz="1000" b="1" dirty="0">
                          <a:solidFill>
                            <a:srgbClr val="7030A0"/>
                          </a:solidFill>
                          <a:latin typeface="Arial"/>
                          <a:ea typeface="Times New Roman"/>
                        </a:rPr>
                        <a:t>» Usage de logiciels usuels </a:t>
                      </a:r>
                      <a:endParaRPr lang="fr-FR" sz="1000" b="1" dirty="0">
                        <a:solidFill>
                          <a:srgbClr val="7030A0"/>
                        </a:solidFill>
                        <a:latin typeface="Calibri"/>
                        <a:ea typeface="Times New Roman"/>
                      </a:endParaRPr>
                    </a:p>
                  </a:txBody>
                  <a:tcPr marL="60207" marR="602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ZoneTexte 8"/>
          <p:cNvSpPr txBox="1"/>
          <p:nvPr>
            <p:custDataLst>
              <p:tags r:id="rId5"/>
            </p:custDataLst>
          </p:nvPr>
        </p:nvSpPr>
        <p:spPr>
          <a:xfrm>
            <a:off x="5562600" y="4114800"/>
            <a:ext cx="3429000" cy="369332"/>
          </a:xfrm>
          <a:prstGeom prst="rect">
            <a:avLst/>
          </a:prstGeom>
          <a:noFill/>
          <a:ln>
            <a:solidFill>
              <a:schemeClr val="bg2"/>
            </a:solidFill>
          </a:ln>
        </p:spPr>
        <p:txBody>
          <a:bodyPr wrap="square" rtlCol="0">
            <a:spAutoFit/>
          </a:bodyPr>
          <a:lstStyle/>
          <a:p>
            <a:r>
              <a:rPr lang="fr-FR" b="1" i="1" dirty="0" smtClean="0">
                <a:solidFill>
                  <a:srgbClr val="FF0000"/>
                </a:solidFill>
              </a:rPr>
              <a:t>ROBOT  CURIOSITY</a:t>
            </a:r>
            <a:endParaRPr lang="fr-FR" b="1" i="1" dirty="0">
              <a:solidFill>
                <a:srgbClr val="FF0000"/>
              </a:solidFill>
            </a:endParaRPr>
          </a:p>
        </p:txBody>
      </p:sp>
      <p:sp>
        <p:nvSpPr>
          <p:cNvPr id="10" name="Rectangle 9"/>
          <p:cNvSpPr/>
          <p:nvPr>
            <p:custDataLst>
              <p:tags r:id="rId6"/>
            </p:custDataLst>
          </p:nvPr>
        </p:nvSpPr>
        <p:spPr bwMode="auto">
          <a:xfrm>
            <a:off x="5562600" y="4114800"/>
            <a:ext cx="3429000" cy="2209800"/>
          </a:xfrm>
          <a:prstGeom prst="rect">
            <a:avLst/>
          </a:prstGeom>
          <a:no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charset="0"/>
            </a:endParaRPr>
          </a:p>
        </p:txBody>
      </p:sp>
      <p:pic>
        <p:nvPicPr>
          <p:cNvPr id="118789" name="Picture 5"/>
          <p:cNvPicPr>
            <a:picLocks noChangeAspect="1" noChangeArrowheads="1"/>
          </p:cNvPicPr>
          <p:nvPr>
            <p:custDataLst>
              <p:tags r:id="rId7"/>
            </p:custDataLst>
          </p:nvPr>
        </p:nvPicPr>
        <p:blipFill>
          <a:blip r:embed="rId13" cstate="print"/>
          <a:srcRect l="1536"/>
          <a:stretch>
            <a:fillRect/>
          </a:stretch>
        </p:blipFill>
        <p:spPr bwMode="auto">
          <a:xfrm>
            <a:off x="457200" y="4648200"/>
            <a:ext cx="4953000" cy="1631690"/>
          </a:xfrm>
          <a:prstGeom prst="rect">
            <a:avLst/>
          </a:prstGeom>
          <a:noFill/>
          <a:ln w="9525">
            <a:noFill/>
            <a:miter lim="800000"/>
            <a:headEnd/>
            <a:tailEnd/>
          </a:ln>
        </p:spPr>
      </p:pic>
      <p:sp>
        <p:nvSpPr>
          <p:cNvPr id="12" name="ZoneTexte 11"/>
          <p:cNvSpPr txBox="1"/>
          <p:nvPr>
            <p:custDataLst>
              <p:tags r:id="rId8"/>
            </p:custDataLst>
          </p:nvPr>
        </p:nvSpPr>
        <p:spPr>
          <a:xfrm>
            <a:off x="457200" y="3962400"/>
            <a:ext cx="5029200" cy="646331"/>
          </a:xfrm>
          <a:prstGeom prst="rect">
            <a:avLst/>
          </a:prstGeom>
          <a:noFill/>
        </p:spPr>
        <p:txBody>
          <a:bodyPr wrap="square" rtlCol="0">
            <a:spAutoFit/>
          </a:bodyPr>
          <a:lstStyle/>
          <a:p>
            <a:r>
              <a:rPr lang="fr-FR" b="1" dirty="0" smtClean="0"/>
              <a:t>Programmer</a:t>
            </a:r>
            <a:r>
              <a:rPr lang="fr-FR" dirty="0" smtClean="0"/>
              <a:t> un robot afin de </a:t>
            </a:r>
            <a:r>
              <a:rPr lang="fr-FR" b="1" dirty="0" smtClean="0"/>
              <a:t>réaliser</a:t>
            </a:r>
            <a:r>
              <a:rPr lang="fr-FR" dirty="0" smtClean="0"/>
              <a:t> des déplacements et </a:t>
            </a:r>
            <a:r>
              <a:rPr lang="fr-FR" b="1" dirty="0" smtClean="0"/>
              <a:t>simuler</a:t>
            </a:r>
            <a:r>
              <a:rPr lang="fr-FR" dirty="0" smtClean="0"/>
              <a:t> des prises de photos.</a:t>
            </a:r>
          </a:p>
        </p:txBody>
      </p:sp>
      <p:sp>
        <p:nvSpPr>
          <p:cNvPr id="13" name="Rectangle 12"/>
          <p:cNvSpPr/>
          <p:nvPr>
            <p:custDataLst>
              <p:tags r:id="rId9"/>
            </p:custDataLst>
          </p:nvPr>
        </p:nvSpPr>
        <p:spPr bwMode="auto">
          <a:xfrm>
            <a:off x="457200" y="3962400"/>
            <a:ext cx="4953000" cy="2362200"/>
          </a:xfrm>
          <a:prstGeom prst="rect">
            <a:avLst/>
          </a:prstGeom>
          <a:no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charset="0"/>
            </a:endParaRPr>
          </a:p>
        </p:txBody>
      </p:sp>
      <p:sp>
        <p:nvSpPr>
          <p:cNvPr id="14" name="Titre 1"/>
          <p:cNvSpPr txBox="1">
            <a:spLocks/>
          </p:cNvSpPr>
          <p:nvPr>
            <p:custDataLst>
              <p:tags r:id="rId10"/>
            </p:custDataLst>
          </p:nvPr>
        </p:nvSpPr>
        <p:spPr>
          <a:xfrm>
            <a:off x="1295400" y="12412"/>
            <a:ext cx="7848600" cy="1130588"/>
          </a:xfrm>
          <a:prstGeom prst="rect">
            <a:avLst/>
          </a:prstGeom>
          <a:noFill/>
        </p:spPr>
        <p:txBody>
          <a:bodyPr anchor="ctr" anchorCtr="0"/>
          <a:lstStyle>
            <a:lvl1pPr algn="l" rtl="0" eaLnBrk="0" fontAlgn="base" hangingPunct="0">
              <a:spcBef>
                <a:spcPct val="0"/>
              </a:spcBef>
              <a:spcAft>
                <a:spcPct val="0"/>
              </a:spcAft>
              <a:defRPr sz="4000" b="1" cap="all">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a:lstStyle>
          <a:p>
            <a:pPr algn="ctr"/>
            <a:r>
              <a:rPr lang="fr-FR" sz="3600" kern="0" dirty="0" smtClean="0">
                <a:solidFill>
                  <a:schemeClr val="tx2">
                    <a:lumMod val="50000"/>
                    <a:lumOff val="50000"/>
                  </a:schemeClr>
                </a:solidFill>
              </a:rPr>
              <a:t>Le cycle 3</a:t>
            </a:r>
          </a:p>
          <a:p>
            <a:pPr algn="ctr"/>
            <a:r>
              <a:rPr lang="fr-FR" sz="2800" dirty="0">
                <a:solidFill>
                  <a:schemeClr val="bg1">
                    <a:lumMod val="65000"/>
                  </a:schemeClr>
                </a:solidFill>
              </a:rPr>
              <a:t>Sciences &amp; technologie</a:t>
            </a:r>
            <a:endParaRPr lang="fr-FR" sz="2800" kern="0" dirty="0" smtClean="0">
              <a:solidFill>
                <a:schemeClr val="bg1">
                  <a:lumMod val="65000"/>
                </a:schemeClr>
              </a:solidFill>
            </a:endParaRPr>
          </a:p>
        </p:txBody>
      </p:sp>
    </p:spTree>
    <p:extLst>
      <p:ext uri="{BB962C8B-B14F-4D97-AF65-F5344CB8AC3E}">
        <p14:creationId xmlns:p14="http://schemas.microsoft.com/office/powerpoint/2010/main" val="135129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33400" y="4514850"/>
            <a:ext cx="8382000" cy="1362075"/>
          </a:xfrm>
        </p:spPr>
        <p:txBody>
          <a:bodyPr/>
          <a:lstStyle/>
          <a:p>
            <a:r>
              <a:rPr lang="fr-FR" sz="3600" dirty="0" smtClean="0">
                <a:effectLst>
                  <a:outerShdw blurRad="38100" dist="38100" dir="2700000" algn="tl">
                    <a:srgbClr val="000000">
                      <a:alpha val="43137"/>
                    </a:srgbClr>
                  </a:outerShdw>
                </a:effectLst>
              </a:rPr>
              <a:t>La machine a trier</a:t>
            </a:r>
            <a:endParaRPr lang="fr-FR" sz="2400" dirty="0">
              <a:solidFill>
                <a:schemeClr val="tx1"/>
              </a:solidFill>
              <a:effectLst>
                <a:outerShdw blurRad="38100" dist="38100" dir="2700000" algn="tl">
                  <a:srgbClr val="000000">
                    <a:alpha val="43137"/>
                  </a:srgbClr>
                </a:outerShdw>
              </a:effectLst>
            </a:endParaRPr>
          </a:p>
        </p:txBody>
      </p:sp>
      <p:sp>
        <p:nvSpPr>
          <p:cNvPr id="5" name="Espace réservé du numéro de diapositive 4"/>
          <p:cNvSpPr>
            <a:spLocks noGrp="1"/>
          </p:cNvSpPr>
          <p:nvPr>
            <p:ph type="sldNum" sz="quarter" idx="11"/>
            <p:custDataLst>
              <p:tags r:id="rId2"/>
            </p:custDataLst>
          </p:nvPr>
        </p:nvSpPr>
        <p:spPr/>
        <p:txBody>
          <a:bodyPr/>
          <a:lstStyle/>
          <a:p>
            <a:pPr>
              <a:defRPr/>
            </a:pPr>
            <a:fld id="{31345AF8-87BB-48AA-839A-0E89BF20891A}" type="slidenum">
              <a:rPr lang="fr-FR" smtClean="0"/>
              <a:pPr>
                <a:defRPr/>
              </a:pPr>
              <a:t>6</a:t>
            </a:fld>
            <a:endParaRPr lang="fr-FR"/>
          </a:p>
        </p:txBody>
      </p:sp>
      <p:sp>
        <p:nvSpPr>
          <p:cNvPr id="9" name="Titre 1"/>
          <p:cNvSpPr txBox="1">
            <a:spLocks/>
          </p:cNvSpPr>
          <p:nvPr>
            <p:custDataLst>
              <p:tags r:id="rId3"/>
            </p:custDataLst>
          </p:nvPr>
        </p:nvSpPr>
        <p:spPr>
          <a:xfrm>
            <a:off x="1295400" y="12412"/>
            <a:ext cx="7848600" cy="1130588"/>
          </a:xfrm>
          <a:prstGeom prst="rect">
            <a:avLst/>
          </a:prstGeom>
          <a:noFill/>
        </p:spPr>
        <p:txBody>
          <a:bodyPr anchor="ctr" anchorCtr="0"/>
          <a:lstStyle>
            <a:lvl1pPr algn="l" rtl="0" eaLnBrk="0" fontAlgn="base" hangingPunct="0">
              <a:spcBef>
                <a:spcPct val="0"/>
              </a:spcBef>
              <a:spcAft>
                <a:spcPct val="0"/>
              </a:spcAft>
              <a:defRPr sz="4000" b="1" cap="all">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a:lstStyle>
          <a:p>
            <a:pPr algn="ctr"/>
            <a:r>
              <a:rPr lang="fr-FR" sz="3600" kern="0" dirty="0" smtClean="0">
                <a:solidFill>
                  <a:schemeClr val="tx2">
                    <a:lumMod val="50000"/>
                    <a:lumOff val="50000"/>
                  </a:schemeClr>
                </a:solidFill>
              </a:rPr>
              <a:t>Le cycle 3</a:t>
            </a:r>
          </a:p>
          <a:p>
            <a:pPr algn="ctr"/>
            <a:r>
              <a:rPr lang="fr-FR" sz="2800" dirty="0">
                <a:solidFill>
                  <a:schemeClr val="bg1">
                    <a:lumMod val="65000"/>
                  </a:schemeClr>
                </a:solidFill>
              </a:rPr>
              <a:t>Sciences &amp; technologie</a:t>
            </a:r>
            <a:endParaRPr lang="fr-FR" sz="2800" kern="0" dirty="0" smtClean="0">
              <a:solidFill>
                <a:schemeClr val="bg1">
                  <a:lumMod val="65000"/>
                </a:schemeClr>
              </a:solidFill>
            </a:endParaRPr>
          </a:p>
        </p:txBody>
      </p:sp>
      <p:sp>
        <p:nvSpPr>
          <p:cNvPr id="3" name="AutoShape 5" descr="Résultat de recherche d'images pour &quot;algorithme de trie&quot;"/>
          <p:cNvSpPr>
            <a:spLocks noChangeAspect="1" noChangeArrowheads="1"/>
          </p:cNvSpPr>
          <p:nvPr>
            <p:custDataLst>
              <p:tags r:id="rId4"/>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223" name="Picture 7"/>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914400" y="1398862"/>
            <a:ext cx="2438400" cy="3044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custDataLst>
              <p:tags r:id="rId6"/>
            </p:custDataLst>
          </p:nvPr>
        </p:nvSpPr>
        <p:spPr>
          <a:xfrm>
            <a:off x="4953000" y="1449620"/>
            <a:ext cx="3846375" cy="1200329"/>
          </a:xfrm>
          <a:prstGeom prst="rect">
            <a:avLst/>
          </a:prstGeom>
          <a:noFill/>
        </p:spPr>
        <p:txBody>
          <a:bodyPr wrap="square" rtlCol="0">
            <a:spAutoFit/>
          </a:bodyPr>
          <a:lstStyle/>
          <a:p>
            <a:pPr algn="l"/>
            <a:r>
              <a:rPr lang="fr-FR" dirty="0" smtClean="0"/>
              <a:t>Le besoin : trier par ordre :</a:t>
            </a:r>
          </a:p>
          <a:p>
            <a:pPr marL="742950" lvl="1" indent="-285750" algn="l">
              <a:buFont typeface="Arial" panose="020B0604020202020204" pitchFamily="34" charset="0"/>
              <a:buChar char="•"/>
            </a:pPr>
            <a:r>
              <a:rPr lang="fr-FR" dirty="0" smtClean="0"/>
              <a:t>Croissant ou décroissant</a:t>
            </a:r>
          </a:p>
          <a:p>
            <a:pPr marL="742950" lvl="1" indent="-285750" algn="l">
              <a:buFont typeface="Arial" panose="020B0604020202020204" pitchFamily="34" charset="0"/>
              <a:buChar char="•"/>
            </a:pPr>
            <a:r>
              <a:rPr lang="fr-FR" dirty="0" smtClean="0"/>
              <a:t>Alphabétique</a:t>
            </a:r>
          </a:p>
          <a:p>
            <a:pPr marL="742950" lvl="1" indent="-285750" algn="l">
              <a:buFont typeface="Arial" panose="020B0604020202020204" pitchFamily="34" charset="0"/>
              <a:buChar char="•"/>
            </a:pPr>
            <a:r>
              <a:rPr lang="fr-FR" dirty="0" smtClean="0"/>
              <a:t>…</a:t>
            </a:r>
          </a:p>
        </p:txBody>
      </p:sp>
      <p:pic>
        <p:nvPicPr>
          <p:cNvPr id="11" name="Picture 6" descr="Résultat de recherche d'images pour &quot;petit bonhomme 3d&quot;"/>
          <p:cNvPicPr/>
          <p:nvPr>
            <p:custDataLst>
              <p:tags r:id="rId7"/>
            </p:custDataLst>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b="8705"/>
          <a:stretch/>
        </p:blipFill>
        <p:spPr bwMode="auto">
          <a:xfrm>
            <a:off x="6400799" y="2209800"/>
            <a:ext cx="2398575" cy="2234029"/>
          </a:xfrm>
          <a:prstGeom prst="rect">
            <a:avLst/>
          </a:prstGeom>
          <a:noFill/>
          <a:extLst/>
        </p:spPr>
      </p:pic>
    </p:spTree>
    <p:extLst>
      <p:ext uri="{BB962C8B-B14F-4D97-AF65-F5344CB8AC3E}">
        <p14:creationId xmlns:p14="http://schemas.microsoft.com/office/powerpoint/2010/main" val="2157593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custDataLst>
              <p:tags r:id="rId1"/>
            </p:custDataLst>
          </p:nvPr>
        </p:nvSpPr>
        <p:spPr>
          <a:xfrm>
            <a:off x="1295400" y="12412"/>
            <a:ext cx="7848600" cy="1130588"/>
          </a:xfrm>
          <a:prstGeom prst="rect">
            <a:avLst/>
          </a:prstGeom>
          <a:noFill/>
        </p:spPr>
        <p:txBody>
          <a:bodyPr anchor="ctr" anchorCtr="0"/>
          <a:lstStyle>
            <a:lvl1pPr algn="l" rtl="0" eaLnBrk="0" fontAlgn="base" hangingPunct="0">
              <a:spcBef>
                <a:spcPct val="0"/>
              </a:spcBef>
              <a:spcAft>
                <a:spcPct val="0"/>
              </a:spcAft>
              <a:defRPr sz="4000" b="1" cap="all">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a:lstStyle>
          <a:p>
            <a:pPr algn="ctr"/>
            <a:r>
              <a:rPr lang="fr-FR" sz="3600" dirty="0" smtClean="0">
                <a:solidFill>
                  <a:schemeClr val="tx1">
                    <a:lumMod val="50000"/>
                    <a:lumOff val="50000"/>
                  </a:schemeClr>
                </a:solidFill>
              </a:rPr>
              <a:t>La Machine a trier</a:t>
            </a:r>
            <a:endParaRPr lang="fr-FR" sz="1400" kern="0" dirty="0" smtClean="0">
              <a:solidFill>
                <a:schemeClr val="bg1">
                  <a:lumMod val="65000"/>
                </a:schemeClr>
              </a:solidFill>
            </a:endParaRPr>
          </a:p>
        </p:txBody>
      </p:sp>
      <p:sp>
        <p:nvSpPr>
          <p:cNvPr id="8" name="Rectangle 7"/>
          <p:cNvSpPr/>
          <p:nvPr>
            <p:custDataLst>
              <p:tags r:id="rId2"/>
            </p:custDataLst>
          </p:nvPr>
        </p:nvSpPr>
        <p:spPr>
          <a:xfrm>
            <a:off x="1232055" y="1186215"/>
            <a:ext cx="6532558" cy="461665"/>
          </a:xfrm>
          <a:prstGeom prst="rect">
            <a:avLst/>
          </a:prstGeom>
        </p:spPr>
        <p:txBody>
          <a:bodyPr wrap="none">
            <a:spAutoFit/>
          </a:bodyPr>
          <a:lstStyle/>
          <a:p>
            <a:r>
              <a:rPr lang="fr-FR" sz="2400" b="1" dirty="0" smtClean="0"/>
              <a:t>Mes 1</a:t>
            </a:r>
            <a:r>
              <a:rPr lang="fr-FR" sz="2400" b="1" baseline="30000" dirty="0" smtClean="0"/>
              <a:t>er</a:t>
            </a:r>
            <a:r>
              <a:rPr lang="fr-FR" sz="2400" b="1" dirty="0" smtClean="0"/>
              <a:t> pas dans le monde des algorithmes</a:t>
            </a:r>
            <a:endParaRPr lang="fr-FR" sz="2400" dirty="0"/>
          </a:p>
        </p:txBody>
      </p:sp>
      <p:sp>
        <p:nvSpPr>
          <p:cNvPr id="9" name="Rectangle 8"/>
          <p:cNvSpPr/>
          <p:nvPr>
            <p:custDataLst>
              <p:tags r:id="rId3"/>
            </p:custDataLst>
          </p:nvPr>
        </p:nvSpPr>
        <p:spPr>
          <a:xfrm>
            <a:off x="427696" y="2180443"/>
            <a:ext cx="6801779" cy="369332"/>
          </a:xfrm>
          <a:prstGeom prst="rect">
            <a:avLst/>
          </a:prstGeom>
        </p:spPr>
        <p:txBody>
          <a:bodyPr wrap="square">
            <a:spAutoFit/>
          </a:bodyPr>
          <a:lstStyle/>
          <a:p>
            <a:pPr algn="l"/>
            <a:r>
              <a:rPr lang="fr-FR" dirty="0"/>
              <a:t>Éléments </a:t>
            </a:r>
            <a:r>
              <a:rPr lang="fr-FR" dirty="0" smtClean="0"/>
              <a:t>de référence socle :</a:t>
            </a:r>
            <a:endParaRPr lang="fr-FR" dirty="0"/>
          </a:p>
        </p:txBody>
      </p:sp>
      <p:graphicFrame>
        <p:nvGraphicFramePr>
          <p:cNvPr id="14" name="Tableau 13"/>
          <p:cNvGraphicFramePr>
            <a:graphicFrameLocks noGrp="1"/>
          </p:cNvGraphicFramePr>
          <p:nvPr>
            <p:custDataLst>
              <p:tags r:id="rId4"/>
            </p:custDataLst>
            <p:extLst>
              <p:ext uri="{D42A27DB-BD31-4B8C-83A1-F6EECF244321}">
                <p14:modId xmlns:p14="http://schemas.microsoft.com/office/powerpoint/2010/main" val="2924812031"/>
              </p:ext>
            </p:extLst>
          </p:nvPr>
        </p:nvGraphicFramePr>
        <p:xfrm>
          <a:off x="513420" y="2704941"/>
          <a:ext cx="8630580" cy="3391060"/>
        </p:xfrm>
        <a:graphic>
          <a:graphicData uri="http://schemas.openxmlformats.org/drawingml/2006/table">
            <a:tbl>
              <a:tblPr firstRow="1" firstCol="1" bandRow="1"/>
              <a:tblGrid>
                <a:gridCol w="4939442"/>
                <a:gridCol w="3691138"/>
              </a:tblGrid>
              <a:tr h="355147">
                <a:tc>
                  <a:txBody>
                    <a:bodyPr/>
                    <a:lstStyle/>
                    <a:p>
                      <a:pPr algn="just">
                        <a:spcAft>
                          <a:spcPts val="0"/>
                        </a:spcAft>
                      </a:pPr>
                      <a:r>
                        <a:rPr lang="fr-FR" sz="2000" b="1" i="0" spc="75" dirty="0">
                          <a:solidFill>
                            <a:srgbClr val="5B9BD5"/>
                          </a:solidFill>
                          <a:effectLst/>
                          <a:latin typeface="+mj-lt"/>
                          <a:ea typeface="Times New Roman"/>
                          <a:cs typeface="Times New Roman"/>
                        </a:rPr>
                        <a:t>Compétences travaillées</a:t>
                      </a:r>
                      <a:endParaRPr lang="fr-FR" sz="2000" i="1" spc="75" dirty="0">
                        <a:solidFill>
                          <a:srgbClr val="5B9BD5"/>
                        </a:solidFill>
                        <a:effectLst/>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spcAft>
                          <a:spcPts val="0"/>
                        </a:spcAft>
                      </a:pPr>
                      <a:r>
                        <a:rPr lang="fr-FR" sz="2000" b="1" i="0" spc="75" dirty="0">
                          <a:solidFill>
                            <a:srgbClr val="5B9BD5"/>
                          </a:solidFill>
                          <a:effectLst/>
                          <a:latin typeface="+mj-lt"/>
                          <a:ea typeface="Times New Roman"/>
                          <a:cs typeface="Times New Roman"/>
                        </a:rPr>
                        <a:t>Domaines du socle</a:t>
                      </a:r>
                      <a:endParaRPr lang="fr-FR" sz="2000" i="1" spc="75" dirty="0">
                        <a:solidFill>
                          <a:srgbClr val="5B9BD5"/>
                        </a:solidFill>
                        <a:effectLst/>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591911">
                <a:tc>
                  <a:txBody>
                    <a:bodyPr/>
                    <a:lstStyle/>
                    <a:p>
                      <a:pPr algn="l">
                        <a:spcAft>
                          <a:spcPts val="0"/>
                        </a:spcAft>
                      </a:pPr>
                      <a:r>
                        <a:rPr lang="fr-FR" sz="1400">
                          <a:effectLst/>
                          <a:latin typeface="+mj-lt"/>
                          <a:ea typeface="Times New Roman"/>
                          <a:cs typeface="Calibri"/>
                        </a:rPr>
                        <a:t>Pratiquer des démarches scientifiques et technologiques</a:t>
                      </a:r>
                      <a:endParaRPr lang="fr-FR" sz="1400">
                        <a:effectLst/>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400" dirty="0">
                          <a:effectLst/>
                          <a:latin typeface="+mj-lt"/>
                          <a:ea typeface="Times New Roman"/>
                          <a:cs typeface="Calibri"/>
                        </a:rPr>
                        <a:t>Les systèmes naturels et les systèmes techniques</a:t>
                      </a:r>
                      <a:endParaRPr lang="fr-FR" sz="1400" dirty="0">
                        <a:effectLst/>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9777">
                <a:tc>
                  <a:txBody>
                    <a:bodyPr/>
                    <a:lstStyle/>
                    <a:p>
                      <a:pPr algn="l">
                        <a:spcAft>
                          <a:spcPts val="0"/>
                        </a:spcAft>
                      </a:pPr>
                      <a:r>
                        <a:rPr lang="fr-FR" sz="1400" dirty="0">
                          <a:effectLst/>
                          <a:latin typeface="+mj-lt"/>
                          <a:ea typeface="Times New Roman"/>
                          <a:cs typeface="Calibri"/>
                        </a:rPr>
                        <a:t>Pratiquer des langages </a:t>
                      </a:r>
                      <a:endParaRPr lang="fr-FR" sz="1400" dirty="0">
                        <a:effectLst/>
                        <a:latin typeface="+mj-lt"/>
                        <a:ea typeface="Times New Roman"/>
                        <a:cs typeface="Times New Roman"/>
                      </a:endParaRPr>
                    </a:p>
                    <a:p>
                      <a:pPr algn="l">
                        <a:spcAft>
                          <a:spcPts val="0"/>
                        </a:spcAft>
                      </a:pPr>
                      <a:r>
                        <a:rPr lang="fr-FR" sz="1400" dirty="0">
                          <a:effectLst/>
                          <a:latin typeface="+mj-lt"/>
                          <a:ea typeface="Times New Roman"/>
                          <a:cs typeface="Calibri"/>
                        </a:rPr>
                        <a:t>Comprendre, s’exprimer en utilisant les langages mathématiques, scientifiques et informatiques</a:t>
                      </a:r>
                      <a:endParaRPr lang="fr-FR" sz="1400" dirty="0">
                        <a:effectLst/>
                        <a:latin typeface="+mj-lt"/>
                        <a:ea typeface="Times New Roman"/>
                        <a:cs typeface="Times New Roman"/>
                      </a:endParaRPr>
                    </a:p>
                    <a:p>
                      <a:pPr algn="l">
                        <a:spcAft>
                          <a:spcPts val="0"/>
                        </a:spcAft>
                      </a:pPr>
                      <a:r>
                        <a:rPr lang="fr-FR" sz="1400" dirty="0">
                          <a:effectLst/>
                          <a:latin typeface="+mj-lt"/>
                          <a:ea typeface="Times New Roman"/>
                          <a:cs typeface="Calibri"/>
                        </a:rPr>
                        <a:t>Comprendre, s’exprimer en utilisant la langue française à l’oral et à l’écrit.</a:t>
                      </a:r>
                      <a:endParaRPr lang="fr-FR" sz="1400" dirty="0">
                        <a:effectLst/>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400" dirty="0">
                          <a:effectLst/>
                          <a:latin typeface="+mj-lt"/>
                          <a:ea typeface="Times New Roman"/>
                          <a:cs typeface="Calibri"/>
                        </a:rPr>
                        <a:t>Les langages pour penser et communiquer</a:t>
                      </a:r>
                      <a:endParaRPr lang="fr-FR" sz="1400" dirty="0">
                        <a:effectLst/>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4225">
                <a:tc>
                  <a:txBody>
                    <a:bodyPr/>
                    <a:lstStyle/>
                    <a:p>
                      <a:pPr algn="l">
                        <a:spcAft>
                          <a:spcPts val="0"/>
                        </a:spcAft>
                      </a:pPr>
                      <a:r>
                        <a:rPr lang="fr-FR" sz="1400">
                          <a:effectLst/>
                          <a:latin typeface="+mj-lt"/>
                          <a:ea typeface="Times New Roman"/>
                          <a:cs typeface="Calibri"/>
                        </a:rPr>
                        <a:t>Organisation du travail personnel</a:t>
                      </a:r>
                      <a:endParaRPr lang="fr-FR" sz="1400">
                        <a:effectLst/>
                        <a:latin typeface="+mj-lt"/>
                        <a:ea typeface="Times New Roman"/>
                        <a:cs typeface="Times New Roman"/>
                      </a:endParaRPr>
                    </a:p>
                    <a:p>
                      <a:pPr algn="l">
                        <a:spcAft>
                          <a:spcPts val="0"/>
                        </a:spcAft>
                      </a:pPr>
                      <a:r>
                        <a:rPr lang="fr-FR" sz="1400">
                          <a:effectLst/>
                          <a:latin typeface="+mj-lt"/>
                          <a:ea typeface="Times New Roman"/>
                          <a:cs typeface="Calibri"/>
                        </a:rPr>
                        <a:t>Coopérer et réaliser des projets</a:t>
                      </a:r>
                      <a:endParaRPr lang="fr-FR" sz="1400">
                        <a:effectLst/>
                        <a:latin typeface="+mj-lt"/>
                        <a:ea typeface="Times New Roman"/>
                        <a:cs typeface="Times New Roman"/>
                      </a:endParaRPr>
                    </a:p>
                    <a:p>
                      <a:pPr algn="l">
                        <a:spcAft>
                          <a:spcPts val="0"/>
                        </a:spcAft>
                      </a:pPr>
                      <a:r>
                        <a:rPr lang="fr-FR" sz="1400">
                          <a:effectLst/>
                          <a:latin typeface="+mj-lt"/>
                          <a:ea typeface="Times New Roman"/>
                          <a:cs typeface="Calibri"/>
                        </a:rPr>
                        <a:t>Médias, démarches de recherche et de traitement de l’information</a:t>
                      </a:r>
                      <a:endParaRPr lang="fr-FR" sz="1400">
                        <a:effectLst/>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1400" dirty="0">
                          <a:effectLst/>
                          <a:latin typeface="+mj-lt"/>
                          <a:ea typeface="Times New Roman"/>
                          <a:cs typeface="Calibri"/>
                        </a:rPr>
                        <a:t>Les méthodes et outils pour apprendre</a:t>
                      </a:r>
                      <a:endParaRPr lang="fr-FR" sz="1400" dirty="0">
                        <a:effectLst/>
                        <a:latin typeface="+mj-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 name="Picture 9" descr="C:\Users\mloisy.JAURES\Documents\Acad Grenoble 2011 2012\FOAD\Images\imagesCAQXL9DR.jpg"/>
          <p:cNvPicPr>
            <a:picLocks noChangeAspect="1" noChangeArrowheads="1"/>
          </p:cNvPicPr>
          <p:nvPr>
            <p:custDataLst>
              <p:tags r:id="rId5"/>
            </p:custDataLst>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7739" t="11093" r="14031" b="11320"/>
          <a:stretch/>
        </p:blipFill>
        <p:spPr bwMode="auto">
          <a:xfrm>
            <a:off x="7873447" y="1142073"/>
            <a:ext cx="1027789" cy="1459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61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custDataLst>
              <p:tags r:id="rId1"/>
            </p:custDataLst>
          </p:nvPr>
        </p:nvSpPr>
        <p:spPr/>
        <p:txBody>
          <a:bodyPr/>
          <a:lstStyle/>
          <a:p>
            <a:pPr>
              <a:defRPr/>
            </a:pPr>
            <a:fld id="{31345AF8-87BB-48AA-839A-0E89BF20891A}" type="slidenum">
              <a:rPr lang="fr-FR" smtClean="0"/>
              <a:pPr>
                <a:defRPr/>
              </a:pPr>
              <a:t>8</a:t>
            </a:fld>
            <a:endParaRPr lang="fr-FR"/>
          </a:p>
        </p:txBody>
      </p:sp>
      <p:sp>
        <p:nvSpPr>
          <p:cNvPr id="9" name="Flèche en arc 8"/>
          <p:cNvSpPr/>
          <p:nvPr>
            <p:custDataLst>
              <p:tags r:id="rId2"/>
            </p:custDataLst>
          </p:nvPr>
        </p:nvSpPr>
        <p:spPr bwMode="auto">
          <a:xfrm>
            <a:off x="1780655" y="1566387"/>
            <a:ext cx="4800600" cy="4724400"/>
          </a:xfrm>
          <a:prstGeom prst="circularArrow">
            <a:avLst>
              <a:gd name="adj1" fmla="val 12500"/>
              <a:gd name="adj2" fmla="val 1142319"/>
              <a:gd name="adj3" fmla="val 20457681"/>
              <a:gd name="adj4" fmla="val 21517969"/>
              <a:gd name="adj5" fmla="val 12500"/>
            </a:avLst>
          </a:prstGeom>
          <a:solidFill>
            <a:schemeClr val="accent5">
              <a:lumMod val="90000"/>
            </a:schemeClr>
          </a:solidFill>
          <a:ln w="381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3" name="Rectangle 2"/>
          <p:cNvSpPr/>
          <p:nvPr>
            <p:custDataLst>
              <p:tags r:id="rId3"/>
            </p:custDataLst>
          </p:nvPr>
        </p:nvSpPr>
        <p:spPr>
          <a:xfrm>
            <a:off x="2209800" y="1784762"/>
            <a:ext cx="4114800" cy="338554"/>
          </a:xfrm>
          <a:prstGeom prst="rect">
            <a:avLst/>
          </a:prstGeom>
          <a:solidFill>
            <a:srgbClr val="F5E26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fr-FR" sz="1600" dirty="0"/>
              <a:t>Matière, mouvement, énergie, information</a:t>
            </a:r>
          </a:p>
        </p:txBody>
      </p:sp>
      <p:sp>
        <p:nvSpPr>
          <p:cNvPr id="4" name="Rectangle 3"/>
          <p:cNvSpPr/>
          <p:nvPr>
            <p:custDataLst>
              <p:tags r:id="rId4"/>
            </p:custDataLst>
          </p:nvPr>
        </p:nvSpPr>
        <p:spPr>
          <a:xfrm>
            <a:off x="2205573" y="5368909"/>
            <a:ext cx="5334000" cy="338554"/>
          </a:xfrm>
          <a:prstGeom prst="rect">
            <a:avLst/>
          </a:prstGeom>
          <a:solidFill>
            <a:srgbClr val="F5E26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fr-FR" sz="1600" dirty="0"/>
              <a:t>Le vivant, sa diversité et les fonctions qui le caractérisent</a:t>
            </a:r>
          </a:p>
        </p:txBody>
      </p:sp>
      <p:sp>
        <p:nvSpPr>
          <p:cNvPr id="7" name="Rectangle 6"/>
          <p:cNvSpPr/>
          <p:nvPr>
            <p:custDataLst>
              <p:tags r:id="rId5"/>
            </p:custDataLst>
          </p:nvPr>
        </p:nvSpPr>
        <p:spPr>
          <a:xfrm>
            <a:off x="703182" y="3568701"/>
            <a:ext cx="3886200" cy="369332"/>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fr-FR" b="1" dirty="0"/>
              <a:t>Matériaux et objets techniques</a:t>
            </a:r>
            <a:endParaRPr lang="fr-FR" dirty="0"/>
          </a:p>
        </p:txBody>
      </p:sp>
      <p:graphicFrame>
        <p:nvGraphicFramePr>
          <p:cNvPr id="2" name="Tableau 1"/>
          <p:cNvGraphicFramePr>
            <a:graphicFrameLocks noGrp="1"/>
          </p:cNvGraphicFramePr>
          <p:nvPr>
            <p:custDataLst>
              <p:tags r:id="rId6"/>
            </p:custDataLst>
            <p:extLst>
              <p:ext uri="{D42A27DB-BD31-4B8C-83A1-F6EECF244321}">
                <p14:modId xmlns:p14="http://schemas.microsoft.com/office/powerpoint/2010/main" val="3454649538"/>
              </p:ext>
            </p:extLst>
          </p:nvPr>
        </p:nvGraphicFramePr>
        <p:xfrm>
          <a:off x="609600" y="4121466"/>
          <a:ext cx="5181600" cy="794691"/>
        </p:xfrm>
        <a:graphic>
          <a:graphicData uri="http://schemas.openxmlformats.org/drawingml/2006/table">
            <a:tbl>
              <a:tblPr firstRow="1" firstCol="1" lastRow="1" lastCol="1" bandRow="1" bandCol="1"/>
              <a:tblGrid>
                <a:gridCol w="5181600"/>
              </a:tblGrid>
              <a:tr h="147115">
                <a:tc>
                  <a:txBody>
                    <a:bodyPr/>
                    <a:lstStyle/>
                    <a:p>
                      <a:pPr algn="just">
                        <a:lnSpc>
                          <a:spcPct val="107000"/>
                        </a:lnSpc>
                        <a:spcAft>
                          <a:spcPts val="0"/>
                        </a:spcAft>
                      </a:pPr>
                      <a:r>
                        <a:rPr lang="fr-FR" sz="1050" b="1" i="1" dirty="0">
                          <a:solidFill>
                            <a:srgbClr val="5B9BD5"/>
                          </a:solidFill>
                          <a:effectLst/>
                          <a:latin typeface="Arial"/>
                          <a:ea typeface="Times New Roman"/>
                          <a:cs typeface="Times New Roman"/>
                        </a:rPr>
                        <a:t>Attendus de fin de cycle</a:t>
                      </a:r>
                      <a:endParaRPr lang="fr-FR"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33360">
                <a:tc>
                  <a:txBody>
                    <a:bodyPr/>
                    <a:lstStyle/>
                    <a:p>
                      <a:pPr marL="342900" lvl="0" indent="-342900" algn="just">
                        <a:lnSpc>
                          <a:spcPct val="107000"/>
                        </a:lnSpc>
                        <a:spcAft>
                          <a:spcPts val="0"/>
                        </a:spcAft>
                        <a:buFont typeface="Symbol"/>
                        <a:buChar char=""/>
                      </a:pPr>
                      <a:r>
                        <a:rPr lang="fr-FR" sz="1050" dirty="0">
                          <a:effectLst/>
                          <a:latin typeface="Arial"/>
                          <a:ea typeface="Times New Roman"/>
                          <a:cs typeface="Calibri"/>
                        </a:rPr>
                        <a:t>Repérer et comprendre la communication et la gestion de l’information </a:t>
                      </a:r>
                      <a:endParaRPr lang="fr-FR"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8939">
                <a:tc>
                  <a:txBody>
                    <a:bodyPr/>
                    <a:lstStyle/>
                    <a:p>
                      <a:pPr algn="just">
                        <a:lnSpc>
                          <a:spcPct val="107000"/>
                        </a:lnSpc>
                        <a:spcAft>
                          <a:spcPts val="0"/>
                        </a:spcAft>
                      </a:pPr>
                      <a:r>
                        <a:rPr lang="fr-FR" sz="1050" b="1" i="1" dirty="0">
                          <a:solidFill>
                            <a:srgbClr val="5B9BD5"/>
                          </a:solidFill>
                          <a:effectLst/>
                          <a:latin typeface="Arial"/>
                          <a:ea typeface="Times New Roman"/>
                          <a:cs typeface="Times New Roman"/>
                        </a:rPr>
                        <a:t>Connaissances et compétences associées</a:t>
                      </a:r>
                      <a:endParaRPr lang="fr-FR"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150951">
                <a:tc>
                  <a:txBody>
                    <a:bodyPr/>
                    <a:lstStyle/>
                    <a:p>
                      <a:pPr marL="342900" lvl="0" indent="-342900" algn="just">
                        <a:lnSpc>
                          <a:spcPct val="107000"/>
                        </a:lnSpc>
                        <a:spcAft>
                          <a:spcPts val="0"/>
                        </a:spcAft>
                        <a:buFont typeface="Symbol"/>
                        <a:buChar char=""/>
                      </a:pPr>
                      <a:r>
                        <a:rPr lang="fr-FR" sz="1050" dirty="0">
                          <a:effectLst/>
                          <a:latin typeface="Arial"/>
                          <a:ea typeface="Times New Roman"/>
                          <a:cs typeface="Calibri"/>
                        </a:rPr>
                        <a:t>Le stockage des données, </a:t>
                      </a:r>
                      <a:r>
                        <a:rPr lang="fr-FR" sz="1050" b="1" dirty="0">
                          <a:solidFill>
                            <a:srgbClr val="FF0000"/>
                          </a:solidFill>
                          <a:effectLst/>
                          <a:latin typeface="Arial"/>
                          <a:ea typeface="Times New Roman"/>
                          <a:cs typeface="Calibri"/>
                        </a:rPr>
                        <a:t>notions d’algorithmes</a:t>
                      </a:r>
                      <a:r>
                        <a:rPr lang="fr-FR" sz="1050" dirty="0">
                          <a:effectLst/>
                          <a:latin typeface="Arial"/>
                          <a:ea typeface="Times New Roman"/>
                          <a:cs typeface="Calibri"/>
                        </a:rPr>
                        <a:t>, les objets programmables</a:t>
                      </a:r>
                      <a:endParaRPr lang="fr-FR"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10" name="Tableau 9"/>
          <p:cNvGraphicFramePr>
            <a:graphicFrameLocks noGrp="1"/>
          </p:cNvGraphicFramePr>
          <p:nvPr>
            <p:custDataLst>
              <p:tags r:id="rId7"/>
            </p:custDataLst>
            <p:extLst>
              <p:ext uri="{D42A27DB-BD31-4B8C-83A1-F6EECF244321}">
                <p14:modId xmlns:p14="http://schemas.microsoft.com/office/powerpoint/2010/main" val="1057370805"/>
              </p:ext>
            </p:extLst>
          </p:nvPr>
        </p:nvGraphicFramePr>
        <p:xfrm>
          <a:off x="2514600" y="2324637"/>
          <a:ext cx="6096000" cy="781431"/>
        </p:xfrm>
        <a:graphic>
          <a:graphicData uri="http://schemas.openxmlformats.org/drawingml/2006/table">
            <a:tbl>
              <a:tblPr firstRow="1" firstCol="1" lastRow="1" lastCol="1" bandRow="1" bandCol="1"/>
              <a:tblGrid>
                <a:gridCol w="6096000"/>
              </a:tblGrid>
              <a:tr h="180340">
                <a:tc>
                  <a:txBody>
                    <a:bodyPr/>
                    <a:lstStyle/>
                    <a:p>
                      <a:pPr algn="just">
                        <a:lnSpc>
                          <a:spcPct val="107000"/>
                        </a:lnSpc>
                        <a:spcAft>
                          <a:spcPts val="0"/>
                        </a:spcAft>
                      </a:pPr>
                      <a:r>
                        <a:rPr lang="fr-FR" sz="1050" b="1" i="1" dirty="0">
                          <a:solidFill>
                            <a:srgbClr val="5B9BD5"/>
                          </a:solidFill>
                          <a:effectLst/>
                          <a:latin typeface="Arial"/>
                          <a:ea typeface="Times New Roman"/>
                          <a:cs typeface="Times New Roman"/>
                        </a:rPr>
                        <a:t>Attendus de fin de cycle</a:t>
                      </a:r>
                      <a:endParaRPr lang="fr-FR"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0">
                <a:tc>
                  <a:txBody>
                    <a:bodyPr/>
                    <a:lstStyle/>
                    <a:p>
                      <a:pPr marL="342900" lvl="0" indent="-342900" algn="just">
                        <a:lnSpc>
                          <a:spcPct val="107000"/>
                        </a:lnSpc>
                        <a:spcAft>
                          <a:spcPts val="0"/>
                        </a:spcAft>
                        <a:buFont typeface="Symbol"/>
                        <a:buChar char=""/>
                      </a:pPr>
                      <a:r>
                        <a:rPr lang="fr-FR" sz="1050">
                          <a:effectLst/>
                          <a:latin typeface="Arial"/>
                          <a:ea typeface="Times New Roman"/>
                          <a:cs typeface="Calibri"/>
                        </a:rPr>
                        <a:t>Identifier un signal et une information</a:t>
                      </a:r>
                      <a:endParaRPr lang="fr-FR" sz="105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5420">
                <a:tc>
                  <a:txBody>
                    <a:bodyPr/>
                    <a:lstStyle/>
                    <a:p>
                      <a:pPr algn="just">
                        <a:lnSpc>
                          <a:spcPct val="107000"/>
                        </a:lnSpc>
                        <a:spcAft>
                          <a:spcPts val="0"/>
                        </a:spcAft>
                      </a:pPr>
                      <a:r>
                        <a:rPr lang="fr-FR" sz="1050" b="1" i="1" dirty="0">
                          <a:solidFill>
                            <a:srgbClr val="5B9BD5"/>
                          </a:solidFill>
                          <a:effectLst/>
                          <a:latin typeface="Arial"/>
                          <a:ea typeface="Times New Roman"/>
                          <a:cs typeface="Times New Roman"/>
                        </a:rPr>
                        <a:t>Connaissances et compétences associées</a:t>
                      </a:r>
                      <a:endParaRPr lang="fr-FR"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44475">
                <a:tc>
                  <a:txBody>
                    <a:bodyPr/>
                    <a:lstStyle/>
                    <a:p>
                      <a:pPr marL="342900" lvl="0" indent="-342900" algn="just">
                        <a:lnSpc>
                          <a:spcPct val="107000"/>
                        </a:lnSpc>
                        <a:spcAft>
                          <a:spcPts val="0"/>
                        </a:spcAft>
                        <a:buFont typeface="Symbol"/>
                        <a:buChar char=""/>
                      </a:pPr>
                      <a:r>
                        <a:rPr lang="fr-FR" sz="1050" dirty="0">
                          <a:effectLst/>
                          <a:latin typeface="Arial"/>
                          <a:ea typeface="Times New Roman"/>
                          <a:cs typeface="Calibri"/>
                        </a:rPr>
                        <a:t>Nature d’un signal, </a:t>
                      </a:r>
                      <a:r>
                        <a:rPr lang="fr-FR" sz="1050" b="1" dirty="0">
                          <a:solidFill>
                            <a:srgbClr val="FF0000"/>
                          </a:solidFill>
                          <a:effectLst/>
                          <a:latin typeface="Arial"/>
                          <a:ea typeface="Times New Roman"/>
                          <a:cs typeface="Calibri"/>
                        </a:rPr>
                        <a:t>nature d’une information</a:t>
                      </a:r>
                      <a:r>
                        <a:rPr lang="fr-FR" sz="1050" dirty="0">
                          <a:effectLst/>
                          <a:latin typeface="Arial"/>
                          <a:ea typeface="Times New Roman"/>
                          <a:cs typeface="Calibri"/>
                        </a:rPr>
                        <a:t>, dans une application simple de la vie courante.</a:t>
                      </a:r>
                      <a:endParaRPr lang="fr-FR" sz="105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11" name="Tableau 10"/>
          <p:cNvGraphicFramePr>
            <a:graphicFrameLocks noGrp="1"/>
          </p:cNvGraphicFramePr>
          <p:nvPr>
            <p:custDataLst>
              <p:tags r:id="rId8"/>
            </p:custDataLst>
            <p:extLst>
              <p:ext uri="{D42A27DB-BD31-4B8C-83A1-F6EECF244321}">
                <p14:modId xmlns:p14="http://schemas.microsoft.com/office/powerpoint/2010/main" val="3279783614"/>
              </p:ext>
            </p:extLst>
          </p:nvPr>
        </p:nvGraphicFramePr>
        <p:xfrm>
          <a:off x="2438400" y="5812790"/>
          <a:ext cx="6172200" cy="984885"/>
        </p:xfrm>
        <a:graphic>
          <a:graphicData uri="http://schemas.openxmlformats.org/drawingml/2006/table">
            <a:tbl>
              <a:tblPr firstRow="1" firstCol="1" lastRow="1" lastCol="1" bandRow="1" bandCol="1"/>
              <a:tblGrid>
                <a:gridCol w="6172200"/>
              </a:tblGrid>
              <a:tr h="180340">
                <a:tc>
                  <a:txBody>
                    <a:bodyPr/>
                    <a:lstStyle/>
                    <a:p>
                      <a:pPr algn="just">
                        <a:lnSpc>
                          <a:spcPct val="107000"/>
                        </a:lnSpc>
                        <a:spcAft>
                          <a:spcPts val="0"/>
                        </a:spcAft>
                      </a:pPr>
                      <a:r>
                        <a:rPr lang="fr-FR" sz="1100" b="1" i="1" dirty="0">
                          <a:solidFill>
                            <a:srgbClr val="5B9BD5"/>
                          </a:solidFill>
                          <a:effectLst/>
                          <a:latin typeface="Arial"/>
                          <a:ea typeface="Times New Roman"/>
                          <a:cs typeface="Times New Roman"/>
                        </a:rPr>
                        <a:t>Attendus de fin de cycle</a:t>
                      </a:r>
                      <a:endParaRPr lang="fr-FR" sz="11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0">
                <a:tc>
                  <a:txBody>
                    <a:bodyPr/>
                    <a:lstStyle/>
                    <a:p>
                      <a:pPr marL="342900" lvl="0" indent="-342900" algn="just">
                        <a:lnSpc>
                          <a:spcPct val="107000"/>
                        </a:lnSpc>
                        <a:spcAft>
                          <a:spcPts val="0"/>
                        </a:spcAft>
                        <a:buFont typeface="Symbol"/>
                        <a:buChar char=""/>
                      </a:pPr>
                      <a:r>
                        <a:rPr lang="fr-FR" sz="1100" dirty="0">
                          <a:effectLst/>
                          <a:latin typeface="Arial"/>
                          <a:ea typeface="Times New Roman"/>
                          <a:cs typeface="Calibri"/>
                        </a:rPr>
                        <a:t>Classer les organismes, exploiter les liens de parenté pour comprendre et expliquer l’évolution des organismes</a:t>
                      </a:r>
                      <a:endParaRPr lang="fr-FR" sz="11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01295">
                <a:tc>
                  <a:txBody>
                    <a:bodyPr/>
                    <a:lstStyle/>
                    <a:p>
                      <a:pPr algn="just">
                        <a:lnSpc>
                          <a:spcPct val="107000"/>
                        </a:lnSpc>
                        <a:spcAft>
                          <a:spcPts val="0"/>
                        </a:spcAft>
                      </a:pPr>
                      <a:r>
                        <a:rPr lang="fr-FR" sz="1100" b="1" i="1" dirty="0">
                          <a:solidFill>
                            <a:srgbClr val="5B9BD5"/>
                          </a:solidFill>
                          <a:effectLst/>
                          <a:latin typeface="Arial"/>
                          <a:ea typeface="Times New Roman"/>
                          <a:cs typeface="Times New Roman"/>
                        </a:rPr>
                        <a:t>Connaissances et compétences associées</a:t>
                      </a:r>
                      <a:endParaRPr lang="fr-FR" sz="11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44475">
                <a:tc>
                  <a:txBody>
                    <a:bodyPr/>
                    <a:lstStyle/>
                    <a:p>
                      <a:pPr marL="342900" lvl="0" indent="-342900" algn="just">
                        <a:lnSpc>
                          <a:spcPct val="107000"/>
                        </a:lnSpc>
                        <a:spcAft>
                          <a:spcPts val="0"/>
                        </a:spcAft>
                        <a:buFont typeface="Symbol"/>
                        <a:buChar char=""/>
                      </a:pPr>
                      <a:r>
                        <a:rPr lang="fr-FR" sz="1100" b="1" dirty="0">
                          <a:solidFill>
                            <a:srgbClr val="FF0000"/>
                          </a:solidFill>
                          <a:effectLst/>
                          <a:latin typeface="Arial"/>
                          <a:ea typeface="Times New Roman"/>
                          <a:cs typeface="Calibri"/>
                        </a:rPr>
                        <a:t>Utiliser différents critères pour classer les êtres vivants</a:t>
                      </a:r>
                      <a:endParaRPr lang="fr-FR" sz="1100" b="1" dirty="0">
                        <a:solidFill>
                          <a:srgbClr val="FF0000"/>
                        </a:solidFill>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3" name="Rectangle 12"/>
          <p:cNvSpPr/>
          <p:nvPr>
            <p:custDataLst>
              <p:tags r:id="rId9"/>
            </p:custDataLst>
          </p:nvPr>
        </p:nvSpPr>
        <p:spPr>
          <a:xfrm>
            <a:off x="457200" y="1293585"/>
            <a:ext cx="6801779" cy="369332"/>
          </a:xfrm>
          <a:prstGeom prst="rect">
            <a:avLst/>
          </a:prstGeom>
        </p:spPr>
        <p:txBody>
          <a:bodyPr wrap="square">
            <a:spAutoFit/>
          </a:bodyPr>
          <a:lstStyle/>
          <a:p>
            <a:pPr algn="l"/>
            <a:r>
              <a:rPr lang="fr-FR" dirty="0"/>
              <a:t>Éléments </a:t>
            </a:r>
            <a:r>
              <a:rPr lang="fr-FR" dirty="0" smtClean="0"/>
              <a:t>référence au programme de sciences et technologie :</a:t>
            </a:r>
            <a:endParaRPr lang="fr-FR" dirty="0"/>
          </a:p>
        </p:txBody>
      </p:sp>
      <p:sp>
        <p:nvSpPr>
          <p:cNvPr id="14" name="Titre 1"/>
          <p:cNvSpPr txBox="1">
            <a:spLocks/>
          </p:cNvSpPr>
          <p:nvPr>
            <p:custDataLst>
              <p:tags r:id="rId10"/>
            </p:custDataLst>
          </p:nvPr>
        </p:nvSpPr>
        <p:spPr>
          <a:xfrm>
            <a:off x="1295400" y="12412"/>
            <a:ext cx="7848600" cy="1130588"/>
          </a:xfrm>
          <a:prstGeom prst="rect">
            <a:avLst/>
          </a:prstGeom>
          <a:noFill/>
        </p:spPr>
        <p:txBody>
          <a:bodyPr anchor="ctr" anchorCtr="0"/>
          <a:lstStyle>
            <a:lvl1pPr algn="l" rtl="0" eaLnBrk="0" fontAlgn="base" hangingPunct="0">
              <a:spcBef>
                <a:spcPct val="0"/>
              </a:spcBef>
              <a:spcAft>
                <a:spcPct val="0"/>
              </a:spcAft>
              <a:defRPr sz="4000" b="1" cap="all">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a:lstStyle>
          <a:p>
            <a:pPr algn="ctr"/>
            <a:r>
              <a:rPr lang="fr-FR" sz="3600" dirty="0" smtClean="0">
                <a:solidFill>
                  <a:schemeClr val="tx1">
                    <a:lumMod val="50000"/>
                    <a:lumOff val="50000"/>
                  </a:schemeClr>
                </a:solidFill>
              </a:rPr>
              <a:t>La Machine a trier</a:t>
            </a:r>
            <a:endParaRPr lang="fr-FR" sz="1400" kern="0" dirty="0" smtClean="0">
              <a:solidFill>
                <a:schemeClr val="bg1">
                  <a:lumMod val="65000"/>
                </a:schemeClr>
              </a:solidFill>
            </a:endParaRPr>
          </a:p>
        </p:txBody>
      </p:sp>
      <p:pic>
        <p:nvPicPr>
          <p:cNvPr id="12" name="Picture 18" descr="C:\Users\mloisy.JAURES\Documents\Acad Grenoble 2011 2012\FOAD\Images\8372645-men-with-books-on-white-background-education-3d.jpg"/>
          <p:cNvPicPr>
            <a:picLocks noChangeAspect="1" noChangeArrowheads="1"/>
          </p:cNvPicPr>
          <p:nvPr>
            <p:custDataLst>
              <p:tags r:id="rId11"/>
            </p:custDataLst>
          </p:nvPr>
        </p:nvPicPr>
        <p:blipFill rotWithShape="1">
          <a:blip r:embed="rId14">
            <a:clrChange>
              <a:clrFrom>
                <a:srgbClr val="F1F5F4"/>
              </a:clrFrom>
              <a:clrTo>
                <a:srgbClr val="F1F5F4">
                  <a:alpha val="0"/>
                </a:srgbClr>
              </a:clrTo>
            </a:clrChange>
            <a:extLst>
              <a:ext uri="{28A0092B-C50C-407E-A947-70E740481C1C}">
                <a14:useLocalDpi xmlns:a14="http://schemas.microsoft.com/office/drawing/2010/main" val="0"/>
              </a:ext>
            </a:extLst>
          </a:blip>
          <a:srcRect l="16244" t="6803" r="11922" b="8751"/>
          <a:stretch/>
        </p:blipFill>
        <p:spPr bwMode="auto">
          <a:xfrm>
            <a:off x="7391400" y="3073916"/>
            <a:ext cx="1464150" cy="229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691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custDataLst>
              <p:tags r:id="rId1"/>
            </p:custDataLst>
          </p:nvPr>
        </p:nvPicPr>
        <p:blipFill>
          <a:blip r:embed="rId11"/>
          <a:stretch>
            <a:fillRect/>
          </a:stretch>
        </p:blipFill>
        <p:spPr>
          <a:xfrm>
            <a:off x="3313588" y="1874360"/>
            <a:ext cx="3035935" cy="2057400"/>
          </a:xfrm>
          <a:prstGeom prst="rect">
            <a:avLst/>
          </a:prstGeom>
        </p:spPr>
      </p:pic>
      <p:pic>
        <p:nvPicPr>
          <p:cNvPr id="6" name="Picture 19" descr="Résultat de recherche d'images pour &quot;bonhomme travail formation&quot;"/>
          <p:cNvPicPr/>
          <p:nvPr>
            <p:custDataLst>
              <p:tags r:id="rId2"/>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939375" y="2017076"/>
            <a:ext cx="2249196" cy="1771967"/>
          </a:xfrm>
          <a:prstGeom prst="rect">
            <a:avLst/>
          </a:prstGeom>
          <a:noFill/>
          <a:extLst/>
        </p:spPr>
      </p:pic>
      <p:sp>
        <p:nvSpPr>
          <p:cNvPr id="3" name="ZoneTexte 2"/>
          <p:cNvSpPr txBox="1"/>
          <p:nvPr>
            <p:custDataLst>
              <p:tags r:id="rId3"/>
            </p:custDataLst>
          </p:nvPr>
        </p:nvSpPr>
        <p:spPr>
          <a:xfrm>
            <a:off x="2773072" y="2241268"/>
            <a:ext cx="415499" cy="369332"/>
          </a:xfrm>
          <a:prstGeom prst="rect">
            <a:avLst/>
          </a:prstGeom>
          <a:noFill/>
        </p:spPr>
        <p:txBody>
          <a:bodyPr wrap="none" rtlCol="0">
            <a:spAutoFit/>
          </a:bodyPr>
          <a:lstStyle/>
          <a:p>
            <a:r>
              <a:rPr lang="fr-FR" dirty="0" smtClean="0"/>
              <a:t>IN</a:t>
            </a:r>
          </a:p>
        </p:txBody>
      </p:sp>
      <p:sp>
        <p:nvSpPr>
          <p:cNvPr id="8" name="ZoneTexte 7"/>
          <p:cNvSpPr txBox="1"/>
          <p:nvPr>
            <p:custDataLst>
              <p:tags r:id="rId4"/>
            </p:custDataLst>
          </p:nvPr>
        </p:nvSpPr>
        <p:spPr>
          <a:xfrm>
            <a:off x="6210067" y="2241268"/>
            <a:ext cx="671979" cy="369332"/>
          </a:xfrm>
          <a:prstGeom prst="rect">
            <a:avLst/>
          </a:prstGeom>
          <a:noFill/>
        </p:spPr>
        <p:txBody>
          <a:bodyPr wrap="none" rtlCol="0">
            <a:spAutoFit/>
          </a:bodyPr>
          <a:lstStyle/>
          <a:p>
            <a:r>
              <a:rPr lang="fr-FR" dirty="0" smtClean="0"/>
              <a:t>OUT</a:t>
            </a:r>
          </a:p>
        </p:txBody>
      </p:sp>
      <p:sp>
        <p:nvSpPr>
          <p:cNvPr id="9" name="Rectangle 8"/>
          <p:cNvSpPr/>
          <p:nvPr>
            <p:custDataLst>
              <p:tags r:id="rId5"/>
            </p:custDataLst>
          </p:nvPr>
        </p:nvSpPr>
        <p:spPr>
          <a:xfrm>
            <a:off x="446713" y="4419600"/>
            <a:ext cx="8534400" cy="1877437"/>
          </a:xfrm>
          <a:prstGeom prst="rect">
            <a:avLst/>
          </a:prstGeom>
        </p:spPr>
        <p:txBody>
          <a:bodyPr wrap="square">
            <a:spAutoFit/>
          </a:bodyPr>
          <a:lstStyle/>
          <a:p>
            <a:pPr algn="just"/>
            <a:r>
              <a:rPr lang="fr-FR" dirty="0" smtClean="0"/>
              <a:t>L’objectif de cette séance, qui nécessite du matériel simple (cerceaux, bandes, craie sur sol), est d’appréhender la notion de tri à l’aide de :</a:t>
            </a:r>
          </a:p>
          <a:p>
            <a:pPr marL="742950" lvl="1" indent="-285750" algn="just">
              <a:buFont typeface="Arial" panose="020B0604020202020204" pitchFamily="34" charset="0"/>
              <a:buChar char="•"/>
            </a:pPr>
            <a:r>
              <a:rPr lang="fr-FR" sz="1600" dirty="0" smtClean="0"/>
              <a:t>cartes avec nombres à trier : de 1 à 6 pour la phase manipulatoire</a:t>
            </a:r>
          </a:p>
          <a:p>
            <a:pPr marL="742950" lvl="1" indent="-285750" algn="just">
              <a:buFont typeface="Arial" panose="020B0604020202020204" pitchFamily="34" charset="0"/>
              <a:buChar char="•"/>
            </a:pPr>
            <a:r>
              <a:rPr lang="fr-FR" sz="1600" dirty="0" smtClean="0"/>
              <a:t>cartes de machine à trier vierges et/ou pré-remplies avec des nombres entiers (exemple : 785 423 / 1 262 108 /  89 654 /  62 114 /  100 000 /  262 108)</a:t>
            </a:r>
          </a:p>
          <a:p>
            <a:pPr marL="742950" lvl="1" indent="-285750" algn="just">
              <a:buFont typeface="Arial" panose="020B0604020202020204" pitchFamily="34" charset="0"/>
              <a:buChar char="•"/>
            </a:pPr>
            <a:r>
              <a:rPr lang="fr-FR" sz="1600" dirty="0" smtClean="0"/>
              <a:t>cartes de machine à trier vierges et/ou pré-remplies avec des nombres à virgule (exemple : 32,58 /  3,258 /  40 /  32,6 /  3,3 /  0,326 /  0,68 /  6,08 /  60,8 /  ….).</a:t>
            </a:r>
            <a:endParaRPr lang="fr-FR" sz="1600" dirty="0"/>
          </a:p>
        </p:txBody>
      </p:sp>
      <p:sp>
        <p:nvSpPr>
          <p:cNvPr id="10" name="Titre 1"/>
          <p:cNvSpPr txBox="1">
            <a:spLocks/>
          </p:cNvSpPr>
          <p:nvPr>
            <p:custDataLst>
              <p:tags r:id="rId6"/>
            </p:custDataLst>
          </p:nvPr>
        </p:nvSpPr>
        <p:spPr>
          <a:xfrm>
            <a:off x="1295400" y="12412"/>
            <a:ext cx="7848600" cy="1130588"/>
          </a:xfrm>
          <a:prstGeom prst="rect">
            <a:avLst/>
          </a:prstGeom>
          <a:noFill/>
        </p:spPr>
        <p:txBody>
          <a:bodyPr anchor="ctr" anchorCtr="0"/>
          <a:lstStyle>
            <a:lvl1pPr algn="l" rtl="0" eaLnBrk="0" fontAlgn="base" hangingPunct="0">
              <a:spcBef>
                <a:spcPct val="0"/>
              </a:spcBef>
              <a:spcAft>
                <a:spcPct val="0"/>
              </a:spcAft>
              <a:defRPr sz="4000" b="1" cap="all">
                <a:solidFill>
                  <a:schemeClr val="accent1">
                    <a:lumMod val="10000"/>
                  </a:schemeClr>
                </a:solidFill>
                <a:latin typeface="+mj-lt"/>
                <a:ea typeface="+mj-ea"/>
                <a:cs typeface="+mj-cs"/>
              </a:defRPr>
            </a:lvl1pPr>
            <a:lvl2pPr algn="ctr" rtl="0" eaLnBrk="0" fontAlgn="base" hangingPunct="0">
              <a:spcBef>
                <a:spcPct val="0"/>
              </a:spcBef>
              <a:spcAft>
                <a:spcPct val="0"/>
              </a:spcAft>
              <a:defRPr sz="3600" b="1">
                <a:solidFill>
                  <a:srgbClr val="006699"/>
                </a:solidFill>
                <a:latin typeface="Arial" charset="0"/>
              </a:defRPr>
            </a:lvl2pPr>
            <a:lvl3pPr algn="ctr" rtl="0" eaLnBrk="0" fontAlgn="base" hangingPunct="0">
              <a:spcBef>
                <a:spcPct val="0"/>
              </a:spcBef>
              <a:spcAft>
                <a:spcPct val="0"/>
              </a:spcAft>
              <a:defRPr sz="3600" b="1">
                <a:solidFill>
                  <a:srgbClr val="006699"/>
                </a:solidFill>
                <a:latin typeface="Arial" charset="0"/>
              </a:defRPr>
            </a:lvl3pPr>
            <a:lvl4pPr algn="ctr" rtl="0" eaLnBrk="0" fontAlgn="base" hangingPunct="0">
              <a:spcBef>
                <a:spcPct val="0"/>
              </a:spcBef>
              <a:spcAft>
                <a:spcPct val="0"/>
              </a:spcAft>
              <a:defRPr sz="3600" b="1">
                <a:solidFill>
                  <a:srgbClr val="006699"/>
                </a:solidFill>
                <a:latin typeface="Arial" charset="0"/>
              </a:defRPr>
            </a:lvl4pPr>
            <a:lvl5pPr algn="ctr" rtl="0" eaLnBrk="0" fontAlgn="base" hangingPunct="0">
              <a:spcBef>
                <a:spcPct val="0"/>
              </a:spcBef>
              <a:spcAft>
                <a:spcPct val="0"/>
              </a:spcAft>
              <a:defRPr sz="3600" b="1">
                <a:solidFill>
                  <a:srgbClr val="006699"/>
                </a:solidFill>
                <a:latin typeface="Arial" charset="0"/>
              </a:defRPr>
            </a:lvl5pPr>
            <a:lvl6pPr marL="457200" algn="ctr" rtl="0" fontAlgn="base">
              <a:spcBef>
                <a:spcPct val="0"/>
              </a:spcBef>
              <a:spcAft>
                <a:spcPct val="0"/>
              </a:spcAft>
              <a:defRPr sz="3600" b="1">
                <a:solidFill>
                  <a:srgbClr val="006699"/>
                </a:solidFill>
                <a:latin typeface="Arial" charset="0"/>
              </a:defRPr>
            </a:lvl6pPr>
            <a:lvl7pPr marL="914400" algn="ctr" rtl="0" fontAlgn="base">
              <a:spcBef>
                <a:spcPct val="0"/>
              </a:spcBef>
              <a:spcAft>
                <a:spcPct val="0"/>
              </a:spcAft>
              <a:defRPr sz="3600" b="1">
                <a:solidFill>
                  <a:srgbClr val="006699"/>
                </a:solidFill>
                <a:latin typeface="Arial" charset="0"/>
              </a:defRPr>
            </a:lvl7pPr>
            <a:lvl8pPr marL="1371600" algn="ctr" rtl="0" fontAlgn="base">
              <a:spcBef>
                <a:spcPct val="0"/>
              </a:spcBef>
              <a:spcAft>
                <a:spcPct val="0"/>
              </a:spcAft>
              <a:defRPr sz="3600" b="1">
                <a:solidFill>
                  <a:srgbClr val="006699"/>
                </a:solidFill>
                <a:latin typeface="Arial" charset="0"/>
              </a:defRPr>
            </a:lvl8pPr>
            <a:lvl9pPr marL="1828800" algn="ctr" rtl="0" fontAlgn="base">
              <a:spcBef>
                <a:spcPct val="0"/>
              </a:spcBef>
              <a:spcAft>
                <a:spcPct val="0"/>
              </a:spcAft>
              <a:defRPr sz="3600" b="1">
                <a:solidFill>
                  <a:srgbClr val="006699"/>
                </a:solidFill>
                <a:latin typeface="Arial" charset="0"/>
              </a:defRPr>
            </a:lvl9pPr>
          </a:lstStyle>
          <a:p>
            <a:pPr algn="ctr"/>
            <a:r>
              <a:rPr lang="fr-FR" sz="3600" dirty="0" smtClean="0">
                <a:solidFill>
                  <a:schemeClr val="tx1">
                    <a:lumMod val="50000"/>
                    <a:lumOff val="50000"/>
                  </a:schemeClr>
                </a:solidFill>
              </a:rPr>
              <a:t>La Machine a trier</a:t>
            </a:r>
            <a:endParaRPr lang="fr-FR" sz="1400" kern="0" dirty="0" smtClean="0">
              <a:solidFill>
                <a:schemeClr val="bg1">
                  <a:lumMod val="65000"/>
                </a:schemeClr>
              </a:solidFill>
            </a:endParaRPr>
          </a:p>
        </p:txBody>
      </p:sp>
      <p:pic>
        <p:nvPicPr>
          <p:cNvPr id="11" name="Picture 3"/>
          <p:cNvPicPr>
            <a:picLocks noChangeAspect="1" noChangeArrowheads="1"/>
          </p:cNvPicPr>
          <p:nvPr>
            <p:custDataLst>
              <p:tags r:id="rId7"/>
            </p:custDataLst>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63919" y="3495978"/>
            <a:ext cx="549669" cy="871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custDataLst>
              <p:tags r:id="rId8"/>
            </p:custDataLst>
          </p:nvPr>
        </p:nvSpPr>
        <p:spPr>
          <a:xfrm>
            <a:off x="488155" y="1318694"/>
            <a:ext cx="8686799" cy="369332"/>
          </a:xfrm>
          <a:prstGeom prst="rect">
            <a:avLst/>
          </a:prstGeom>
          <a:solidFill>
            <a:srgbClr val="FFFFCC"/>
          </a:solidFill>
        </p:spPr>
        <p:txBody>
          <a:bodyPr wrap="square">
            <a:spAutoFit/>
          </a:bodyPr>
          <a:lstStyle/>
          <a:p>
            <a:pPr algn="l"/>
            <a:r>
              <a:rPr lang="fr-FR" b="1" dirty="0">
                <a:solidFill>
                  <a:schemeClr val="accent2"/>
                </a:solidFill>
              </a:rPr>
              <a:t>Séance 1 : Le tri conditionnel et la rédaction d’ordres de </a:t>
            </a:r>
            <a:r>
              <a:rPr lang="fr-FR" b="1" dirty="0" smtClean="0">
                <a:solidFill>
                  <a:schemeClr val="accent2"/>
                </a:solidFill>
              </a:rPr>
              <a:t>programmation</a:t>
            </a:r>
            <a:r>
              <a:rPr lang="fr-FR" sz="1400" b="1" dirty="0" smtClean="0">
                <a:solidFill>
                  <a:schemeClr val="accent2"/>
                </a:solidFill>
              </a:rPr>
              <a:t> </a:t>
            </a:r>
            <a:r>
              <a:rPr lang="fr-FR" sz="1200" b="1" dirty="0" smtClean="0">
                <a:solidFill>
                  <a:schemeClr val="accent2"/>
                </a:solidFill>
              </a:rPr>
              <a:t>(45min)</a:t>
            </a:r>
            <a:endParaRPr lang="fr-FR" sz="1200" b="1" dirty="0">
              <a:solidFill>
                <a:schemeClr val="accent2"/>
              </a:solidFill>
            </a:endParaRPr>
          </a:p>
        </p:txBody>
      </p:sp>
    </p:spTree>
    <p:extLst>
      <p:ext uri="{BB962C8B-B14F-4D97-AF65-F5344CB8AC3E}">
        <p14:creationId xmlns:p14="http://schemas.microsoft.com/office/powerpoint/2010/main" val="3574629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10"/>
</p:tagLst>
</file>

<file path=ppt/tags/tag101.xml><?xml version="1.0" encoding="utf-8"?>
<p:tagLst xmlns:a="http://schemas.openxmlformats.org/drawingml/2006/main" xmlns:r="http://schemas.openxmlformats.org/officeDocument/2006/relationships" xmlns:p="http://schemas.openxmlformats.org/presentationml/2006/main">
  <p:tag name="NUM" val="11"/>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3"/>
</p:tagLst>
</file>

<file path=ppt/tags/tag105.xml><?xml version="1.0" encoding="utf-8"?>
<p:tagLst xmlns:a="http://schemas.openxmlformats.org/drawingml/2006/main" xmlns:r="http://schemas.openxmlformats.org/officeDocument/2006/relationships" xmlns:p="http://schemas.openxmlformats.org/presentationml/2006/main">
  <p:tag name="NUM" val="4"/>
</p:tagLst>
</file>

<file path=ppt/tags/tag106.xml><?xml version="1.0" encoding="utf-8"?>
<p:tagLst xmlns:a="http://schemas.openxmlformats.org/drawingml/2006/main" xmlns:r="http://schemas.openxmlformats.org/officeDocument/2006/relationships" xmlns:p="http://schemas.openxmlformats.org/presentationml/2006/main">
  <p:tag name="NUM" val="5"/>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5"/>
</p:tagLst>
</file>

<file path=ppt/tags/tag112.xml><?xml version="1.0" encoding="utf-8"?>
<p:tagLst xmlns:a="http://schemas.openxmlformats.org/drawingml/2006/main" xmlns:r="http://schemas.openxmlformats.org/officeDocument/2006/relationships" xmlns:p="http://schemas.openxmlformats.org/presentationml/2006/main">
  <p:tag name="NUM" val="6"/>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6"/>
</p:tagLst>
</file>

<file path=ppt/tags/tag119.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20.xml><?xml version="1.0" encoding="utf-8"?>
<p:tagLst xmlns:a="http://schemas.openxmlformats.org/drawingml/2006/main" xmlns:r="http://schemas.openxmlformats.org/officeDocument/2006/relationships" xmlns:p="http://schemas.openxmlformats.org/presentationml/2006/main">
  <p:tag name="NUM" val="8"/>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4"/>
</p:tagLst>
</file>

<file path=ppt/tags/tag125.xml><?xml version="1.0" encoding="utf-8"?>
<p:tagLst xmlns:a="http://schemas.openxmlformats.org/drawingml/2006/main" xmlns:r="http://schemas.openxmlformats.org/officeDocument/2006/relationships" xmlns:p="http://schemas.openxmlformats.org/presentationml/2006/main">
  <p:tag name="NUM" val="5"/>
</p:tagLst>
</file>

<file path=ppt/tags/tag126.xml><?xml version="1.0" encoding="utf-8"?>
<p:tagLst xmlns:a="http://schemas.openxmlformats.org/drawingml/2006/main" xmlns:r="http://schemas.openxmlformats.org/officeDocument/2006/relationships" xmlns:p="http://schemas.openxmlformats.org/presentationml/2006/main">
  <p:tag name="NUM" val="6"/>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30.xml><?xml version="1.0" encoding="utf-8"?>
<p:tagLst xmlns:a="http://schemas.openxmlformats.org/drawingml/2006/main" xmlns:r="http://schemas.openxmlformats.org/officeDocument/2006/relationships" xmlns:p="http://schemas.openxmlformats.org/presentationml/2006/main">
  <p:tag name="NUM" val="4"/>
</p:tagLst>
</file>

<file path=ppt/tags/tag131.xml><?xml version="1.0" encoding="utf-8"?>
<p:tagLst xmlns:a="http://schemas.openxmlformats.org/drawingml/2006/main" xmlns:r="http://schemas.openxmlformats.org/officeDocument/2006/relationships" xmlns:p="http://schemas.openxmlformats.org/presentationml/2006/main">
  <p:tag name="NUM" val="5"/>
</p:tagLst>
</file>

<file path=ppt/tags/tag132.xml><?xml version="1.0" encoding="utf-8"?>
<p:tagLst xmlns:a="http://schemas.openxmlformats.org/drawingml/2006/main" xmlns:r="http://schemas.openxmlformats.org/officeDocument/2006/relationships" xmlns:p="http://schemas.openxmlformats.org/presentationml/2006/main">
  <p:tag name="NUM" val="6"/>
</p:tagLst>
</file>

<file path=ppt/tags/tag133.xml><?xml version="1.0" encoding="utf-8"?>
<p:tagLst xmlns:a="http://schemas.openxmlformats.org/drawingml/2006/main" xmlns:r="http://schemas.openxmlformats.org/officeDocument/2006/relationships" xmlns:p="http://schemas.openxmlformats.org/presentationml/2006/main">
  <p:tag name="NUM" val="7"/>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40.xml><?xml version="1.0" encoding="utf-8"?>
<p:tagLst xmlns:a="http://schemas.openxmlformats.org/drawingml/2006/main" xmlns:r="http://schemas.openxmlformats.org/officeDocument/2006/relationships" xmlns:p="http://schemas.openxmlformats.org/presentationml/2006/main">
  <p:tag name="NUM" val="4"/>
</p:tagLst>
</file>

<file path=ppt/tags/tag141.xml><?xml version="1.0" encoding="utf-8"?>
<p:tagLst xmlns:a="http://schemas.openxmlformats.org/drawingml/2006/main" xmlns:r="http://schemas.openxmlformats.org/officeDocument/2006/relationships" xmlns:p="http://schemas.openxmlformats.org/presentationml/2006/main">
  <p:tag name="NUM" val="5"/>
</p:tagLst>
</file>

<file path=ppt/tags/tag142.xml><?xml version="1.0" encoding="utf-8"?>
<p:tagLst xmlns:a="http://schemas.openxmlformats.org/drawingml/2006/main" xmlns:r="http://schemas.openxmlformats.org/officeDocument/2006/relationships" xmlns:p="http://schemas.openxmlformats.org/presentationml/2006/main">
  <p:tag name="NUM" val="6"/>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4"/>
</p:tagLst>
</file>

<file path=ppt/tags/tag147.xml><?xml version="1.0" encoding="utf-8"?>
<p:tagLst xmlns:a="http://schemas.openxmlformats.org/drawingml/2006/main" xmlns:r="http://schemas.openxmlformats.org/officeDocument/2006/relationships" xmlns:p="http://schemas.openxmlformats.org/presentationml/2006/main">
  <p:tag name="NUM" val="5"/>
</p:tagLst>
</file>

<file path=ppt/tags/tag148.xml><?xml version="1.0" encoding="utf-8"?>
<p:tagLst xmlns:a="http://schemas.openxmlformats.org/drawingml/2006/main" xmlns:r="http://schemas.openxmlformats.org/officeDocument/2006/relationships" xmlns:p="http://schemas.openxmlformats.org/presentationml/2006/main">
  <p:tag name="NUM" val="6"/>
</p:tagLst>
</file>

<file path=ppt/tags/tag149.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8"/>
</p:tagLst>
</file>

<file path=ppt/tags/tag150.xml><?xml version="1.0" encoding="utf-8"?>
<p:tagLst xmlns:a="http://schemas.openxmlformats.org/drawingml/2006/main" xmlns:r="http://schemas.openxmlformats.org/officeDocument/2006/relationships" xmlns:p="http://schemas.openxmlformats.org/presentationml/2006/main">
  <p:tag name="NUM" val="8"/>
</p:tagLst>
</file>

<file path=ppt/tags/tag151.xml><?xml version="1.0" encoding="utf-8"?>
<p:tagLst xmlns:a="http://schemas.openxmlformats.org/drawingml/2006/main" xmlns:r="http://schemas.openxmlformats.org/officeDocument/2006/relationships" xmlns:p="http://schemas.openxmlformats.org/presentationml/2006/main">
  <p:tag name="NUM" val="9"/>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4"/>
</p:tagLst>
</file>

<file path=ppt/tags/tag156.xml><?xml version="1.0" encoding="utf-8"?>
<p:tagLst xmlns:a="http://schemas.openxmlformats.org/drawingml/2006/main" xmlns:r="http://schemas.openxmlformats.org/officeDocument/2006/relationships" xmlns:p="http://schemas.openxmlformats.org/presentationml/2006/main">
  <p:tag name="NUM" val="5"/>
</p:tagLst>
</file>

<file path=ppt/tags/tag157.xml><?xml version="1.0" encoding="utf-8"?>
<p:tagLst xmlns:a="http://schemas.openxmlformats.org/drawingml/2006/main" xmlns:r="http://schemas.openxmlformats.org/officeDocument/2006/relationships" xmlns:p="http://schemas.openxmlformats.org/presentationml/2006/main">
  <p:tag name="NUM" val="6"/>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63.xml><?xml version="1.0" encoding="utf-8"?>
<p:tagLst xmlns:a="http://schemas.openxmlformats.org/drawingml/2006/main" xmlns:r="http://schemas.openxmlformats.org/officeDocument/2006/relationships" xmlns:p="http://schemas.openxmlformats.org/presentationml/2006/main">
  <p:tag name="NUM" val="2"/>
</p:tagLst>
</file>

<file path=ppt/tags/tag164.xml><?xml version="1.0" encoding="utf-8"?>
<p:tagLst xmlns:a="http://schemas.openxmlformats.org/drawingml/2006/main" xmlns:r="http://schemas.openxmlformats.org/officeDocument/2006/relationships" xmlns:p="http://schemas.openxmlformats.org/presentationml/2006/main">
  <p:tag name="NUM" val="3"/>
</p:tagLst>
</file>

<file path=ppt/tags/tag165.xml><?xml version="1.0" encoding="utf-8"?>
<p:tagLst xmlns:a="http://schemas.openxmlformats.org/drawingml/2006/main" xmlns:r="http://schemas.openxmlformats.org/officeDocument/2006/relationships" xmlns:p="http://schemas.openxmlformats.org/presentationml/2006/main">
  <p:tag name="NUM" val="4"/>
</p:tagLst>
</file>

<file path=ppt/tags/tag166.xml><?xml version="1.0" encoding="utf-8"?>
<p:tagLst xmlns:a="http://schemas.openxmlformats.org/drawingml/2006/main" xmlns:r="http://schemas.openxmlformats.org/officeDocument/2006/relationships" xmlns:p="http://schemas.openxmlformats.org/presentationml/2006/main">
  <p:tag name="NUM" val="5"/>
</p:tagLst>
</file>

<file path=ppt/tags/tag167.xml><?xml version="1.0" encoding="utf-8"?>
<p:tagLst xmlns:a="http://schemas.openxmlformats.org/drawingml/2006/main" xmlns:r="http://schemas.openxmlformats.org/officeDocument/2006/relationships" xmlns:p="http://schemas.openxmlformats.org/presentationml/2006/main">
  <p:tag name="NUM" val="6"/>
</p:tagLst>
</file>

<file path=ppt/tags/tag168.xml><?xml version="1.0" encoding="utf-8"?>
<p:tagLst xmlns:a="http://schemas.openxmlformats.org/drawingml/2006/main" xmlns:r="http://schemas.openxmlformats.org/officeDocument/2006/relationships" xmlns:p="http://schemas.openxmlformats.org/presentationml/2006/main">
  <p:tag name="NUM" val="7"/>
</p:tagLst>
</file>

<file path=ppt/tags/tag169.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70.xml><?xml version="1.0" encoding="utf-8"?>
<p:tagLst xmlns:a="http://schemas.openxmlformats.org/drawingml/2006/main" xmlns:r="http://schemas.openxmlformats.org/officeDocument/2006/relationships" xmlns:p="http://schemas.openxmlformats.org/presentationml/2006/main">
  <p:tag name="NUM" val="9"/>
</p:tagLst>
</file>

<file path=ppt/tags/tag171.xml><?xml version="1.0" encoding="utf-8"?>
<p:tagLst xmlns:a="http://schemas.openxmlformats.org/drawingml/2006/main" xmlns:r="http://schemas.openxmlformats.org/officeDocument/2006/relationships" xmlns:p="http://schemas.openxmlformats.org/presentationml/2006/main">
  <p:tag name="NUM" val="10"/>
</p:tagLst>
</file>

<file path=ppt/tags/tag172.xml><?xml version="1.0" encoding="utf-8"?>
<p:tagLst xmlns:a="http://schemas.openxmlformats.org/drawingml/2006/main" xmlns:r="http://schemas.openxmlformats.org/officeDocument/2006/relationships" xmlns:p="http://schemas.openxmlformats.org/presentationml/2006/main">
  <p:tag name="NUM" val="11"/>
</p:tagLst>
</file>

<file path=ppt/tags/tag173.xml><?xml version="1.0" encoding="utf-8"?>
<p:tagLst xmlns:a="http://schemas.openxmlformats.org/drawingml/2006/main" xmlns:r="http://schemas.openxmlformats.org/officeDocument/2006/relationships" xmlns:p="http://schemas.openxmlformats.org/presentationml/2006/main">
  <p:tag name="NUM" val="12"/>
</p:tagLst>
</file>

<file path=ppt/tags/tag174.xml><?xml version="1.0" encoding="utf-8"?>
<p:tagLst xmlns:a="http://schemas.openxmlformats.org/drawingml/2006/main" xmlns:r="http://schemas.openxmlformats.org/officeDocument/2006/relationships" xmlns:p="http://schemas.openxmlformats.org/presentationml/2006/main">
  <p:tag name="NUM" val="13"/>
</p:tagLst>
</file>

<file path=ppt/tags/tag175.xml><?xml version="1.0" encoding="utf-8"?>
<p:tagLst xmlns:a="http://schemas.openxmlformats.org/drawingml/2006/main" xmlns:r="http://schemas.openxmlformats.org/officeDocument/2006/relationships" xmlns:p="http://schemas.openxmlformats.org/presentationml/2006/main">
  <p:tag name="NUM" val="14"/>
</p:tagLst>
</file>

<file path=ppt/tags/tag176.xml><?xml version="1.0" encoding="utf-8"?>
<p:tagLst xmlns:a="http://schemas.openxmlformats.org/drawingml/2006/main" xmlns:r="http://schemas.openxmlformats.org/officeDocument/2006/relationships" xmlns:p="http://schemas.openxmlformats.org/presentationml/2006/main">
  <p:tag name="NUM" val="1"/>
</p:tagLst>
</file>

<file path=ppt/tags/tag177.xml><?xml version="1.0" encoding="utf-8"?>
<p:tagLst xmlns:a="http://schemas.openxmlformats.org/drawingml/2006/main" xmlns:r="http://schemas.openxmlformats.org/officeDocument/2006/relationships" xmlns:p="http://schemas.openxmlformats.org/presentationml/2006/main">
  <p:tag name="NUM" val="2"/>
</p:tagLst>
</file>

<file path=ppt/tags/tag178.xml><?xml version="1.0" encoding="utf-8"?>
<p:tagLst xmlns:a="http://schemas.openxmlformats.org/drawingml/2006/main" xmlns:r="http://schemas.openxmlformats.org/officeDocument/2006/relationships" xmlns:p="http://schemas.openxmlformats.org/presentationml/2006/main">
  <p:tag name="NUM" val="3"/>
</p:tagLst>
</file>

<file path=ppt/tags/tag179.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80.xml><?xml version="1.0" encoding="utf-8"?>
<p:tagLst xmlns:a="http://schemas.openxmlformats.org/drawingml/2006/main" xmlns:r="http://schemas.openxmlformats.org/officeDocument/2006/relationships" xmlns:p="http://schemas.openxmlformats.org/presentationml/2006/main">
  <p:tag name="NUM" val="5"/>
</p:tagLst>
</file>

<file path=ppt/tags/tag181.xml><?xml version="1.0" encoding="utf-8"?>
<p:tagLst xmlns:a="http://schemas.openxmlformats.org/drawingml/2006/main" xmlns:r="http://schemas.openxmlformats.org/officeDocument/2006/relationships" xmlns:p="http://schemas.openxmlformats.org/presentationml/2006/main">
  <p:tag name="NUM" val="6"/>
</p:tagLst>
</file>

<file path=ppt/tags/tag182.xml><?xml version="1.0" encoding="utf-8"?>
<p:tagLst xmlns:a="http://schemas.openxmlformats.org/drawingml/2006/main" xmlns:r="http://schemas.openxmlformats.org/officeDocument/2006/relationships" xmlns:p="http://schemas.openxmlformats.org/presentationml/2006/main">
  <p:tag name="NUM" val="7"/>
</p:tagLst>
</file>

<file path=ppt/tags/tag183.xml><?xml version="1.0" encoding="utf-8"?>
<p:tagLst xmlns:a="http://schemas.openxmlformats.org/drawingml/2006/main" xmlns:r="http://schemas.openxmlformats.org/officeDocument/2006/relationships" xmlns:p="http://schemas.openxmlformats.org/presentationml/2006/main">
  <p:tag name="NUM" val="8"/>
</p:tagLst>
</file>

<file path=ppt/tags/tag184.xml><?xml version="1.0" encoding="utf-8"?>
<p:tagLst xmlns:a="http://schemas.openxmlformats.org/drawingml/2006/main" xmlns:r="http://schemas.openxmlformats.org/officeDocument/2006/relationships" xmlns:p="http://schemas.openxmlformats.org/presentationml/2006/main">
  <p:tag name="NUM" val="1"/>
</p:tagLst>
</file>

<file path=ppt/tags/tag185.xml><?xml version="1.0" encoding="utf-8"?>
<p:tagLst xmlns:a="http://schemas.openxmlformats.org/drawingml/2006/main" xmlns:r="http://schemas.openxmlformats.org/officeDocument/2006/relationships" xmlns:p="http://schemas.openxmlformats.org/presentationml/2006/main">
  <p:tag name="NUM" val="2"/>
</p:tagLst>
</file>

<file path=ppt/tags/tag186.xml><?xml version="1.0" encoding="utf-8"?>
<p:tagLst xmlns:a="http://schemas.openxmlformats.org/drawingml/2006/main" xmlns:r="http://schemas.openxmlformats.org/officeDocument/2006/relationships" xmlns:p="http://schemas.openxmlformats.org/presentationml/2006/main">
  <p:tag name="NUM" val="3"/>
</p:tagLst>
</file>

<file path=ppt/tags/tag187.xml><?xml version="1.0" encoding="utf-8"?>
<p:tagLst xmlns:a="http://schemas.openxmlformats.org/drawingml/2006/main" xmlns:r="http://schemas.openxmlformats.org/officeDocument/2006/relationships" xmlns:p="http://schemas.openxmlformats.org/presentationml/2006/main">
  <p:tag name="NUM" val="4"/>
</p:tagLst>
</file>

<file path=ppt/tags/tag188.xml><?xml version="1.0" encoding="utf-8"?>
<p:tagLst xmlns:a="http://schemas.openxmlformats.org/drawingml/2006/main" xmlns:r="http://schemas.openxmlformats.org/officeDocument/2006/relationships" xmlns:p="http://schemas.openxmlformats.org/presentationml/2006/main">
  <p:tag name="NUM" val="5"/>
</p:tagLst>
</file>

<file path=ppt/tags/tag189.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190.xml><?xml version="1.0" encoding="utf-8"?>
<p:tagLst xmlns:a="http://schemas.openxmlformats.org/drawingml/2006/main" xmlns:r="http://schemas.openxmlformats.org/officeDocument/2006/relationships" xmlns:p="http://schemas.openxmlformats.org/presentationml/2006/main">
  <p:tag name="NUM" val="7"/>
</p:tagLst>
</file>

<file path=ppt/tags/tag191.xml><?xml version="1.0" encoding="utf-8"?>
<p:tagLst xmlns:a="http://schemas.openxmlformats.org/drawingml/2006/main" xmlns:r="http://schemas.openxmlformats.org/officeDocument/2006/relationships" xmlns:p="http://schemas.openxmlformats.org/presentationml/2006/main">
  <p:tag name="NUM" val="8"/>
</p:tagLst>
</file>

<file path=ppt/tags/tag192.xml><?xml version="1.0" encoding="utf-8"?>
<p:tagLst xmlns:a="http://schemas.openxmlformats.org/drawingml/2006/main" xmlns:r="http://schemas.openxmlformats.org/officeDocument/2006/relationships" xmlns:p="http://schemas.openxmlformats.org/presentationml/2006/main">
  <p:tag name="NUM" val="1"/>
</p:tagLst>
</file>

<file path=ppt/tags/tag193.xml><?xml version="1.0" encoding="utf-8"?>
<p:tagLst xmlns:a="http://schemas.openxmlformats.org/drawingml/2006/main" xmlns:r="http://schemas.openxmlformats.org/officeDocument/2006/relationships" xmlns:p="http://schemas.openxmlformats.org/presentationml/2006/main">
  <p:tag name="NUM" val="2"/>
</p:tagLst>
</file>

<file path=ppt/tags/tag194.xml><?xml version="1.0" encoding="utf-8"?>
<p:tagLst xmlns:a="http://schemas.openxmlformats.org/drawingml/2006/main" xmlns:r="http://schemas.openxmlformats.org/officeDocument/2006/relationships" xmlns:p="http://schemas.openxmlformats.org/presentationml/2006/main">
  <p:tag name="NUM" val="3"/>
</p:tagLst>
</file>

<file path=ppt/tags/tag195.xml><?xml version="1.0" encoding="utf-8"?>
<p:tagLst xmlns:a="http://schemas.openxmlformats.org/drawingml/2006/main" xmlns:r="http://schemas.openxmlformats.org/officeDocument/2006/relationships" xmlns:p="http://schemas.openxmlformats.org/presentationml/2006/main">
  <p:tag name="NUM" val="4"/>
</p:tagLst>
</file>

<file path=ppt/tags/tag196.xml><?xml version="1.0" encoding="utf-8"?>
<p:tagLst xmlns:a="http://schemas.openxmlformats.org/drawingml/2006/main" xmlns:r="http://schemas.openxmlformats.org/officeDocument/2006/relationships" xmlns:p="http://schemas.openxmlformats.org/presentationml/2006/main">
  <p:tag name="NUM" val="5"/>
</p:tagLst>
</file>

<file path=ppt/tags/tag197.xml><?xml version="1.0" encoding="utf-8"?>
<p:tagLst xmlns:a="http://schemas.openxmlformats.org/drawingml/2006/main" xmlns:r="http://schemas.openxmlformats.org/officeDocument/2006/relationships" xmlns:p="http://schemas.openxmlformats.org/presentationml/2006/main">
  <p:tag name="NUM" val="6"/>
</p:tagLst>
</file>

<file path=ppt/tags/tag198.xml><?xml version="1.0" encoding="utf-8"?>
<p:tagLst xmlns:a="http://schemas.openxmlformats.org/drawingml/2006/main" xmlns:r="http://schemas.openxmlformats.org/officeDocument/2006/relationships" xmlns:p="http://schemas.openxmlformats.org/presentationml/2006/main">
  <p:tag name="NUM" val="1"/>
</p:tagLst>
</file>

<file path=ppt/tags/tag19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00.xml><?xml version="1.0" encoding="utf-8"?>
<p:tagLst xmlns:a="http://schemas.openxmlformats.org/drawingml/2006/main" xmlns:r="http://schemas.openxmlformats.org/officeDocument/2006/relationships" xmlns:p="http://schemas.openxmlformats.org/presentationml/2006/main">
  <p:tag name="NUM" val="3"/>
</p:tagLst>
</file>

<file path=ppt/tags/tag201.xml><?xml version="1.0" encoding="utf-8"?>
<p:tagLst xmlns:a="http://schemas.openxmlformats.org/drawingml/2006/main" xmlns:r="http://schemas.openxmlformats.org/officeDocument/2006/relationships" xmlns:p="http://schemas.openxmlformats.org/presentationml/2006/main">
  <p:tag name="NUM" val="4"/>
</p:tagLst>
</file>

<file path=ppt/tags/tag202.xml><?xml version="1.0" encoding="utf-8"?>
<p:tagLst xmlns:a="http://schemas.openxmlformats.org/drawingml/2006/main" xmlns:r="http://schemas.openxmlformats.org/officeDocument/2006/relationships" xmlns:p="http://schemas.openxmlformats.org/presentationml/2006/main">
  <p:tag name="NUM" val="5"/>
</p:tagLst>
</file>

<file path=ppt/tags/tag203.xml><?xml version="1.0" encoding="utf-8"?>
<p:tagLst xmlns:a="http://schemas.openxmlformats.org/drawingml/2006/main" xmlns:r="http://schemas.openxmlformats.org/officeDocument/2006/relationships" xmlns:p="http://schemas.openxmlformats.org/presentationml/2006/main">
  <p:tag name="NUM" val="6"/>
</p:tagLst>
</file>

<file path=ppt/tags/tag204.xml><?xml version="1.0" encoding="utf-8"?>
<p:tagLst xmlns:a="http://schemas.openxmlformats.org/drawingml/2006/main" xmlns:r="http://schemas.openxmlformats.org/officeDocument/2006/relationships" xmlns:p="http://schemas.openxmlformats.org/presentationml/2006/main">
  <p:tag name="NUM" val="7"/>
</p:tagLst>
</file>

<file path=ppt/tags/tag205.xml><?xml version="1.0" encoding="utf-8"?>
<p:tagLst xmlns:a="http://schemas.openxmlformats.org/drawingml/2006/main" xmlns:r="http://schemas.openxmlformats.org/officeDocument/2006/relationships" xmlns:p="http://schemas.openxmlformats.org/presentationml/2006/main">
  <p:tag name="NUM" val="8"/>
</p:tagLst>
</file>

<file path=ppt/tags/tag206.xml><?xml version="1.0" encoding="utf-8"?>
<p:tagLst xmlns:a="http://schemas.openxmlformats.org/drawingml/2006/main" xmlns:r="http://schemas.openxmlformats.org/officeDocument/2006/relationships" xmlns:p="http://schemas.openxmlformats.org/presentationml/2006/main">
  <p:tag name="NUM" val="9"/>
</p:tagLst>
</file>

<file path=ppt/tags/tag207.xml><?xml version="1.0" encoding="utf-8"?>
<p:tagLst xmlns:a="http://schemas.openxmlformats.org/drawingml/2006/main" xmlns:r="http://schemas.openxmlformats.org/officeDocument/2006/relationships" xmlns:p="http://schemas.openxmlformats.org/presentationml/2006/main">
  <p:tag name="NUM" val="10"/>
</p:tagLst>
</file>

<file path=ppt/tags/tag208.xml><?xml version="1.0" encoding="utf-8"?>
<p:tagLst xmlns:a="http://schemas.openxmlformats.org/drawingml/2006/main" xmlns:r="http://schemas.openxmlformats.org/officeDocument/2006/relationships" xmlns:p="http://schemas.openxmlformats.org/presentationml/2006/main">
  <p:tag name="NUM" val="11"/>
</p:tagLst>
</file>

<file path=ppt/tags/tag209.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10.xml><?xml version="1.0" encoding="utf-8"?>
<p:tagLst xmlns:a="http://schemas.openxmlformats.org/drawingml/2006/main" xmlns:r="http://schemas.openxmlformats.org/officeDocument/2006/relationships" xmlns:p="http://schemas.openxmlformats.org/presentationml/2006/main">
  <p:tag name="NUM" val="2"/>
</p:tagLst>
</file>

<file path=ppt/tags/tag211.xml><?xml version="1.0" encoding="utf-8"?>
<p:tagLst xmlns:a="http://schemas.openxmlformats.org/drawingml/2006/main" xmlns:r="http://schemas.openxmlformats.org/officeDocument/2006/relationships" xmlns:p="http://schemas.openxmlformats.org/presentationml/2006/main">
  <p:tag name="NUM" val="3"/>
</p:tagLst>
</file>

<file path=ppt/tags/tag212.xml><?xml version="1.0" encoding="utf-8"?>
<p:tagLst xmlns:a="http://schemas.openxmlformats.org/drawingml/2006/main" xmlns:r="http://schemas.openxmlformats.org/officeDocument/2006/relationships" xmlns:p="http://schemas.openxmlformats.org/presentationml/2006/main">
  <p:tag name="NUM" val="4"/>
</p:tagLst>
</file>

<file path=ppt/tags/tag213.xml><?xml version="1.0" encoding="utf-8"?>
<p:tagLst xmlns:a="http://schemas.openxmlformats.org/drawingml/2006/main" xmlns:r="http://schemas.openxmlformats.org/officeDocument/2006/relationships" xmlns:p="http://schemas.openxmlformats.org/presentationml/2006/main">
  <p:tag name="NUM" val="5"/>
</p:tagLst>
</file>

<file path=ppt/tags/tag214.xml><?xml version="1.0" encoding="utf-8"?>
<p:tagLst xmlns:a="http://schemas.openxmlformats.org/drawingml/2006/main" xmlns:r="http://schemas.openxmlformats.org/officeDocument/2006/relationships" xmlns:p="http://schemas.openxmlformats.org/presentationml/2006/main">
  <p:tag name="NUM" val="6"/>
</p:tagLst>
</file>

<file path=ppt/tags/tag215.xml><?xml version="1.0" encoding="utf-8"?>
<p:tagLst xmlns:a="http://schemas.openxmlformats.org/drawingml/2006/main" xmlns:r="http://schemas.openxmlformats.org/officeDocument/2006/relationships" xmlns:p="http://schemas.openxmlformats.org/presentationml/2006/main">
  <p:tag name="NUM" val="7"/>
</p:tagLst>
</file>

<file path=ppt/tags/tag216.xml><?xml version="1.0" encoding="utf-8"?>
<p:tagLst xmlns:a="http://schemas.openxmlformats.org/drawingml/2006/main" xmlns:r="http://schemas.openxmlformats.org/officeDocument/2006/relationships" xmlns:p="http://schemas.openxmlformats.org/presentationml/2006/main">
  <p:tag name="NUM" val="8"/>
</p:tagLst>
</file>

<file path=ppt/tags/tag217.xml><?xml version="1.0" encoding="utf-8"?>
<p:tagLst xmlns:a="http://schemas.openxmlformats.org/drawingml/2006/main" xmlns:r="http://schemas.openxmlformats.org/officeDocument/2006/relationships" xmlns:p="http://schemas.openxmlformats.org/presentationml/2006/main">
  <p:tag name="NUM" val="9"/>
</p:tagLst>
</file>

<file path=ppt/tags/tag218.xml><?xml version="1.0" encoding="utf-8"?>
<p:tagLst xmlns:a="http://schemas.openxmlformats.org/drawingml/2006/main" xmlns:r="http://schemas.openxmlformats.org/officeDocument/2006/relationships" xmlns:p="http://schemas.openxmlformats.org/presentationml/2006/main">
  <p:tag name="NUM" val="10"/>
</p:tagLst>
</file>

<file path=ppt/tags/tag219.xml><?xml version="1.0" encoding="utf-8"?>
<p:tagLst xmlns:a="http://schemas.openxmlformats.org/drawingml/2006/main" xmlns:r="http://schemas.openxmlformats.org/officeDocument/2006/relationships" xmlns:p="http://schemas.openxmlformats.org/presentationml/2006/main">
  <p:tag name="NUM" val="11"/>
</p:tagLst>
</file>

<file path=ppt/tags/tag22.xml><?xml version="1.0" encoding="utf-8"?>
<p:tagLst xmlns:a="http://schemas.openxmlformats.org/drawingml/2006/main" xmlns:r="http://schemas.openxmlformats.org/officeDocument/2006/relationships" xmlns:p="http://schemas.openxmlformats.org/presentationml/2006/main">
  <p:tag name="NUM" val="11"/>
</p:tagLst>
</file>

<file path=ppt/tags/tag220.xml><?xml version="1.0" encoding="utf-8"?>
<p:tagLst xmlns:a="http://schemas.openxmlformats.org/drawingml/2006/main" xmlns:r="http://schemas.openxmlformats.org/officeDocument/2006/relationships" xmlns:p="http://schemas.openxmlformats.org/presentationml/2006/main">
  <p:tag name="NUM" val="12"/>
</p:tagLst>
</file>

<file path=ppt/tags/tag221.xml><?xml version="1.0" encoding="utf-8"?>
<p:tagLst xmlns:a="http://schemas.openxmlformats.org/drawingml/2006/main" xmlns:r="http://schemas.openxmlformats.org/officeDocument/2006/relationships" xmlns:p="http://schemas.openxmlformats.org/presentationml/2006/main">
  <p:tag name="NUM" val="13"/>
</p:tagLst>
</file>

<file path=ppt/tags/tag222.xml><?xml version="1.0" encoding="utf-8"?>
<p:tagLst xmlns:a="http://schemas.openxmlformats.org/drawingml/2006/main" xmlns:r="http://schemas.openxmlformats.org/officeDocument/2006/relationships" xmlns:p="http://schemas.openxmlformats.org/presentationml/2006/main">
  <p:tag name="NUM" val="1"/>
</p:tagLst>
</file>

<file path=ppt/tags/tag223.xml><?xml version="1.0" encoding="utf-8"?>
<p:tagLst xmlns:a="http://schemas.openxmlformats.org/drawingml/2006/main" xmlns:r="http://schemas.openxmlformats.org/officeDocument/2006/relationships" xmlns:p="http://schemas.openxmlformats.org/presentationml/2006/main">
  <p:tag name="NUM" val="2"/>
</p:tagLst>
</file>

<file path=ppt/tags/tag224.xml><?xml version="1.0" encoding="utf-8"?>
<p:tagLst xmlns:a="http://schemas.openxmlformats.org/drawingml/2006/main" xmlns:r="http://schemas.openxmlformats.org/officeDocument/2006/relationships" xmlns:p="http://schemas.openxmlformats.org/presentationml/2006/main">
  <p:tag name="NUM" val="3"/>
</p:tagLst>
</file>

<file path=ppt/tags/tag225.xml><?xml version="1.0" encoding="utf-8"?>
<p:tagLst xmlns:a="http://schemas.openxmlformats.org/drawingml/2006/main" xmlns:r="http://schemas.openxmlformats.org/officeDocument/2006/relationships" xmlns:p="http://schemas.openxmlformats.org/presentationml/2006/main">
  <p:tag name="NUM" val="4"/>
</p:tagLst>
</file>

<file path=ppt/tags/tag226.xml><?xml version="1.0" encoding="utf-8"?>
<p:tagLst xmlns:a="http://schemas.openxmlformats.org/drawingml/2006/main" xmlns:r="http://schemas.openxmlformats.org/officeDocument/2006/relationships" xmlns:p="http://schemas.openxmlformats.org/presentationml/2006/main">
  <p:tag name="NUM" val="5"/>
</p:tagLst>
</file>

<file path=ppt/tags/tag227.xml><?xml version="1.0" encoding="utf-8"?>
<p:tagLst xmlns:a="http://schemas.openxmlformats.org/drawingml/2006/main" xmlns:r="http://schemas.openxmlformats.org/officeDocument/2006/relationships" xmlns:p="http://schemas.openxmlformats.org/presentationml/2006/main">
  <p:tag name="NUM" val="6"/>
</p:tagLst>
</file>

<file path=ppt/tags/tag228.xml><?xml version="1.0" encoding="utf-8"?>
<p:tagLst xmlns:a="http://schemas.openxmlformats.org/drawingml/2006/main" xmlns:r="http://schemas.openxmlformats.org/officeDocument/2006/relationships" xmlns:p="http://schemas.openxmlformats.org/presentationml/2006/main">
  <p:tag name="NUM" val="7"/>
</p:tagLst>
</file>

<file path=ppt/tags/tag229.xml><?xml version="1.0" encoding="utf-8"?>
<p:tagLst xmlns:a="http://schemas.openxmlformats.org/drawingml/2006/main" xmlns:r="http://schemas.openxmlformats.org/officeDocument/2006/relationships" xmlns:p="http://schemas.openxmlformats.org/presentationml/2006/main">
  <p:tag name="NUM" val="8"/>
</p:tagLst>
</file>

<file path=ppt/tags/tag23.xml><?xml version="1.0" encoding="utf-8"?>
<p:tagLst xmlns:a="http://schemas.openxmlformats.org/drawingml/2006/main" xmlns:r="http://schemas.openxmlformats.org/officeDocument/2006/relationships" xmlns:p="http://schemas.openxmlformats.org/presentationml/2006/main">
  <p:tag name="NUM" val="12"/>
</p:tagLst>
</file>

<file path=ppt/tags/tag230.xml><?xml version="1.0" encoding="utf-8"?>
<p:tagLst xmlns:a="http://schemas.openxmlformats.org/drawingml/2006/main" xmlns:r="http://schemas.openxmlformats.org/officeDocument/2006/relationships" xmlns:p="http://schemas.openxmlformats.org/presentationml/2006/main">
  <p:tag name="NUM" val="9"/>
</p:tagLst>
</file>

<file path=ppt/tags/tag231.xml><?xml version="1.0" encoding="utf-8"?>
<p:tagLst xmlns:a="http://schemas.openxmlformats.org/drawingml/2006/main" xmlns:r="http://schemas.openxmlformats.org/officeDocument/2006/relationships" xmlns:p="http://schemas.openxmlformats.org/presentationml/2006/main">
  <p:tag name="NUM" val="1"/>
</p:tagLst>
</file>

<file path=ppt/tags/tag232.xml><?xml version="1.0" encoding="utf-8"?>
<p:tagLst xmlns:a="http://schemas.openxmlformats.org/drawingml/2006/main" xmlns:r="http://schemas.openxmlformats.org/officeDocument/2006/relationships" xmlns:p="http://schemas.openxmlformats.org/presentationml/2006/main">
  <p:tag name="NUM" val="2"/>
</p:tagLst>
</file>

<file path=ppt/tags/tag233.xml><?xml version="1.0" encoding="utf-8"?>
<p:tagLst xmlns:a="http://schemas.openxmlformats.org/drawingml/2006/main" xmlns:r="http://schemas.openxmlformats.org/officeDocument/2006/relationships" xmlns:p="http://schemas.openxmlformats.org/presentationml/2006/main">
  <p:tag name="NUM" val="3"/>
</p:tagLst>
</file>

<file path=ppt/tags/tag234.xml><?xml version="1.0" encoding="utf-8"?>
<p:tagLst xmlns:a="http://schemas.openxmlformats.org/drawingml/2006/main" xmlns:r="http://schemas.openxmlformats.org/officeDocument/2006/relationships" xmlns:p="http://schemas.openxmlformats.org/presentationml/2006/main">
  <p:tag name="NUM" val="4"/>
</p:tagLst>
</file>

<file path=ppt/tags/tag235.xml><?xml version="1.0" encoding="utf-8"?>
<p:tagLst xmlns:a="http://schemas.openxmlformats.org/drawingml/2006/main" xmlns:r="http://schemas.openxmlformats.org/officeDocument/2006/relationships" xmlns:p="http://schemas.openxmlformats.org/presentationml/2006/main">
  <p:tag name="NUM" val="5"/>
</p:tagLst>
</file>

<file path=ppt/tags/tag236.xml><?xml version="1.0" encoding="utf-8"?>
<p:tagLst xmlns:a="http://schemas.openxmlformats.org/drawingml/2006/main" xmlns:r="http://schemas.openxmlformats.org/officeDocument/2006/relationships" xmlns:p="http://schemas.openxmlformats.org/presentationml/2006/main">
  <p:tag name="NUM" val="6"/>
</p:tagLst>
</file>

<file path=ppt/tags/tag237.xml><?xml version="1.0" encoding="utf-8"?>
<p:tagLst xmlns:a="http://schemas.openxmlformats.org/drawingml/2006/main" xmlns:r="http://schemas.openxmlformats.org/officeDocument/2006/relationships" xmlns:p="http://schemas.openxmlformats.org/presentationml/2006/main">
  <p:tag name="NUM" val="7"/>
</p:tagLst>
</file>

<file path=ppt/tags/tag238.xml><?xml version="1.0" encoding="utf-8"?>
<p:tagLst xmlns:a="http://schemas.openxmlformats.org/drawingml/2006/main" xmlns:r="http://schemas.openxmlformats.org/officeDocument/2006/relationships" xmlns:p="http://schemas.openxmlformats.org/presentationml/2006/main">
  <p:tag name="NUM" val="8"/>
</p:tagLst>
</file>

<file path=ppt/tags/tag239.xml><?xml version="1.0" encoding="utf-8"?>
<p:tagLst xmlns:a="http://schemas.openxmlformats.org/drawingml/2006/main" xmlns:r="http://schemas.openxmlformats.org/officeDocument/2006/relationships" xmlns:p="http://schemas.openxmlformats.org/presentationml/2006/main">
  <p:tag name="NUM" val="10"/>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40.xml><?xml version="1.0" encoding="utf-8"?>
<p:tagLst xmlns:a="http://schemas.openxmlformats.org/drawingml/2006/main" xmlns:r="http://schemas.openxmlformats.org/officeDocument/2006/relationships" xmlns:p="http://schemas.openxmlformats.org/presentationml/2006/main">
  <p:tag name="NUM" val="11"/>
</p:tagLst>
</file>

<file path=ppt/tags/tag241.xml><?xml version="1.0" encoding="utf-8"?>
<p:tagLst xmlns:a="http://schemas.openxmlformats.org/drawingml/2006/main" xmlns:r="http://schemas.openxmlformats.org/officeDocument/2006/relationships" xmlns:p="http://schemas.openxmlformats.org/presentationml/2006/main">
  <p:tag name="NUM" val="12"/>
</p:tagLst>
</file>

<file path=ppt/tags/tag242.xml><?xml version="1.0" encoding="utf-8"?>
<p:tagLst xmlns:a="http://schemas.openxmlformats.org/drawingml/2006/main" xmlns:r="http://schemas.openxmlformats.org/officeDocument/2006/relationships" xmlns:p="http://schemas.openxmlformats.org/presentationml/2006/main">
  <p:tag name="NUM" val="1"/>
</p:tagLst>
</file>

<file path=ppt/tags/tag243.xml><?xml version="1.0" encoding="utf-8"?>
<p:tagLst xmlns:a="http://schemas.openxmlformats.org/drawingml/2006/main" xmlns:r="http://schemas.openxmlformats.org/officeDocument/2006/relationships" xmlns:p="http://schemas.openxmlformats.org/presentationml/2006/main">
  <p:tag name="NUM" val="2"/>
</p:tagLst>
</file>

<file path=ppt/tags/tag244.xml><?xml version="1.0" encoding="utf-8"?>
<p:tagLst xmlns:a="http://schemas.openxmlformats.org/drawingml/2006/main" xmlns:r="http://schemas.openxmlformats.org/officeDocument/2006/relationships" xmlns:p="http://schemas.openxmlformats.org/presentationml/2006/main">
  <p:tag name="NUM" val="3"/>
</p:tagLst>
</file>

<file path=ppt/tags/tag245.xml><?xml version="1.0" encoding="utf-8"?>
<p:tagLst xmlns:a="http://schemas.openxmlformats.org/drawingml/2006/main" xmlns:r="http://schemas.openxmlformats.org/officeDocument/2006/relationships" xmlns:p="http://schemas.openxmlformats.org/presentationml/2006/main">
  <p:tag name="NUM" val="4"/>
</p:tagLst>
</file>

<file path=ppt/tags/tag246.xml><?xml version="1.0" encoding="utf-8"?>
<p:tagLst xmlns:a="http://schemas.openxmlformats.org/drawingml/2006/main" xmlns:r="http://schemas.openxmlformats.org/officeDocument/2006/relationships" xmlns:p="http://schemas.openxmlformats.org/presentationml/2006/main">
  <p:tag name="NUM" val="5"/>
</p:tagLst>
</file>

<file path=ppt/tags/tag247.xml><?xml version="1.0" encoding="utf-8"?>
<p:tagLst xmlns:a="http://schemas.openxmlformats.org/drawingml/2006/main" xmlns:r="http://schemas.openxmlformats.org/officeDocument/2006/relationships" xmlns:p="http://schemas.openxmlformats.org/presentationml/2006/main">
  <p:tag name="NUM" val="6"/>
</p:tagLst>
</file>

<file path=ppt/tags/tag248.xml><?xml version="1.0" encoding="utf-8"?>
<p:tagLst xmlns:a="http://schemas.openxmlformats.org/drawingml/2006/main" xmlns:r="http://schemas.openxmlformats.org/officeDocument/2006/relationships" xmlns:p="http://schemas.openxmlformats.org/presentationml/2006/main">
  <p:tag name="NUM" val="7"/>
</p:tagLst>
</file>

<file path=ppt/tags/tag249.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7"/>
</p:tagLst>
</file>

<file path=ppt/tags/tag250.xml><?xml version="1.0" encoding="utf-8"?>
<p:tagLst xmlns:a="http://schemas.openxmlformats.org/drawingml/2006/main" xmlns:r="http://schemas.openxmlformats.org/officeDocument/2006/relationships" xmlns:p="http://schemas.openxmlformats.org/presentationml/2006/main">
  <p:tag name="NUM" val="2"/>
</p:tagLst>
</file>

<file path=ppt/tags/tag251.xml><?xml version="1.0" encoding="utf-8"?>
<p:tagLst xmlns:a="http://schemas.openxmlformats.org/drawingml/2006/main" xmlns:r="http://schemas.openxmlformats.org/officeDocument/2006/relationships" xmlns:p="http://schemas.openxmlformats.org/presentationml/2006/main">
  <p:tag name="NUM" val="3"/>
</p:tagLst>
</file>

<file path=ppt/tags/tag252.xml><?xml version="1.0" encoding="utf-8"?>
<p:tagLst xmlns:a="http://schemas.openxmlformats.org/drawingml/2006/main" xmlns:r="http://schemas.openxmlformats.org/officeDocument/2006/relationships" xmlns:p="http://schemas.openxmlformats.org/presentationml/2006/main">
  <p:tag name="NUM" val="4"/>
</p:tagLst>
</file>

<file path=ppt/tags/tag253.xml><?xml version="1.0" encoding="utf-8"?>
<p:tagLst xmlns:a="http://schemas.openxmlformats.org/drawingml/2006/main" xmlns:r="http://schemas.openxmlformats.org/officeDocument/2006/relationships" xmlns:p="http://schemas.openxmlformats.org/presentationml/2006/main">
  <p:tag name="NUM" val="1"/>
</p:tagLst>
</file>

<file path=ppt/tags/tag254.xml><?xml version="1.0" encoding="utf-8"?>
<p:tagLst xmlns:a="http://schemas.openxmlformats.org/drawingml/2006/main" xmlns:r="http://schemas.openxmlformats.org/officeDocument/2006/relationships" xmlns:p="http://schemas.openxmlformats.org/presentationml/2006/main">
  <p:tag name="NUM" val="2"/>
</p:tagLst>
</file>

<file path=ppt/tags/tag25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8"/>
</p:tagLst>
</file>

<file path=ppt/tags/tag27.xml><?xml version="1.0" encoding="utf-8"?>
<p:tagLst xmlns:a="http://schemas.openxmlformats.org/drawingml/2006/main" xmlns:r="http://schemas.openxmlformats.org/officeDocument/2006/relationships" xmlns:p="http://schemas.openxmlformats.org/presentationml/2006/main">
  <p:tag name="NUM" val="9"/>
</p:tagLst>
</file>

<file path=ppt/tags/tag28.xml><?xml version="1.0" encoding="utf-8"?>
<p:tagLst xmlns:a="http://schemas.openxmlformats.org/drawingml/2006/main" xmlns:r="http://schemas.openxmlformats.org/officeDocument/2006/relationships" xmlns:p="http://schemas.openxmlformats.org/presentationml/2006/main">
  <p:tag name="NUM" val="10"/>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6"/>
</p:tagLst>
</file>

<file path=ppt/tags/tag35.xml><?xml version="1.0" encoding="utf-8"?>
<p:tagLst xmlns:a="http://schemas.openxmlformats.org/drawingml/2006/main" xmlns:r="http://schemas.openxmlformats.org/officeDocument/2006/relationships" xmlns:p="http://schemas.openxmlformats.org/presentationml/2006/main">
  <p:tag name="NUM" val="7"/>
</p:tagLst>
</file>

<file path=ppt/tags/tag36.xml><?xml version="1.0" encoding="utf-8"?>
<p:tagLst xmlns:a="http://schemas.openxmlformats.org/drawingml/2006/main" xmlns:r="http://schemas.openxmlformats.org/officeDocument/2006/relationships" xmlns:p="http://schemas.openxmlformats.org/presentationml/2006/main">
  <p:tag name="NUM" val="8"/>
</p:tagLst>
</file>

<file path=ppt/tags/tag37.xml><?xml version="1.0" encoding="utf-8"?>
<p:tagLst xmlns:a="http://schemas.openxmlformats.org/drawingml/2006/main" xmlns:r="http://schemas.openxmlformats.org/officeDocument/2006/relationships" xmlns:p="http://schemas.openxmlformats.org/presentationml/2006/main">
  <p:tag name="NUM" val="9"/>
</p:tagLst>
</file>

<file path=ppt/tags/tag38.xml><?xml version="1.0" encoding="utf-8"?>
<p:tagLst xmlns:a="http://schemas.openxmlformats.org/drawingml/2006/main" xmlns:r="http://schemas.openxmlformats.org/officeDocument/2006/relationships" xmlns:p="http://schemas.openxmlformats.org/presentationml/2006/main">
  <p:tag name="NUM" val="10"/>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8"/>
</p:tagLst>
</file>

<file path=ppt/tags/tag59.xml><?xml version="1.0" encoding="utf-8"?>
<p:tagLst xmlns:a="http://schemas.openxmlformats.org/drawingml/2006/main" xmlns:r="http://schemas.openxmlformats.org/officeDocument/2006/relationships" xmlns:p="http://schemas.openxmlformats.org/presentationml/2006/main">
  <p:tag name="NUM" val="9"/>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60.xml><?xml version="1.0" encoding="utf-8"?>
<p:tagLst xmlns:a="http://schemas.openxmlformats.org/drawingml/2006/main" xmlns:r="http://schemas.openxmlformats.org/officeDocument/2006/relationships" xmlns:p="http://schemas.openxmlformats.org/presentationml/2006/main">
  <p:tag name="NUM" val="10"/>
</p:tagLst>
</file>

<file path=ppt/tags/tag61.xml><?xml version="1.0" encoding="utf-8"?>
<p:tagLst xmlns:a="http://schemas.openxmlformats.org/drawingml/2006/main" xmlns:r="http://schemas.openxmlformats.org/officeDocument/2006/relationships" xmlns:p="http://schemas.openxmlformats.org/presentationml/2006/main">
  <p:tag name="NUM" val="11"/>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7"/>
</p:tagLst>
</file>

<file path=ppt/tags/tag69.xml><?xml version="1.0" encoding="utf-8"?>
<p:tagLst xmlns:a="http://schemas.openxmlformats.org/drawingml/2006/main" xmlns:r="http://schemas.openxmlformats.org/officeDocument/2006/relationships" xmlns:p="http://schemas.openxmlformats.org/presentationml/2006/main">
  <p:tag name="NUM" val="8"/>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6"/>
</p:tagLst>
</file>

<file path=ppt/tags/tag76.xml><?xml version="1.0" encoding="utf-8"?>
<p:tagLst xmlns:a="http://schemas.openxmlformats.org/drawingml/2006/main" xmlns:r="http://schemas.openxmlformats.org/officeDocument/2006/relationships" xmlns:p="http://schemas.openxmlformats.org/presentationml/2006/main">
  <p:tag name="NUM" val="7"/>
</p:tagLst>
</file>

<file path=ppt/tags/tag77.xml><?xml version="1.0" encoding="utf-8"?>
<p:tagLst xmlns:a="http://schemas.openxmlformats.org/drawingml/2006/main" xmlns:r="http://schemas.openxmlformats.org/officeDocument/2006/relationships" xmlns:p="http://schemas.openxmlformats.org/presentationml/2006/main">
  <p:tag name="NUM" val="8"/>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5"/>
</p:tagLst>
</file>

<file path=ppt/tags/tag83.xml><?xml version="1.0" encoding="utf-8"?>
<p:tagLst xmlns:a="http://schemas.openxmlformats.org/drawingml/2006/main" xmlns:r="http://schemas.openxmlformats.org/officeDocument/2006/relationships" xmlns:p="http://schemas.openxmlformats.org/presentationml/2006/main">
  <p:tag name="NUM" val="6"/>
</p:tagLst>
</file>

<file path=ppt/tags/tag84.xml><?xml version="1.0" encoding="utf-8"?>
<p:tagLst xmlns:a="http://schemas.openxmlformats.org/drawingml/2006/main" xmlns:r="http://schemas.openxmlformats.org/officeDocument/2006/relationships" xmlns:p="http://schemas.openxmlformats.org/presentationml/2006/main">
  <p:tag name="NUM" val="7"/>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6"/>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5"/>
</p:tagLst>
</file>

<file path=ppt/tags/tag96.xml><?xml version="1.0" encoding="utf-8"?>
<p:tagLst xmlns:a="http://schemas.openxmlformats.org/drawingml/2006/main" xmlns:r="http://schemas.openxmlformats.org/officeDocument/2006/relationships" xmlns:p="http://schemas.openxmlformats.org/presentationml/2006/main">
  <p:tag name="NUM" val="6"/>
</p:tagLst>
</file>

<file path=ppt/tags/tag97.xml><?xml version="1.0" encoding="utf-8"?>
<p:tagLst xmlns:a="http://schemas.openxmlformats.org/drawingml/2006/main" xmlns:r="http://schemas.openxmlformats.org/officeDocument/2006/relationships" xmlns:p="http://schemas.openxmlformats.org/presentationml/2006/main">
  <p:tag name="NUM" val="7"/>
</p:tagLst>
</file>

<file path=ppt/tags/tag98.xml><?xml version="1.0" encoding="utf-8"?>
<p:tagLst xmlns:a="http://schemas.openxmlformats.org/drawingml/2006/main" xmlns:r="http://schemas.openxmlformats.org/officeDocument/2006/relationships" xmlns:p="http://schemas.openxmlformats.org/presentationml/2006/main">
  <p:tag name="NUM" val="8"/>
</p:tagLst>
</file>

<file path=ppt/tags/tag9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rgbClr val="FF000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dirty="0" smtClean="0"/>
        </a:defPPr>
      </a:lstStyle>
    </a:tx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18119</TotalTime>
  <Words>3784</Words>
  <Application>Microsoft Office PowerPoint</Application>
  <PresentationFormat>Affichage à l'écran (4:3)</PresentationFormat>
  <Paragraphs>494</Paragraphs>
  <Slides>34</Slides>
  <Notes>31</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Modèle par défaut</vt:lpstr>
      <vt:lpstr>Présentation PowerPoint</vt:lpstr>
      <vt:lpstr>Présentation PowerPoint</vt:lpstr>
      <vt:lpstr>Présentation PowerPoint</vt:lpstr>
      <vt:lpstr>Présentation PowerPoint</vt:lpstr>
      <vt:lpstr>Présentation PowerPoint</vt:lpstr>
      <vt:lpstr>La machine a trier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L’exploration spatialE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Guy</dc:creator>
  <cp:lastModifiedBy>Belarouci Lhassen</cp:lastModifiedBy>
  <cp:revision>1626</cp:revision>
  <cp:lastPrinted>2014-12-17T17:37:58Z</cp:lastPrinted>
  <dcterms:created xsi:type="dcterms:W3CDTF">1601-01-01T00:00:00Z</dcterms:created>
  <dcterms:modified xsi:type="dcterms:W3CDTF">2016-03-24T11:24:48Z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