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doc" ContentType="application/msword"/>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9"/>
  </p:notesMasterIdLst>
  <p:sldIdLst>
    <p:sldId id="256" r:id="rId3"/>
    <p:sldId id="257" r:id="rId4"/>
    <p:sldId id="312" r:id="rId5"/>
    <p:sldId id="322" r:id="rId6"/>
    <p:sldId id="311" r:id="rId7"/>
    <p:sldId id="258" r:id="rId8"/>
    <p:sldId id="259" r:id="rId9"/>
    <p:sldId id="269" r:id="rId10"/>
    <p:sldId id="270" r:id="rId11"/>
    <p:sldId id="271" r:id="rId12"/>
    <p:sldId id="273" r:id="rId13"/>
    <p:sldId id="274" r:id="rId14"/>
    <p:sldId id="275" r:id="rId15"/>
    <p:sldId id="276" r:id="rId16"/>
    <p:sldId id="277" r:id="rId17"/>
    <p:sldId id="278" r:id="rId18"/>
    <p:sldId id="324" r:id="rId19"/>
    <p:sldId id="325" r:id="rId20"/>
    <p:sldId id="279" r:id="rId21"/>
    <p:sldId id="316" r:id="rId22"/>
    <p:sldId id="318" r:id="rId23"/>
    <p:sldId id="323" r:id="rId24"/>
    <p:sldId id="319" r:id="rId25"/>
    <p:sldId id="313" r:id="rId26"/>
    <p:sldId id="317" r:id="rId27"/>
    <p:sldId id="321" r:id="rId28"/>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yriad Pro" panose="020B0503030403020204" pitchFamily="34" charset="0"/>
                <a:ea typeface="+mn-ea"/>
                <a:cs typeface="+mn-cs"/>
              </a:defRPr>
            </a:pPr>
            <a:r>
              <a:rPr lang="fr-FR" sz="1800" noProof="0" dirty="0" smtClean="0">
                <a:latin typeface="Myriad Pro" panose="020B0503030403020204" pitchFamily="34" charset="0"/>
              </a:rPr>
              <a:t>Utilisation</a:t>
            </a:r>
            <a:r>
              <a:rPr lang="en-US" sz="1800" dirty="0" smtClean="0">
                <a:latin typeface="Myriad Pro" panose="020B0503030403020204" pitchFamily="34" charset="0"/>
              </a:rPr>
              <a:t> de la</a:t>
            </a:r>
            <a:r>
              <a:rPr lang="en-US" sz="1800" baseline="0" dirty="0" smtClean="0">
                <a:latin typeface="Myriad Pro" panose="020B0503030403020204" pitchFamily="34" charset="0"/>
              </a:rPr>
              <a:t> f</a:t>
            </a:r>
            <a:r>
              <a:rPr lang="en-US" sz="1800" dirty="0" smtClean="0">
                <a:latin typeface="Myriad Pro" panose="020B0503030403020204" pitchFamily="34" charset="0"/>
              </a:rPr>
              <a:t>abrication additive (2015)</a:t>
            </a:r>
            <a:endParaRPr lang="en-US" sz="1800" dirty="0">
              <a:latin typeface="Myriad Pro" panose="020B0503030403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yriad Pro" panose="020B0503030403020204" pitchFamily="34" charset="0"/>
              <a:ea typeface="+mn-ea"/>
              <a:cs typeface="+mn-cs"/>
            </a:defRPr>
          </a:pPr>
          <a:endParaRPr lang="fr-FR"/>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651633713488279E-2"/>
          <c:y val="0.19696416104200465"/>
          <c:w val="0.96733487023894049"/>
          <c:h val="0.77665844205508017"/>
        </c:manualLayout>
      </c:layout>
      <c:pie3DChart>
        <c:varyColors val="1"/>
        <c:ser>
          <c:idx val="0"/>
          <c:order val="0"/>
          <c:tx>
            <c:strRef>
              <c:f>Feuil1!$B$1</c:f>
              <c:strCache>
                <c:ptCount val="1"/>
                <c:pt idx="0">
                  <c:v>Utilisation Fabrication additive</c:v>
                </c:pt>
              </c:strCache>
            </c:strRef>
          </c:tx>
          <c:dPt>
            <c:idx val="0"/>
            <c:bubble3D val="0"/>
            <c:spPr>
              <a:solidFill>
                <a:schemeClr val="accent1">
                  <a:shade val="53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1">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1">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1">
                  <a:tint val="54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9258404961194459"/>
                  <c:y val="6.7941757119852286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solidFill>
                      <a:latin typeface="Myriad Pro" panose="020B050303040302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4281419077100508"/>
                      <c:h val="0.16813617069903183"/>
                    </c:manualLayout>
                  </c15:layout>
                </c:ext>
              </c:extLst>
            </c:dLbl>
            <c:dLbl>
              <c:idx val="1"/>
              <c:layout>
                <c:manualLayout>
                  <c:x val="1.509534063342724E-2"/>
                  <c:y val="-0.23955221225011039"/>
                </c:manualLayout>
              </c:layout>
              <c:tx>
                <c:rich>
                  <a:bodyPr/>
                  <a:lstStyle/>
                  <a:p>
                    <a:fld id="{A9598E68-9864-4C0E-9387-D3F5FBCC6905}" type="CATEGORYNAME">
                      <a:rPr lang="en-US" smtClean="0"/>
                      <a:pPr/>
                      <a:t>[NOM DE CATÉGORIE]</a:t>
                    </a:fld>
                    <a:r>
                      <a:rPr lang="en-US" baseline="0" dirty="0"/>
                      <a:t>
</a:t>
                    </a:r>
                    <a:fld id="{8E798747-FCF4-4756-8F7C-CCE43AFD9DA0}" type="PERCENTAGE">
                      <a:rPr lang="en-US" baseline="0"/>
                      <a:pPr/>
                      <a:t>[POURCENTAGE]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7268293615166758"/>
                  <c:y val="-0.13528734266859327"/>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4245943395952057"/>
                  <c:y val="9.093007275849263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solidFill>
                      <a:latin typeface="Myriad Pro" panose="020B050303040302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7898305817072783"/>
                      <c:h val="0.15355991361401261"/>
                    </c:manualLayout>
                  </c15:layout>
                </c:ext>
              </c:extLst>
            </c:dLbl>
            <c:dLbl>
              <c:idx val="4"/>
              <c:layout>
                <c:manualLayout>
                  <c:x val="0.15828825995502288"/>
                  <c:y val="0.18627868151607507"/>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solidFill>
                      <a:latin typeface="Myriad Pro" panose="020B050303040302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3439853161672969"/>
                      <c:h val="0.17131875958222381"/>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solidFill>
                    <a:latin typeface="Myriad Pro" panose="020B0503030403020204" pitchFamily="34"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Prototypage</c:v>
                </c:pt>
                <c:pt idx="1">
                  <c:v>Production</c:v>
                </c:pt>
                <c:pt idx="2">
                  <c:v>Outillage</c:v>
                </c:pt>
                <c:pt idx="3">
                  <c:v>Personnalisation</c:v>
                </c:pt>
                <c:pt idx="4">
                  <c:v>Communication</c:v>
                </c:pt>
              </c:strCache>
            </c:strRef>
          </c:cat>
          <c:val>
            <c:numRef>
              <c:f>Feuil1!$B$2:$B$6</c:f>
              <c:numCache>
                <c:formatCode>0%</c:formatCode>
                <c:ptCount val="5"/>
                <c:pt idx="0">
                  <c:v>0.4</c:v>
                </c:pt>
                <c:pt idx="1">
                  <c:v>0.2</c:v>
                </c:pt>
                <c:pt idx="2">
                  <c:v>0.15</c:v>
                </c:pt>
                <c:pt idx="3">
                  <c:v>0.15</c:v>
                </c:pt>
                <c:pt idx="4">
                  <c:v>0.1</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57136-10F2-4EFB-9282-1C3FE24B9572}" type="doc">
      <dgm:prSet loTypeId="urn:microsoft.com/office/officeart/2008/layout/RadialCluster" loCatId="cycle" qsTypeId="urn:microsoft.com/office/officeart/2005/8/quickstyle/3d1" qsCatId="3D" csTypeId="urn:microsoft.com/office/officeart/2005/8/colors/accent0_2" csCatId="mainScheme" phldr="1"/>
      <dgm:spPr/>
      <dgm:t>
        <a:bodyPr/>
        <a:lstStyle/>
        <a:p>
          <a:endParaRPr lang="fr-FR"/>
        </a:p>
      </dgm:t>
    </dgm:pt>
    <dgm:pt modelId="{B95566E5-C190-446B-BC57-6923EFD862EF}">
      <dgm:prSet phldrT="[Texte]" custT="1"/>
      <dgm:spPr>
        <a:solidFill>
          <a:srgbClr val="FBBC09"/>
        </a:solidFill>
      </dgm:spPr>
      <dgm:t>
        <a:bodyPr/>
        <a:lstStyle/>
        <a:p>
          <a:r>
            <a:rPr lang="fr-FR" sz="2000" b="1" i="0" dirty="0" smtClean="0">
              <a:effectLst>
                <a:outerShdw blurRad="38100" dist="38100" dir="2700000" algn="tl">
                  <a:srgbClr val="000000">
                    <a:alpha val="43137"/>
                  </a:srgbClr>
                </a:outerShdw>
              </a:effectLst>
              <a:latin typeface="ITC Avant Garde Gothic Demi" panose="020B0802020202020204" pitchFamily="34" charset="0"/>
              <a:ea typeface="Microsoft YaHei UI" panose="020B0503020204020204" pitchFamily="34" charset="-122"/>
            </a:rPr>
            <a:t>DESIGN</a:t>
          </a:r>
          <a:endParaRPr lang="fr-FR" sz="1800" b="1" i="0" dirty="0">
            <a:effectLst>
              <a:outerShdw blurRad="38100" dist="38100" dir="2700000" algn="tl">
                <a:srgbClr val="000000">
                  <a:alpha val="43137"/>
                </a:srgbClr>
              </a:outerShdw>
            </a:effectLst>
            <a:latin typeface="ITC Avant Garde Gothic Demi" panose="020B0802020202020204" pitchFamily="34" charset="0"/>
            <a:ea typeface="Microsoft YaHei UI" panose="020B0503020204020204" pitchFamily="34" charset="-122"/>
          </a:endParaRPr>
        </a:p>
      </dgm:t>
    </dgm:pt>
    <dgm:pt modelId="{589EB979-7A32-4D5A-AA1B-E12CCFB7B807}" type="parTrans" cxnId="{E9B8605E-3451-4EB1-AEDD-06A02DD986A8}">
      <dgm:prSet/>
      <dgm:spPr/>
      <dgm:t>
        <a:bodyPr/>
        <a:lstStyle/>
        <a:p>
          <a:endParaRPr lang="fr-FR"/>
        </a:p>
      </dgm:t>
    </dgm:pt>
    <dgm:pt modelId="{B62EABCA-8376-432F-93AB-FC4F69C3BB92}" type="sibTrans" cxnId="{E9B8605E-3451-4EB1-AEDD-06A02DD986A8}">
      <dgm:prSet/>
      <dgm:spPr/>
      <dgm:t>
        <a:bodyPr/>
        <a:lstStyle/>
        <a:p>
          <a:endParaRPr lang="fr-FR"/>
        </a:p>
      </dgm:t>
    </dgm:pt>
    <dgm:pt modelId="{C31440B7-82CE-469B-A235-C45FA9E332DE}">
      <dgm:prSet phldrT="[Texte]" custT="1"/>
      <dgm:spPr>
        <a:solidFill>
          <a:schemeClr val="accent1"/>
        </a:solidFill>
      </dgm:spPr>
      <dgm:t>
        <a:bodyPr/>
        <a:lstStyle/>
        <a:p>
          <a:r>
            <a:rPr lang="fr-FR" sz="1600" b="1" dirty="0" smtClean="0">
              <a:solidFill>
                <a:schemeClr val="bg1"/>
              </a:solidFill>
              <a:latin typeface="ITC Avant Garde Gothic Demi" panose="020B0802020202020204" pitchFamily="34" charset="0"/>
            </a:rPr>
            <a:t>FABRICATION</a:t>
          </a:r>
        </a:p>
        <a:p>
          <a:r>
            <a:rPr lang="fr-FR" sz="1600" b="1" dirty="0" smtClean="0">
              <a:solidFill>
                <a:schemeClr val="bg1"/>
              </a:solidFill>
              <a:latin typeface="ITC Avant Garde Gothic Demi" panose="020B0802020202020204" pitchFamily="34" charset="0"/>
            </a:rPr>
            <a:t>ADDITIVE</a:t>
          </a:r>
          <a:endParaRPr lang="fr-FR" sz="1600" b="1" dirty="0">
            <a:solidFill>
              <a:schemeClr val="bg1"/>
            </a:solidFill>
            <a:latin typeface="ITC Avant Garde Gothic Demi" panose="020B0802020202020204" pitchFamily="34" charset="0"/>
          </a:endParaRPr>
        </a:p>
      </dgm:t>
    </dgm:pt>
    <dgm:pt modelId="{73E91848-26EB-48E0-874A-118EA23E384F}" type="sibTrans" cxnId="{054EFF37-15A2-4994-AE9C-516FF2A67C39}">
      <dgm:prSet/>
      <dgm:spPr/>
      <dgm:t>
        <a:bodyPr/>
        <a:lstStyle/>
        <a:p>
          <a:endParaRPr lang="fr-FR"/>
        </a:p>
      </dgm:t>
    </dgm:pt>
    <dgm:pt modelId="{D998CAFF-59C3-49FE-8861-A87F95215D7C}" type="parTrans" cxnId="{054EFF37-15A2-4994-AE9C-516FF2A67C39}">
      <dgm:prSet/>
      <dgm:spPr/>
      <dgm:t>
        <a:bodyPr/>
        <a:lstStyle/>
        <a:p>
          <a:endParaRPr lang="fr-FR"/>
        </a:p>
      </dgm:t>
    </dgm:pt>
    <dgm:pt modelId="{35D88623-646B-43A4-B0CA-F1EF02F8D806}">
      <dgm:prSet custT="1"/>
      <dgm:spPr>
        <a:solidFill>
          <a:srgbClr val="FBBC09"/>
        </a:solidFill>
      </dgm:spPr>
      <dgm:t>
        <a:bodyPr/>
        <a:lstStyle/>
        <a:p>
          <a:r>
            <a:rPr lang="fr-FR" sz="1800" dirty="0" smtClean="0">
              <a:latin typeface="ITC Avant Garde Gothic Demi" panose="020B0802020202020204" pitchFamily="34" charset="0"/>
            </a:rPr>
            <a:t>FABRICATION</a:t>
          </a:r>
          <a:endParaRPr lang="fr-FR" sz="1600" dirty="0">
            <a:latin typeface="ITC Avant Garde Gothic Demi" panose="020B0802020202020204" pitchFamily="34" charset="0"/>
          </a:endParaRPr>
        </a:p>
      </dgm:t>
    </dgm:pt>
    <dgm:pt modelId="{3CE5B992-20B2-4238-AC7C-55B03DF58FAE}" type="parTrans" cxnId="{BAA5D66A-A20D-4DDD-93F6-DA974D08CEA0}">
      <dgm:prSet/>
      <dgm:spPr/>
      <dgm:t>
        <a:bodyPr/>
        <a:lstStyle/>
        <a:p>
          <a:endParaRPr lang="fr-FR"/>
        </a:p>
      </dgm:t>
    </dgm:pt>
    <dgm:pt modelId="{31BC45CE-FC48-4830-AFF0-7036117AFF2E}" type="sibTrans" cxnId="{BAA5D66A-A20D-4DDD-93F6-DA974D08CEA0}">
      <dgm:prSet/>
      <dgm:spPr/>
      <dgm:t>
        <a:bodyPr/>
        <a:lstStyle/>
        <a:p>
          <a:endParaRPr lang="fr-FR"/>
        </a:p>
      </dgm:t>
    </dgm:pt>
    <dgm:pt modelId="{1864D1E8-2425-49FF-A6D1-800F3CCDF522}">
      <dgm:prSet custT="1"/>
      <dgm:spPr>
        <a:solidFill>
          <a:srgbClr val="FBBC09"/>
        </a:solidFill>
      </dgm:spPr>
      <dgm:t>
        <a:bodyPr/>
        <a:lstStyle/>
        <a:p>
          <a:r>
            <a:rPr lang="fr-FR" sz="2000" dirty="0" smtClean="0">
              <a:latin typeface="ITC Avant Garde Gothic Demi" panose="020B0802020202020204" pitchFamily="34" charset="0"/>
            </a:rPr>
            <a:t>OPTIMISATION</a:t>
          </a:r>
          <a:endParaRPr lang="fr-FR" sz="1600" dirty="0">
            <a:latin typeface="ITC Avant Garde Gothic Demi" panose="020B0802020202020204" pitchFamily="34" charset="0"/>
          </a:endParaRPr>
        </a:p>
      </dgm:t>
    </dgm:pt>
    <dgm:pt modelId="{00B8AA53-7DBF-485E-B245-F6983F9C1DE7}" type="parTrans" cxnId="{DEC7AADF-9955-46B7-9559-0E070F346DF0}">
      <dgm:prSet/>
      <dgm:spPr/>
      <dgm:t>
        <a:bodyPr/>
        <a:lstStyle/>
        <a:p>
          <a:endParaRPr lang="fr-FR"/>
        </a:p>
      </dgm:t>
    </dgm:pt>
    <dgm:pt modelId="{141E21B6-6D56-45DC-B7BC-17B77051ED8F}" type="sibTrans" cxnId="{DEC7AADF-9955-46B7-9559-0E070F346DF0}">
      <dgm:prSet/>
      <dgm:spPr/>
      <dgm:t>
        <a:bodyPr/>
        <a:lstStyle/>
        <a:p>
          <a:endParaRPr lang="fr-FR"/>
        </a:p>
      </dgm:t>
    </dgm:pt>
    <dgm:pt modelId="{ECA8A50A-B398-4AFB-8423-9B2E31E6B4EF}">
      <dgm:prSet custT="1"/>
      <dgm:spPr>
        <a:solidFill>
          <a:srgbClr val="FBBC09"/>
        </a:solidFill>
      </dgm:spPr>
      <dgm:t>
        <a:bodyPr/>
        <a:lstStyle/>
        <a:p>
          <a:r>
            <a:rPr lang="fr-FR" sz="2000" dirty="0" smtClean="0">
              <a:latin typeface="ITC Avant Garde Gothic Demi" panose="020B0802020202020204" pitchFamily="34" charset="0"/>
            </a:rPr>
            <a:t>SIMULATION</a:t>
          </a:r>
          <a:endParaRPr lang="fr-FR" sz="1400" dirty="0">
            <a:latin typeface="ITC Avant Garde Gothic Demi" panose="020B0802020202020204" pitchFamily="34" charset="0"/>
          </a:endParaRPr>
        </a:p>
      </dgm:t>
    </dgm:pt>
    <dgm:pt modelId="{8A92B6EE-EF6C-496A-9714-E72A269618CE}" type="parTrans" cxnId="{87788248-FDCD-4B03-ABCC-CFD91BA73D98}">
      <dgm:prSet/>
      <dgm:spPr/>
      <dgm:t>
        <a:bodyPr/>
        <a:lstStyle/>
        <a:p>
          <a:endParaRPr lang="fr-FR"/>
        </a:p>
      </dgm:t>
    </dgm:pt>
    <dgm:pt modelId="{63C0DE37-C898-4108-953B-E2F5857F2FC2}" type="sibTrans" cxnId="{87788248-FDCD-4B03-ABCC-CFD91BA73D98}">
      <dgm:prSet/>
      <dgm:spPr/>
      <dgm:t>
        <a:bodyPr/>
        <a:lstStyle/>
        <a:p>
          <a:endParaRPr lang="fr-FR"/>
        </a:p>
      </dgm:t>
    </dgm:pt>
    <dgm:pt modelId="{05C7B19C-21E1-4B3F-8A2B-34029BC07DF4}" type="pres">
      <dgm:prSet presAssocID="{2DD57136-10F2-4EFB-9282-1C3FE24B9572}" presName="Name0" presStyleCnt="0">
        <dgm:presLayoutVars>
          <dgm:chMax val="1"/>
          <dgm:chPref val="1"/>
          <dgm:dir val="rev"/>
          <dgm:animOne val="branch"/>
          <dgm:animLvl val="lvl"/>
        </dgm:presLayoutVars>
      </dgm:prSet>
      <dgm:spPr/>
      <dgm:t>
        <a:bodyPr/>
        <a:lstStyle/>
        <a:p>
          <a:endParaRPr lang="fr-FR"/>
        </a:p>
      </dgm:t>
    </dgm:pt>
    <dgm:pt modelId="{CCDA67BA-69D0-4E0A-90DE-26D29B5B1EFF}" type="pres">
      <dgm:prSet presAssocID="{C31440B7-82CE-469B-A235-C45FA9E332DE}" presName="singleCycle" presStyleCnt="0"/>
      <dgm:spPr/>
    </dgm:pt>
    <dgm:pt modelId="{CE834D3F-4894-47FD-8493-DE5A5AA039D6}" type="pres">
      <dgm:prSet presAssocID="{C31440B7-82CE-469B-A235-C45FA9E332DE}" presName="singleCenter" presStyleLbl="node1" presStyleIdx="0" presStyleCnt="5" custScaleX="142170" custScaleY="66640">
        <dgm:presLayoutVars>
          <dgm:chMax val="7"/>
          <dgm:chPref val="7"/>
        </dgm:presLayoutVars>
      </dgm:prSet>
      <dgm:spPr/>
      <dgm:t>
        <a:bodyPr/>
        <a:lstStyle/>
        <a:p>
          <a:endParaRPr lang="fr-FR"/>
        </a:p>
      </dgm:t>
    </dgm:pt>
    <dgm:pt modelId="{97305748-03D0-4968-9A9D-071F3E2CA34B}" type="pres">
      <dgm:prSet presAssocID="{589EB979-7A32-4D5A-AA1B-E12CCFB7B807}" presName="Name56" presStyleLbl="parChTrans1D2" presStyleIdx="0" presStyleCnt="4"/>
      <dgm:spPr/>
      <dgm:t>
        <a:bodyPr/>
        <a:lstStyle/>
        <a:p>
          <a:endParaRPr lang="fr-FR"/>
        </a:p>
      </dgm:t>
    </dgm:pt>
    <dgm:pt modelId="{16DD06AF-E73F-4149-9F5C-B2143B2020E4}" type="pres">
      <dgm:prSet presAssocID="{B95566E5-C190-446B-BC57-6923EFD862EF}" presName="text0" presStyleLbl="node1" presStyleIdx="1" presStyleCnt="5" custScaleX="226477" custScaleY="71749" custRadScaleRad="78221">
        <dgm:presLayoutVars>
          <dgm:bulletEnabled val="1"/>
        </dgm:presLayoutVars>
      </dgm:prSet>
      <dgm:spPr/>
      <dgm:t>
        <a:bodyPr/>
        <a:lstStyle/>
        <a:p>
          <a:endParaRPr lang="fr-FR"/>
        </a:p>
      </dgm:t>
    </dgm:pt>
    <dgm:pt modelId="{3CF5C93E-E3BA-4F8E-A0DB-868719137D17}" type="pres">
      <dgm:prSet presAssocID="{3CE5B992-20B2-4238-AC7C-55B03DF58FAE}" presName="Name56" presStyleLbl="parChTrans1D2" presStyleIdx="1" presStyleCnt="4"/>
      <dgm:spPr/>
      <dgm:t>
        <a:bodyPr/>
        <a:lstStyle/>
        <a:p>
          <a:endParaRPr lang="fr-FR"/>
        </a:p>
      </dgm:t>
    </dgm:pt>
    <dgm:pt modelId="{0B15B1CB-51A4-42D5-8B61-C2AD90C41F8F}" type="pres">
      <dgm:prSet presAssocID="{35D88623-646B-43A4-B0CA-F1EF02F8D806}" presName="text0" presStyleLbl="node1" presStyleIdx="2" presStyleCnt="5" custScaleX="230187" custScaleY="71749" custRadScaleRad="157598" custRadScaleInc="0">
        <dgm:presLayoutVars>
          <dgm:bulletEnabled val="1"/>
        </dgm:presLayoutVars>
      </dgm:prSet>
      <dgm:spPr/>
      <dgm:t>
        <a:bodyPr/>
        <a:lstStyle/>
        <a:p>
          <a:endParaRPr lang="fr-FR"/>
        </a:p>
      </dgm:t>
    </dgm:pt>
    <dgm:pt modelId="{8014A246-AD96-4E83-8F93-01948C22DAFE}" type="pres">
      <dgm:prSet presAssocID="{00B8AA53-7DBF-485E-B245-F6983F9C1DE7}" presName="Name56" presStyleLbl="parChTrans1D2" presStyleIdx="2" presStyleCnt="4"/>
      <dgm:spPr/>
      <dgm:t>
        <a:bodyPr/>
        <a:lstStyle/>
        <a:p>
          <a:endParaRPr lang="fr-FR"/>
        </a:p>
      </dgm:t>
    </dgm:pt>
    <dgm:pt modelId="{B38965E0-AE6E-4319-8CEF-341D8CF29EE1}" type="pres">
      <dgm:prSet presAssocID="{1864D1E8-2425-49FF-A6D1-800F3CCDF522}" presName="text0" presStyleLbl="node1" presStyleIdx="3" presStyleCnt="5" custScaleX="311014" custScaleY="71749" custRadScaleRad="83069">
        <dgm:presLayoutVars>
          <dgm:bulletEnabled val="1"/>
        </dgm:presLayoutVars>
      </dgm:prSet>
      <dgm:spPr/>
      <dgm:t>
        <a:bodyPr/>
        <a:lstStyle/>
        <a:p>
          <a:endParaRPr lang="fr-FR"/>
        </a:p>
      </dgm:t>
    </dgm:pt>
    <dgm:pt modelId="{968ED95A-402F-4B67-9629-B4F3BFE9FA4C}" type="pres">
      <dgm:prSet presAssocID="{8A92B6EE-EF6C-496A-9714-E72A269618CE}" presName="Name56" presStyleLbl="parChTrans1D2" presStyleIdx="3" presStyleCnt="4"/>
      <dgm:spPr/>
      <dgm:t>
        <a:bodyPr/>
        <a:lstStyle/>
        <a:p>
          <a:endParaRPr lang="fr-FR"/>
        </a:p>
      </dgm:t>
    </dgm:pt>
    <dgm:pt modelId="{8E818D01-36A6-421A-98A5-FA1640C2C3A4}" type="pres">
      <dgm:prSet presAssocID="{ECA8A50A-B398-4AFB-8423-9B2E31E6B4EF}" presName="text0" presStyleLbl="node1" presStyleIdx="4" presStyleCnt="5" custScaleX="269158" custScaleY="72021" custRadScaleRad="156541" custRadScaleInc="1104">
        <dgm:presLayoutVars>
          <dgm:bulletEnabled val="1"/>
        </dgm:presLayoutVars>
      </dgm:prSet>
      <dgm:spPr/>
      <dgm:t>
        <a:bodyPr/>
        <a:lstStyle/>
        <a:p>
          <a:endParaRPr lang="fr-FR"/>
        </a:p>
      </dgm:t>
    </dgm:pt>
  </dgm:ptLst>
  <dgm:cxnLst>
    <dgm:cxn modelId="{45759424-8097-4820-BE97-FA672A02E6E2}" type="presOf" srcId="{589EB979-7A32-4D5A-AA1B-E12CCFB7B807}" destId="{97305748-03D0-4968-9A9D-071F3E2CA34B}" srcOrd="0" destOrd="0" presId="urn:microsoft.com/office/officeart/2008/layout/RadialCluster"/>
    <dgm:cxn modelId="{AB6F670E-20AD-422E-9BC4-48224D65846D}" type="presOf" srcId="{00B8AA53-7DBF-485E-B245-F6983F9C1DE7}" destId="{8014A246-AD96-4E83-8F93-01948C22DAFE}" srcOrd="0" destOrd="0" presId="urn:microsoft.com/office/officeart/2008/layout/RadialCluster"/>
    <dgm:cxn modelId="{BDE0B7A9-6499-436A-9E44-DE0928390D09}" type="presOf" srcId="{1864D1E8-2425-49FF-A6D1-800F3CCDF522}" destId="{B38965E0-AE6E-4319-8CEF-341D8CF29EE1}" srcOrd="0" destOrd="0" presId="urn:microsoft.com/office/officeart/2008/layout/RadialCluster"/>
    <dgm:cxn modelId="{B45D0409-E867-48BB-8F99-A680D7C28E21}" type="presOf" srcId="{B95566E5-C190-446B-BC57-6923EFD862EF}" destId="{16DD06AF-E73F-4149-9F5C-B2143B2020E4}" srcOrd="0" destOrd="0" presId="urn:microsoft.com/office/officeart/2008/layout/RadialCluster"/>
    <dgm:cxn modelId="{BAA5D66A-A20D-4DDD-93F6-DA974D08CEA0}" srcId="{C31440B7-82CE-469B-A235-C45FA9E332DE}" destId="{35D88623-646B-43A4-B0CA-F1EF02F8D806}" srcOrd="1" destOrd="0" parTransId="{3CE5B992-20B2-4238-AC7C-55B03DF58FAE}" sibTransId="{31BC45CE-FC48-4830-AFF0-7036117AFF2E}"/>
    <dgm:cxn modelId="{A29545A6-93BB-4944-A6FD-C81EA7C1060C}" type="presOf" srcId="{C31440B7-82CE-469B-A235-C45FA9E332DE}" destId="{CE834D3F-4894-47FD-8493-DE5A5AA039D6}" srcOrd="0" destOrd="0" presId="urn:microsoft.com/office/officeart/2008/layout/RadialCluster"/>
    <dgm:cxn modelId="{3CE4CB78-613F-42F3-8487-02A0233C6EC6}" type="presOf" srcId="{ECA8A50A-B398-4AFB-8423-9B2E31E6B4EF}" destId="{8E818D01-36A6-421A-98A5-FA1640C2C3A4}" srcOrd="0" destOrd="0" presId="urn:microsoft.com/office/officeart/2008/layout/RadialCluster"/>
    <dgm:cxn modelId="{8339A609-40FC-4BAB-8397-4B734D92A549}" type="presOf" srcId="{8A92B6EE-EF6C-496A-9714-E72A269618CE}" destId="{968ED95A-402F-4B67-9629-B4F3BFE9FA4C}" srcOrd="0" destOrd="0" presId="urn:microsoft.com/office/officeart/2008/layout/RadialCluster"/>
    <dgm:cxn modelId="{E9B8605E-3451-4EB1-AEDD-06A02DD986A8}" srcId="{C31440B7-82CE-469B-A235-C45FA9E332DE}" destId="{B95566E5-C190-446B-BC57-6923EFD862EF}" srcOrd="0" destOrd="0" parTransId="{589EB979-7A32-4D5A-AA1B-E12CCFB7B807}" sibTransId="{B62EABCA-8376-432F-93AB-FC4F69C3BB92}"/>
    <dgm:cxn modelId="{DEC7AADF-9955-46B7-9559-0E070F346DF0}" srcId="{C31440B7-82CE-469B-A235-C45FA9E332DE}" destId="{1864D1E8-2425-49FF-A6D1-800F3CCDF522}" srcOrd="2" destOrd="0" parTransId="{00B8AA53-7DBF-485E-B245-F6983F9C1DE7}" sibTransId="{141E21B6-6D56-45DC-B7BC-17B77051ED8F}"/>
    <dgm:cxn modelId="{87788248-FDCD-4B03-ABCC-CFD91BA73D98}" srcId="{C31440B7-82CE-469B-A235-C45FA9E332DE}" destId="{ECA8A50A-B398-4AFB-8423-9B2E31E6B4EF}" srcOrd="3" destOrd="0" parTransId="{8A92B6EE-EF6C-496A-9714-E72A269618CE}" sibTransId="{63C0DE37-C898-4108-953B-E2F5857F2FC2}"/>
    <dgm:cxn modelId="{A05ED0EA-FD55-4838-8230-84999E6E102A}" type="presOf" srcId="{3CE5B992-20B2-4238-AC7C-55B03DF58FAE}" destId="{3CF5C93E-E3BA-4F8E-A0DB-868719137D17}" srcOrd="0" destOrd="0" presId="urn:microsoft.com/office/officeart/2008/layout/RadialCluster"/>
    <dgm:cxn modelId="{054EFF37-15A2-4994-AE9C-516FF2A67C39}" srcId="{2DD57136-10F2-4EFB-9282-1C3FE24B9572}" destId="{C31440B7-82CE-469B-A235-C45FA9E332DE}" srcOrd="0" destOrd="0" parTransId="{D998CAFF-59C3-49FE-8861-A87F95215D7C}" sibTransId="{73E91848-26EB-48E0-874A-118EA23E384F}"/>
    <dgm:cxn modelId="{99CA2D9A-621B-4069-8AD8-1410A3239713}" type="presOf" srcId="{2DD57136-10F2-4EFB-9282-1C3FE24B9572}" destId="{05C7B19C-21E1-4B3F-8A2B-34029BC07DF4}" srcOrd="0" destOrd="0" presId="urn:microsoft.com/office/officeart/2008/layout/RadialCluster"/>
    <dgm:cxn modelId="{D1F8F55B-5A8B-4D69-B29C-08ACCF054D52}" type="presOf" srcId="{35D88623-646B-43A4-B0CA-F1EF02F8D806}" destId="{0B15B1CB-51A4-42D5-8B61-C2AD90C41F8F}" srcOrd="0" destOrd="0" presId="urn:microsoft.com/office/officeart/2008/layout/RadialCluster"/>
    <dgm:cxn modelId="{E2DF4861-32AB-4CB2-8A0A-772B134F66C7}" type="presParOf" srcId="{05C7B19C-21E1-4B3F-8A2B-34029BC07DF4}" destId="{CCDA67BA-69D0-4E0A-90DE-26D29B5B1EFF}" srcOrd="0" destOrd="0" presId="urn:microsoft.com/office/officeart/2008/layout/RadialCluster"/>
    <dgm:cxn modelId="{37D82B3A-737F-450F-9005-9571A4C41B1E}" type="presParOf" srcId="{CCDA67BA-69D0-4E0A-90DE-26D29B5B1EFF}" destId="{CE834D3F-4894-47FD-8493-DE5A5AA039D6}" srcOrd="0" destOrd="0" presId="urn:microsoft.com/office/officeart/2008/layout/RadialCluster"/>
    <dgm:cxn modelId="{EEBB15EE-2415-4AF0-99C9-B07E3D9362C5}" type="presParOf" srcId="{CCDA67BA-69D0-4E0A-90DE-26D29B5B1EFF}" destId="{97305748-03D0-4968-9A9D-071F3E2CA34B}" srcOrd="1" destOrd="0" presId="urn:microsoft.com/office/officeart/2008/layout/RadialCluster"/>
    <dgm:cxn modelId="{082D055A-CF6D-4EEE-A2DF-0C6F17DA8363}" type="presParOf" srcId="{CCDA67BA-69D0-4E0A-90DE-26D29B5B1EFF}" destId="{16DD06AF-E73F-4149-9F5C-B2143B2020E4}" srcOrd="2" destOrd="0" presId="urn:microsoft.com/office/officeart/2008/layout/RadialCluster"/>
    <dgm:cxn modelId="{F0D65E69-27D2-4ED6-B360-2D109FF547FA}" type="presParOf" srcId="{CCDA67BA-69D0-4E0A-90DE-26D29B5B1EFF}" destId="{3CF5C93E-E3BA-4F8E-A0DB-868719137D17}" srcOrd="3" destOrd="0" presId="urn:microsoft.com/office/officeart/2008/layout/RadialCluster"/>
    <dgm:cxn modelId="{053AE4C4-73F7-4790-B276-4A5D95EB16F8}" type="presParOf" srcId="{CCDA67BA-69D0-4E0A-90DE-26D29B5B1EFF}" destId="{0B15B1CB-51A4-42D5-8B61-C2AD90C41F8F}" srcOrd="4" destOrd="0" presId="urn:microsoft.com/office/officeart/2008/layout/RadialCluster"/>
    <dgm:cxn modelId="{6ECA9BD7-D8C9-4E92-9A46-A902036CE4FE}" type="presParOf" srcId="{CCDA67BA-69D0-4E0A-90DE-26D29B5B1EFF}" destId="{8014A246-AD96-4E83-8F93-01948C22DAFE}" srcOrd="5" destOrd="0" presId="urn:microsoft.com/office/officeart/2008/layout/RadialCluster"/>
    <dgm:cxn modelId="{E9F0B37F-E0FA-4323-AB87-4C2DF8762B3E}" type="presParOf" srcId="{CCDA67BA-69D0-4E0A-90DE-26D29B5B1EFF}" destId="{B38965E0-AE6E-4319-8CEF-341D8CF29EE1}" srcOrd="6" destOrd="0" presId="urn:microsoft.com/office/officeart/2008/layout/RadialCluster"/>
    <dgm:cxn modelId="{40D1AFF9-B71C-45B0-A935-E163EC74D4A5}" type="presParOf" srcId="{CCDA67BA-69D0-4E0A-90DE-26D29B5B1EFF}" destId="{968ED95A-402F-4B67-9629-B4F3BFE9FA4C}" srcOrd="7" destOrd="0" presId="urn:microsoft.com/office/officeart/2008/layout/RadialCluster"/>
    <dgm:cxn modelId="{D91591DE-BD89-43D4-8081-160D641D4A82}" type="presParOf" srcId="{CCDA67BA-69D0-4E0A-90DE-26D29B5B1EFF}" destId="{8E818D01-36A6-421A-98A5-FA1640C2C3A4}"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34D3F-4894-47FD-8493-DE5A5AA039D6}">
      <dsp:nvSpPr>
        <dsp:cNvPr id="0" name=""/>
        <dsp:cNvSpPr/>
      </dsp:nvSpPr>
      <dsp:spPr>
        <a:xfrm>
          <a:off x="2548537" y="1497916"/>
          <a:ext cx="1597030" cy="74858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latin typeface="ITC Avant Garde Gothic Demi" panose="020B0802020202020204" pitchFamily="34" charset="0"/>
            </a:rPr>
            <a:t>FABRICATION</a:t>
          </a:r>
        </a:p>
        <a:p>
          <a:pPr lvl="0" algn="ctr" defTabSz="711200">
            <a:lnSpc>
              <a:spcPct val="90000"/>
            </a:lnSpc>
            <a:spcBef>
              <a:spcPct val="0"/>
            </a:spcBef>
            <a:spcAft>
              <a:spcPct val="35000"/>
            </a:spcAft>
          </a:pPr>
          <a:r>
            <a:rPr lang="fr-FR" sz="1600" b="1" kern="1200" dirty="0" smtClean="0">
              <a:solidFill>
                <a:schemeClr val="bg1"/>
              </a:solidFill>
              <a:latin typeface="ITC Avant Garde Gothic Demi" panose="020B0802020202020204" pitchFamily="34" charset="0"/>
            </a:rPr>
            <a:t>ADDITIVE</a:t>
          </a:r>
          <a:endParaRPr lang="fr-FR" sz="1600" b="1" kern="1200" dirty="0">
            <a:solidFill>
              <a:schemeClr val="bg1"/>
            </a:solidFill>
            <a:latin typeface="ITC Avant Garde Gothic Demi" panose="020B0802020202020204" pitchFamily="34" charset="0"/>
          </a:endParaRPr>
        </a:p>
      </dsp:txBody>
      <dsp:txXfrm>
        <a:off x="2585080" y="1534459"/>
        <a:ext cx="1523944" cy="675497"/>
      </dsp:txXfrm>
    </dsp:sp>
    <dsp:sp modelId="{97305748-03D0-4968-9A9D-071F3E2CA34B}">
      <dsp:nvSpPr>
        <dsp:cNvPr id="0" name=""/>
        <dsp:cNvSpPr/>
      </dsp:nvSpPr>
      <dsp:spPr>
        <a:xfrm rot="16200000">
          <a:off x="3084274" y="1235136"/>
          <a:ext cx="525558" cy="0"/>
        </a:xfrm>
        <a:custGeom>
          <a:avLst/>
          <a:gdLst/>
          <a:ahLst/>
          <a:cxnLst/>
          <a:rect l="0" t="0" r="0" b="0"/>
          <a:pathLst>
            <a:path>
              <a:moveTo>
                <a:pt x="0" y="0"/>
              </a:moveTo>
              <a:lnTo>
                <a:pt x="52555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D06AF-E73F-4149-9F5C-B2143B2020E4}">
      <dsp:nvSpPr>
        <dsp:cNvPr id="0" name=""/>
        <dsp:cNvSpPr/>
      </dsp:nvSpPr>
      <dsp:spPr>
        <a:xfrm>
          <a:off x="2494789" y="432354"/>
          <a:ext cx="1704528" cy="540002"/>
        </a:xfrm>
        <a:prstGeom prst="roundRect">
          <a:avLst/>
        </a:prstGeom>
        <a:solidFill>
          <a:srgbClr val="FBBC0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b="1" i="0" kern="1200" dirty="0" smtClean="0">
              <a:effectLst>
                <a:outerShdw blurRad="38100" dist="38100" dir="2700000" algn="tl">
                  <a:srgbClr val="000000">
                    <a:alpha val="43137"/>
                  </a:srgbClr>
                </a:outerShdw>
              </a:effectLst>
              <a:latin typeface="ITC Avant Garde Gothic Demi" panose="020B0802020202020204" pitchFamily="34" charset="0"/>
              <a:ea typeface="Microsoft YaHei UI" panose="020B0503020204020204" pitchFamily="34" charset="-122"/>
            </a:rPr>
            <a:t>DESIGN</a:t>
          </a:r>
          <a:endParaRPr lang="fr-FR" sz="1800" b="1" i="0" kern="1200" dirty="0">
            <a:effectLst>
              <a:outerShdw blurRad="38100" dist="38100" dir="2700000" algn="tl">
                <a:srgbClr val="000000">
                  <a:alpha val="43137"/>
                </a:srgbClr>
              </a:outerShdw>
            </a:effectLst>
            <a:latin typeface="ITC Avant Garde Gothic Demi" panose="020B0802020202020204" pitchFamily="34" charset="0"/>
            <a:ea typeface="Microsoft YaHei UI" panose="020B0503020204020204" pitchFamily="34" charset="-122"/>
          </a:endParaRPr>
        </a:p>
      </dsp:txBody>
      <dsp:txXfrm>
        <a:off x="2521150" y="458715"/>
        <a:ext cx="1651806" cy="487280"/>
      </dsp:txXfrm>
    </dsp:sp>
    <dsp:sp modelId="{3CF5C93E-E3BA-4F8E-A0DB-868719137D17}">
      <dsp:nvSpPr>
        <dsp:cNvPr id="0" name=""/>
        <dsp:cNvSpPr/>
      </dsp:nvSpPr>
      <dsp:spPr>
        <a:xfrm rot="10800000">
          <a:off x="1856286" y="1872207"/>
          <a:ext cx="692251" cy="0"/>
        </a:xfrm>
        <a:custGeom>
          <a:avLst/>
          <a:gdLst/>
          <a:ahLst/>
          <a:cxnLst/>
          <a:rect l="0" t="0" r="0" b="0"/>
          <a:pathLst>
            <a:path>
              <a:moveTo>
                <a:pt x="0" y="0"/>
              </a:moveTo>
              <a:lnTo>
                <a:pt x="69225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15B1CB-51A4-42D5-8B61-C2AD90C41F8F}">
      <dsp:nvSpPr>
        <dsp:cNvPr id="0" name=""/>
        <dsp:cNvSpPr/>
      </dsp:nvSpPr>
      <dsp:spPr>
        <a:xfrm>
          <a:off x="123835" y="1602206"/>
          <a:ext cx="1732450" cy="540002"/>
        </a:xfrm>
        <a:prstGeom prst="roundRect">
          <a:avLst/>
        </a:prstGeom>
        <a:solidFill>
          <a:srgbClr val="FBBC0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latin typeface="ITC Avant Garde Gothic Demi" panose="020B0802020202020204" pitchFamily="34" charset="0"/>
            </a:rPr>
            <a:t>FABRICATION</a:t>
          </a:r>
          <a:endParaRPr lang="fr-FR" sz="1600" kern="1200" dirty="0">
            <a:latin typeface="ITC Avant Garde Gothic Demi" panose="020B0802020202020204" pitchFamily="34" charset="0"/>
          </a:endParaRPr>
        </a:p>
      </dsp:txBody>
      <dsp:txXfrm>
        <a:off x="150196" y="1628567"/>
        <a:ext cx="1679728" cy="487280"/>
      </dsp:txXfrm>
    </dsp:sp>
    <dsp:sp modelId="{8014A246-AD96-4E83-8F93-01948C22DAFE}">
      <dsp:nvSpPr>
        <dsp:cNvPr id="0" name=""/>
        <dsp:cNvSpPr/>
      </dsp:nvSpPr>
      <dsp:spPr>
        <a:xfrm rot="5400000">
          <a:off x="3048021" y="2545531"/>
          <a:ext cx="598063" cy="0"/>
        </a:xfrm>
        <a:custGeom>
          <a:avLst/>
          <a:gdLst/>
          <a:ahLst/>
          <a:cxnLst/>
          <a:rect l="0" t="0" r="0" b="0"/>
          <a:pathLst>
            <a:path>
              <a:moveTo>
                <a:pt x="0" y="0"/>
              </a:moveTo>
              <a:lnTo>
                <a:pt x="598063"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8965E0-AE6E-4319-8CEF-341D8CF29EE1}">
      <dsp:nvSpPr>
        <dsp:cNvPr id="0" name=""/>
        <dsp:cNvSpPr/>
      </dsp:nvSpPr>
      <dsp:spPr>
        <a:xfrm>
          <a:off x="2176664" y="2844563"/>
          <a:ext cx="2340777" cy="540002"/>
        </a:xfrm>
        <a:prstGeom prst="roundRect">
          <a:avLst/>
        </a:prstGeom>
        <a:solidFill>
          <a:srgbClr val="FBBC0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ITC Avant Garde Gothic Demi" panose="020B0802020202020204" pitchFamily="34" charset="0"/>
            </a:rPr>
            <a:t>OPTIMISATION</a:t>
          </a:r>
          <a:endParaRPr lang="fr-FR" sz="1600" kern="1200" dirty="0">
            <a:latin typeface="ITC Avant Garde Gothic Demi" panose="020B0802020202020204" pitchFamily="34" charset="0"/>
          </a:endParaRPr>
        </a:p>
      </dsp:txBody>
      <dsp:txXfrm>
        <a:off x="2203025" y="2870924"/>
        <a:ext cx="2288055" cy="487280"/>
      </dsp:txXfrm>
    </dsp:sp>
    <dsp:sp modelId="{968ED95A-402F-4B67-9629-B4F3BFE9FA4C}">
      <dsp:nvSpPr>
        <dsp:cNvPr id="0" name=""/>
        <dsp:cNvSpPr/>
      </dsp:nvSpPr>
      <dsp:spPr>
        <a:xfrm rot="29808">
          <a:off x="4145558" y="1881428"/>
          <a:ext cx="529721" cy="0"/>
        </a:xfrm>
        <a:custGeom>
          <a:avLst/>
          <a:gdLst/>
          <a:ahLst/>
          <a:cxnLst/>
          <a:rect l="0" t="0" r="0" b="0"/>
          <a:pathLst>
            <a:path>
              <a:moveTo>
                <a:pt x="0" y="0"/>
              </a:moveTo>
              <a:lnTo>
                <a:pt x="52972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818D01-36A6-421A-98A5-FA1640C2C3A4}">
      <dsp:nvSpPr>
        <dsp:cNvPr id="0" name=""/>
        <dsp:cNvSpPr/>
      </dsp:nvSpPr>
      <dsp:spPr>
        <a:xfrm>
          <a:off x="4675270" y="1621482"/>
          <a:ext cx="2025757" cy="542049"/>
        </a:xfrm>
        <a:prstGeom prst="roundRect">
          <a:avLst/>
        </a:prstGeom>
        <a:solidFill>
          <a:srgbClr val="FBBC0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latin typeface="ITC Avant Garde Gothic Demi" panose="020B0802020202020204" pitchFamily="34" charset="0"/>
            </a:rPr>
            <a:t>SIMULATION</a:t>
          </a:r>
          <a:endParaRPr lang="fr-FR" sz="1400" kern="1200" dirty="0">
            <a:latin typeface="ITC Avant Garde Gothic Demi" panose="020B0802020202020204" pitchFamily="34" charset="0"/>
          </a:endParaRPr>
        </a:p>
      </dsp:txBody>
      <dsp:txXfrm>
        <a:off x="4701731" y="1647943"/>
        <a:ext cx="1972835" cy="48912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75D15B7-10BD-485E-9D24-0F50D1250939}" type="datetimeFigureOut">
              <a:rPr lang="fr-FR" smtClean="0"/>
              <a:t>01/05/2016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CFADBF6-4B1B-4BFD-92E5-D33F59FE9BD6}" type="slidenum">
              <a:rPr lang="fr-FR" smtClean="0"/>
              <a:t>‹N°›</a:t>
            </a:fld>
            <a:endParaRPr lang="fr-FR"/>
          </a:p>
        </p:txBody>
      </p:sp>
    </p:spTree>
    <p:extLst>
      <p:ext uri="{BB962C8B-B14F-4D97-AF65-F5344CB8AC3E}">
        <p14:creationId xmlns:p14="http://schemas.microsoft.com/office/powerpoint/2010/main" val="301807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C0F992-6A83-44DE-9561-722720AC54C6}" type="slidenum">
              <a:rPr lang="fr-FR" smtClean="0"/>
              <a:t>23</a:t>
            </a:fld>
            <a:endParaRPr lang="fr-FR"/>
          </a:p>
        </p:txBody>
      </p:sp>
    </p:spTree>
    <p:extLst>
      <p:ext uri="{BB962C8B-B14F-4D97-AF65-F5344CB8AC3E}">
        <p14:creationId xmlns:p14="http://schemas.microsoft.com/office/powerpoint/2010/main" val="366296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C0F992-6A83-44DE-9561-722720AC54C6}" type="slidenum">
              <a:rPr lang="fr-FR" smtClean="0"/>
              <a:t>24</a:t>
            </a:fld>
            <a:endParaRPr lang="fr-FR"/>
          </a:p>
        </p:txBody>
      </p:sp>
    </p:spTree>
    <p:extLst>
      <p:ext uri="{BB962C8B-B14F-4D97-AF65-F5344CB8AC3E}">
        <p14:creationId xmlns:p14="http://schemas.microsoft.com/office/powerpoint/2010/main" val="111541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5/1/2016</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
        <p:nvSpPr>
          <p:cNvPr id="8" name="Holder 2"/>
          <p:cNvSpPr>
            <a:spLocks noGrp="1"/>
          </p:cNvSpPr>
          <p:nvPr>
            <p:ph type="title"/>
          </p:nvPr>
        </p:nvSpPr>
        <p:spPr>
          <a:xfrm>
            <a:off x="76200" y="76200"/>
            <a:ext cx="7543800" cy="369332"/>
          </a:xfrm>
        </p:spPr>
        <p:txBody>
          <a:bodyPr lIns="0" tIns="0" rIns="0" bIns="0"/>
          <a:lstStyle>
            <a:lvl1pPr>
              <a:defRPr sz="2400" b="0" i="0">
                <a:solidFill>
                  <a:srgbClr val="006FC0"/>
                </a:solidFill>
                <a:latin typeface="Calibri"/>
                <a:cs typeface="Calibri"/>
              </a:defRPr>
            </a:lvl1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6200" y="76200"/>
            <a:ext cx="7543800" cy="369332"/>
          </a:xfrm>
        </p:spPr>
        <p:txBody>
          <a:bodyPr lIns="0" tIns="0" rIns="0" bIns="0"/>
          <a:lstStyle>
            <a:lvl1pPr>
              <a:defRPr sz="2400" b="0" i="0">
                <a:solidFill>
                  <a:srgbClr val="006FC0"/>
                </a:solidFill>
                <a:latin typeface="Calibri"/>
                <a:cs typeface="Calibri"/>
              </a:defRPr>
            </a:lvl1pPr>
          </a:lstStyle>
          <a:p>
            <a:endParaRPr dirty="0"/>
          </a:p>
        </p:txBody>
      </p:sp>
      <p:sp>
        <p:nvSpPr>
          <p:cNvPr id="3" name="Holder 3"/>
          <p:cNvSpPr>
            <a:spLocks noGrp="1"/>
          </p:cNvSpPr>
          <p:nvPr>
            <p:ph type="body" idx="1"/>
          </p:nvPr>
        </p:nvSpPr>
        <p:spPr>
          <a:xfrm>
            <a:off x="2590800" y="2057400"/>
            <a:ext cx="10008869" cy="4375150"/>
          </a:xfrm>
        </p:spPr>
        <p:txBody>
          <a:bodyPr lIns="0" tIns="0" rIns="0" bIns="0"/>
          <a:lstStyle>
            <a:lvl1pPr>
              <a:defRPr sz="2800" b="0" i="0">
                <a:solidFill>
                  <a:srgbClr val="006FC0"/>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5/1/2016</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218044" y="1855089"/>
            <a:ext cx="4665980" cy="4621530"/>
          </a:xfrm>
          <a:prstGeom prst="rect">
            <a:avLst/>
          </a:prstGeom>
        </p:spPr>
        <p:txBody>
          <a:bodyPr wrap="square" lIns="0" tIns="0" rIns="0" bIns="0">
            <a:spAutoFit/>
          </a:bodyPr>
          <a:lstStyle>
            <a:lvl1pPr>
              <a:defRPr sz="13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5/1/2016</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
        <p:nvSpPr>
          <p:cNvPr id="9" name="Holder 2"/>
          <p:cNvSpPr>
            <a:spLocks noGrp="1"/>
          </p:cNvSpPr>
          <p:nvPr>
            <p:ph type="title"/>
          </p:nvPr>
        </p:nvSpPr>
        <p:spPr>
          <a:xfrm>
            <a:off x="76200" y="76200"/>
            <a:ext cx="7543800" cy="369332"/>
          </a:xfrm>
        </p:spPr>
        <p:txBody>
          <a:bodyPr lIns="0" tIns="0" rIns="0" bIns="0"/>
          <a:lstStyle>
            <a:lvl1pPr>
              <a:defRPr sz="2400" b="0" i="0">
                <a:solidFill>
                  <a:srgbClr val="006FC0"/>
                </a:solidFill>
                <a:latin typeface="Calibri"/>
                <a:cs typeface="Calibri"/>
              </a:defRPr>
            </a:lvl1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5/1/2016</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
        <p:nvSpPr>
          <p:cNvPr id="7" name="Holder 2"/>
          <p:cNvSpPr>
            <a:spLocks noGrp="1"/>
          </p:cNvSpPr>
          <p:nvPr>
            <p:ph type="title"/>
          </p:nvPr>
        </p:nvSpPr>
        <p:spPr>
          <a:xfrm>
            <a:off x="76200" y="76200"/>
            <a:ext cx="7543800" cy="369332"/>
          </a:xfrm>
        </p:spPr>
        <p:txBody>
          <a:bodyPr lIns="0" tIns="0" rIns="0" bIns="0"/>
          <a:lstStyle>
            <a:lvl1pPr>
              <a:defRPr sz="2400" b="0" i="0">
                <a:solidFill>
                  <a:srgbClr val="006FC0"/>
                </a:solidFill>
                <a:latin typeface="Calibri"/>
                <a:cs typeface="Calibri"/>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5/1/2016</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
        <p:nvSpPr>
          <p:cNvPr id="5" name="Holder 2"/>
          <p:cNvSpPr>
            <a:spLocks noGrp="1"/>
          </p:cNvSpPr>
          <p:nvPr>
            <p:ph type="title"/>
          </p:nvPr>
        </p:nvSpPr>
        <p:spPr>
          <a:xfrm>
            <a:off x="76200" y="76200"/>
            <a:ext cx="7543800" cy="369332"/>
          </a:xfrm>
        </p:spPr>
        <p:txBody>
          <a:bodyPr lIns="0" tIns="0" rIns="0" bIns="0"/>
          <a:lstStyle>
            <a:lvl1pPr>
              <a:defRPr sz="2400" b="0" i="0">
                <a:solidFill>
                  <a:srgbClr val="006FC0"/>
                </a:solidFill>
                <a:latin typeface="Calibri"/>
                <a:cs typeface="Calibri"/>
              </a:defRPr>
            </a:lvl1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1565" y="1835022"/>
            <a:ext cx="10008869" cy="1400383"/>
          </a:xfrm>
        </p:spPr>
        <p:txBody>
          <a:bodyPr/>
          <a:lstStyle>
            <a:lvl1pPr>
              <a:defRPr cap="none" baseline="0"/>
            </a:lvl1pPr>
            <a:lvl5pPr>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6" name="Espace réservé du numéro de diapositive 5"/>
          <p:cNvSpPr>
            <a:spLocks noGrp="1"/>
          </p:cNvSpPr>
          <p:nvPr>
            <p:ph type="sldNum" sz="quarter" idx="12"/>
          </p:nvPr>
        </p:nvSpPr>
        <p:spPr>
          <a:xfrm>
            <a:off x="11860276" y="6601764"/>
            <a:ext cx="206375" cy="369332"/>
          </a:xfrm>
        </p:spPr>
        <p:txBody>
          <a:bodyPr/>
          <a:lstStyle/>
          <a:p>
            <a:fld id="{195A147E-0241-48EA-A3C1-8F9EA7823D8B}" type="slidenum">
              <a:rPr lang="en-GB" smtClean="0"/>
              <a:pPr/>
              <a:t>‹N°›</a:t>
            </a:fld>
            <a:endParaRPr lang="en-GB"/>
          </a:p>
        </p:txBody>
      </p:sp>
      <p:sp>
        <p:nvSpPr>
          <p:cNvPr id="4" name="Espace réservé du titre 1"/>
          <p:cNvSpPr>
            <a:spLocks noGrp="1"/>
          </p:cNvSpPr>
          <p:nvPr>
            <p:ph type="title"/>
          </p:nvPr>
        </p:nvSpPr>
        <p:spPr>
          <a:xfrm>
            <a:off x="0" y="404664"/>
            <a:ext cx="9648395" cy="576064"/>
          </a:xfrm>
          <a:prstGeom prst="rect">
            <a:avLst/>
          </a:prstGeom>
          <a:gradFill>
            <a:gsLst>
              <a:gs pos="0">
                <a:schemeClr val="bg1">
                  <a:lumMod val="85000"/>
                </a:schemeClr>
              </a:gs>
              <a:gs pos="82000">
                <a:schemeClr val="bg1"/>
              </a:gs>
            </a:gsLst>
            <a:lin ang="0" scaled="0"/>
          </a:gradFill>
        </p:spPr>
        <p:txBody>
          <a:bodyPr vert="horz" lIns="91440" tIns="45720" rIns="91440" bIns="45720" rtlCol="0" anchor="ctr">
            <a:normAutofit/>
          </a:bodyPr>
          <a:lstStyle>
            <a:lvl1pPr>
              <a:defRPr cap="all" baseline="0"/>
            </a:lvl1pPr>
          </a:lstStyle>
          <a:p>
            <a:r>
              <a:rPr lang="fr-FR" dirty="0" smtClean="0"/>
              <a:t>CLIQUEZ POUR MODIFIER LE STYLE DU TITRE</a:t>
            </a:r>
            <a:endParaRPr lang="en-GB" dirty="0"/>
          </a:p>
        </p:txBody>
      </p:sp>
    </p:spTree>
    <p:extLst>
      <p:ext uri="{BB962C8B-B14F-4D97-AF65-F5344CB8AC3E}">
        <p14:creationId xmlns:p14="http://schemas.microsoft.com/office/powerpoint/2010/main" val="308813224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defRPr cap="none" baseline="0"/>
            </a:lvl1pPr>
            <a:lvl5pPr>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6" name="Espace réservé du numéro de diapositive 5"/>
          <p:cNvSpPr>
            <a:spLocks noGrp="1"/>
          </p:cNvSpPr>
          <p:nvPr>
            <p:ph type="sldNum" sz="quarter" idx="12"/>
          </p:nvPr>
        </p:nvSpPr>
        <p:spPr/>
        <p:txBody>
          <a:bodyPr/>
          <a:lstStyle/>
          <a:p>
            <a:fld id="{195A147E-0241-48EA-A3C1-8F9EA7823D8B}" type="slidenum">
              <a:rPr lang="en-GB" smtClean="0">
                <a:solidFill>
                  <a:prstClr val="white"/>
                </a:solidFill>
              </a:rPr>
              <a:pPr/>
              <a:t>‹N°›</a:t>
            </a:fld>
            <a:endParaRPr lang="en-GB">
              <a:solidFill>
                <a:prstClr val="white"/>
              </a:solidFill>
            </a:endParaRPr>
          </a:p>
        </p:txBody>
      </p:sp>
      <p:sp>
        <p:nvSpPr>
          <p:cNvPr id="4" name="Espace réservé du titre 1"/>
          <p:cNvSpPr>
            <a:spLocks noGrp="1"/>
          </p:cNvSpPr>
          <p:nvPr>
            <p:ph type="title"/>
          </p:nvPr>
        </p:nvSpPr>
        <p:spPr>
          <a:xfrm>
            <a:off x="0" y="404664"/>
            <a:ext cx="9648395" cy="576064"/>
          </a:xfrm>
          <a:prstGeom prst="rect">
            <a:avLst/>
          </a:prstGeom>
          <a:gradFill>
            <a:gsLst>
              <a:gs pos="0">
                <a:schemeClr val="bg1">
                  <a:lumMod val="85000"/>
                </a:schemeClr>
              </a:gs>
              <a:gs pos="82000">
                <a:schemeClr val="bg1"/>
              </a:gs>
            </a:gsLst>
            <a:lin ang="0" scaled="0"/>
          </a:gradFill>
        </p:spPr>
        <p:txBody>
          <a:bodyPr vert="horz" lIns="91440" tIns="45720" rIns="91440" bIns="45720" rtlCol="0" anchor="ctr">
            <a:normAutofit/>
          </a:bodyPr>
          <a:lstStyle>
            <a:lvl1pPr>
              <a:defRPr cap="all" baseline="0"/>
            </a:lvl1pPr>
          </a:lstStyle>
          <a:p>
            <a:r>
              <a:rPr lang="fr-FR" dirty="0" smtClean="0"/>
              <a:t>CLIQUEZ POUR MODIFIER LE STYLE DU TITRE</a:t>
            </a:r>
            <a:endParaRPr lang="en-GB" dirty="0"/>
          </a:p>
        </p:txBody>
      </p:sp>
    </p:spTree>
    <p:extLst>
      <p:ext uri="{BB962C8B-B14F-4D97-AF65-F5344CB8AC3E}">
        <p14:creationId xmlns:p14="http://schemas.microsoft.com/office/powerpoint/2010/main" val="419736157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1526" y="257428"/>
            <a:ext cx="10108946" cy="1246505"/>
          </a:xfrm>
          <a:prstGeom prst="rect">
            <a:avLst/>
          </a:prstGeom>
        </p:spPr>
        <p:txBody>
          <a:bodyPr wrap="square" lIns="0" tIns="0" rIns="0" bIns="0">
            <a:spAutoFit/>
          </a:bodyPr>
          <a:lstStyle>
            <a:lvl1pPr>
              <a:defRPr sz="4400" b="0" i="0">
                <a:solidFill>
                  <a:srgbClr val="006FC0"/>
                </a:solidFill>
                <a:latin typeface="Calibri"/>
                <a:cs typeface="Calibri"/>
              </a:defRPr>
            </a:lvl1pPr>
          </a:lstStyle>
          <a:p>
            <a:endParaRPr/>
          </a:p>
        </p:txBody>
      </p:sp>
      <p:sp>
        <p:nvSpPr>
          <p:cNvPr id="3" name="Holder 3"/>
          <p:cNvSpPr>
            <a:spLocks noGrp="1"/>
          </p:cNvSpPr>
          <p:nvPr>
            <p:ph type="body" idx="1"/>
          </p:nvPr>
        </p:nvSpPr>
        <p:spPr>
          <a:xfrm>
            <a:off x="1091565" y="1835022"/>
            <a:ext cx="10008869" cy="4375150"/>
          </a:xfrm>
          <a:prstGeom prst="rect">
            <a:avLst/>
          </a:prstGeom>
        </p:spPr>
        <p:txBody>
          <a:bodyPr wrap="square" lIns="0" tIns="0" rIns="0" bIns="0">
            <a:spAutoFit/>
          </a:bodyPr>
          <a:lstStyle>
            <a:lvl1pPr>
              <a:defRPr sz="2800" b="0" i="0">
                <a:solidFill>
                  <a:srgbClr val="006FC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5/1/2016</a:t>
            </a:fld>
            <a:endParaRPr lang="en-US"/>
          </a:p>
        </p:txBody>
      </p:sp>
      <p:sp>
        <p:nvSpPr>
          <p:cNvPr id="6" name="Holder 6"/>
          <p:cNvSpPr>
            <a:spLocks noGrp="1"/>
          </p:cNvSpPr>
          <p:nvPr>
            <p:ph type="sldNum" sz="quarter" idx="7"/>
          </p:nvPr>
        </p:nvSpPr>
        <p:spPr>
          <a:xfrm>
            <a:off x="11860276" y="6601764"/>
            <a:ext cx="206375"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02870">
              <a:lnSpc>
                <a:spcPts val="1240"/>
              </a:lnSpc>
            </a:pPr>
            <a:fld id="{81D60167-4931-47E6-BA6A-407CBD079E47}" type="slidenum">
              <a:rPr dirty="0"/>
              <a:t>‹N°›</a:t>
            </a:fld>
            <a:endParaRPr dirty="0"/>
          </a:p>
        </p:txBody>
      </p:sp>
      <p:sp>
        <p:nvSpPr>
          <p:cNvPr id="10" name="Rectangle 9"/>
          <p:cNvSpPr/>
          <p:nvPr userDrawn="1"/>
        </p:nvSpPr>
        <p:spPr>
          <a:xfrm>
            <a:off x="0" y="6461125"/>
            <a:ext cx="12192000" cy="404812"/>
          </a:xfrm>
          <a:prstGeom prst="rect">
            <a:avLst/>
          </a:prstGeom>
          <a:solidFill>
            <a:srgbClr val="00A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Espace réservé du pied de page 4"/>
          <p:cNvSpPr txBox="1">
            <a:spLocks/>
          </p:cNvSpPr>
          <p:nvPr userDrawn="1"/>
        </p:nvSpPr>
        <p:spPr>
          <a:xfrm>
            <a:off x="466726" y="6434138"/>
            <a:ext cx="2895600" cy="365125"/>
          </a:xfrm>
          <a:prstGeom prst="rect">
            <a:avLst/>
          </a:prstGeom>
        </p:spPr>
        <p:txBody>
          <a:bodyPr anchor="ctr"/>
          <a:lstStyle>
            <a:lvl1pPr algn="l">
              <a:defRPr sz="1800">
                <a:solidFill>
                  <a:schemeClr val="bg1">
                    <a:lumMod val="95000"/>
                  </a:schemeClr>
                </a:solidFill>
                <a:latin typeface="Arial" pitchFamily="34" charset="0"/>
                <a:cs typeface="Arial" pitchFamily="34" charset="0"/>
              </a:defRPr>
            </a:lvl1pPr>
          </a:lstStyle>
          <a:p>
            <a:pPr fontAlgn="auto">
              <a:spcBef>
                <a:spcPts val="0"/>
              </a:spcBef>
              <a:spcAft>
                <a:spcPts val="0"/>
              </a:spcAft>
              <a:defRPr/>
            </a:pPr>
            <a:r>
              <a:rPr lang="fr-FR" dirty="0" smtClean="0">
                <a:latin typeface="+mj-lt"/>
              </a:rPr>
              <a:t>www.Creatix3D.com</a:t>
            </a:r>
            <a:endParaRPr lang="en-GB" dirty="0">
              <a:latin typeface="+mj-lt"/>
            </a:endParaRPr>
          </a:p>
        </p:txBody>
      </p:sp>
      <p:sp>
        <p:nvSpPr>
          <p:cNvPr id="12" name="Espace réservé du titre 1"/>
          <p:cNvSpPr txBox="1">
            <a:spLocks/>
          </p:cNvSpPr>
          <p:nvPr userDrawn="1"/>
        </p:nvSpPr>
        <p:spPr>
          <a:xfrm>
            <a:off x="0" y="-3049"/>
            <a:ext cx="12192000" cy="576263"/>
          </a:xfrm>
          <a:prstGeom prst="rect">
            <a:avLst/>
          </a:prstGeom>
          <a:gradFill>
            <a:gsLst>
              <a:gs pos="0">
                <a:schemeClr val="bg1">
                  <a:lumMod val="85000"/>
                </a:schemeClr>
              </a:gs>
              <a:gs pos="82000">
                <a:schemeClr val="bg1"/>
              </a:gs>
            </a:gsLst>
            <a:lin ang="0" scaled="0"/>
          </a:gradFill>
        </p:spPr>
        <p:txBody>
          <a:bodyPr vert="horz" lIns="91440" tIns="45720" rIns="91440" bIns="45720" rtlCol="0" anchor="ctr">
            <a:normAutofit/>
          </a:bodyPr>
          <a:lstStyle>
            <a:lvl1pPr>
              <a:defRPr>
                <a:latin typeface="+mj-lt"/>
                <a:ea typeface="+mj-ea"/>
                <a:cs typeface="+mj-cs"/>
              </a:defRPr>
            </a:lvl1pPr>
          </a:lstStyle>
          <a:p>
            <a:endParaRPr lang="en-GB" kern="0" dirty="0">
              <a:solidFill>
                <a:sysClr val="windowText" lastClr="000000"/>
              </a:solidFill>
            </a:endParaRPr>
          </a:p>
        </p:txBody>
      </p:sp>
      <p:pic>
        <p:nvPicPr>
          <p:cNvPr id="15" name="Image 4"/>
          <p:cNvPicPr>
            <a:picLocks noChangeAspect="1"/>
          </p:cNvPicPr>
          <p:nvPr userDrawn="1"/>
        </p:nvPicPr>
        <p:blipFill>
          <a:blip r:embed="rId8"/>
          <a:srcRect/>
          <a:stretch>
            <a:fillRect/>
          </a:stretch>
        </p:blipFill>
        <p:spPr bwMode="auto">
          <a:xfrm>
            <a:off x="10058400" y="89660"/>
            <a:ext cx="1702871" cy="3675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453336"/>
            <a:ext cx="12192000" cy="404664"/>
          </a:xfrm>
          <a:prstGeom prst="rect">
            <a:avLst/>
          </a:prstGeom>
          <a:solidFill>
            <a:srgbClr val="00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1" name="Espace réservé du pied de page 4"/>
          <p:cNvSpPr txBox="1">
            <a:spLocks/>
          </p:cNvSpPr>
          <p:nvPr/>
        </p:nvSpPr>
        <p:spPr>
          <a:xfrm>
            <a:off x="603019" y="6453337"/>
            <a:ext cx="3860800" cy="365125"/>
          </a:xfrm>
          <a:prstGeom prst="rect">
            <a:avLst/>
          </a:prstGeom>
        </p:spPr>
        <p:txBody>
          <a:bodyPr vert="horz" lIns="91440" tIns="45720" rIns="91440" bIns="45720" rtlCol="0" anchor="ctr"/>
          <a:lstStyle>
            <a:lvl1pPr algn="l">
              <a:defRPr sz="1800">
                <a:solidFill>
                  <a:schemeClr val="bg1">
                    <a:lumMod val="95000"/>
                  </a:schemeClr>
                </a:solidFill>
                <a:latin typeface="Arial" pitchFamily="34" charset="0"/>
                <a:cs typeface="Arial" pitchFamily="34" charset="0"/>
              </a:defRPr>
            </a:lvl1pPr>
          </a:lstStyle>
          <a:p>
            <a:pPr>
              <a:defRPr/>
            </a:pPr>
            <a:r>
              <a:rPr lang="fr-FR" sz="1800" dirty="0" smtClean="0">
                <a:solidFill>
                  <a:prstClr val="white">
                    <a:lumMod val="95000"/>
                  </a:prstClr>
                </a:solidFill>
                <a:latin typeface="Calibri"/>
              </a:rPr>
              <a:t>www.Creatix3D.com</a:t>
            </a:r>
            <a:endParaRPr lang="en-GB" sz="1800" dirty="0">
              <a:solidFill>
                <a:prstClr val="white">
                  <a:lumMod val="95000"/>
                </a:prstClr>
              </a:solidFill>
              <a:latin typeface="Calibri"/>
            </a:endParaRPr>
          </a:p>
        </p:txBody>
      </p:sp>
      <p:sp>
        <p:nvSpPr>
          <p:cNvPr id="2" name="Espace réservé du titre 1"/>
          <p:cNvSpPr>
            <a:spLocks noGrp="1"/>
          </p:cNvSpPr>
          <p:nvPr>
            <p:ph type="title"/>
          </p:nvPr>
        </p:nvSpPr>
        <p:spPr>
          <a:xfrm>
            <a:off x="-19744" y="399521"/>
            <a:ext cx="9668139" cy="576064"/>
          </a:xfrm>
          <a:prstGeom prst="rect">
            <a:avLst/>
          </a:prstGeom>
          <a:gradFill>
            <a:gsLst>
              <a:gs pos="0">
                <a:schemeClr val="bg1">
                  <a:lumMod val="85000"/>
                </a:schemeClr>
              </a:gs>
              <a:gs pos="82000">
                <a:schemeClr val="bg1"/>
              </a:gs>
            </a:gsLst>
            <a:lin ang="0" scaled="0"/>
          </a:gradFill>
        </p:spPr>
        <p:txBody>
          <a:bodyPr vert="horz" lIns="91440" tIns="45720" rIns="91440" bIns="45720" rtlCol="0" anchor="ctr">
            <a:normAutofit/>
          </a:bodyPr>
          <a:lstStyle/>
          <a:p>
            <a:r>
              <a:rPr lang="fr-FR" dirty="0" smtClean="0"/>
              <a:t>CLIQUEZ POUR MODIFIER LE STYLE DU TITRE</a:t>
            </a:r>
            <a:endParaRPr lang="en-GB" dirty="0"/>
          </a:p>
        </p:txBody>
      </p:sp>
      <p:sp>
        <p:nvSpPr>
          <p:cNvPr id="3" name="Espace réservé du texte 2"/>
          <p:cNvSpPr>
            <a:spLocks noGrp="1"/>
          </p:cNvSpPr>
          <p:nvPr>
            <p:ph type="body" idx="1"/>
          </p:nvPr>
        </p:nvSpPr>
        <p:spPr>
          <a:xfrm>
            <a:off x="1103445" y="1484785"/>
            <a:ext cx="10382944" cy="460851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6" name="Espace réservé du numéro de diapositive 5"/>
          <p:cNvSpPr>
            <a:spLocks noGrp="1"/>
          </p:cNvSpPr>
          <p:nvPr>
            <p:ph type="sldNum" sz="quarter" idx="4"/>
          </p:nvPr>
        </p:nvSpPr>
        <p:spPr>
          <a:xfrm>
            <a:off x="8640000" y="6480000"/>
            <a:ext cx="2880000" cy="360000"/>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195A147E-0241-48EA-A3C1-8F9EA7823D8B}" type="slidenum">
              <a:rPr lang="en-GB" smtClean="0">
                <a:solidFill>
                  <a:prstClr val="white"/>
                </a:solidFill>
              </a:rPr>
              <a:pPr/>
              <a:t>‹N°›</a:t>
            </a:fld>
            <a:endParaRPr lang="en-GB" dirty="0">
              <a:solidFill>
                <a:prstClr val="white"/>
              </a:solidFill>
            </a:endParaRP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4405" y="510966"/>
            <a:ext cx="1952563" cy="315747"/>
          </a:xfrm>
          <a:prstGeom prst="rect">
            <a:avLst/>
          </a:prstGeom>
        </p:spPr>
      </p:pic>
    </p:spTree>
    <p:extLst>
      <p:ext uri="{BB962C8B-B14F-4D97-AF65-F5344CB8AC3E}">
        <p14:creationId xmlns:p14="http://schemas.microsoft.com/office/powerpoint/2010/main" val="886418661"/>
      </p:ext>
    </p:extLst>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txStyles>
    <p:titleStyle>
      <a:lvl1pPr marL="360000" algn="l" defTabSz="914400" rtl="0" eaLnBrk="1" latinLnBrk="0" hangingPunct="1">
        <a:spcBef>
          <a:spcPct val="0"/>
        </a:spcBef>
        <a:buNone/>
        <a:defRPr sz="1800" b="1" kern="1200">
          <a:solidFill>
            <a:schemeClr val="tx1"/>
          </a:solidFill>
          <a:latin typeface="Myriad Pro" panose="020B0503030403020204" pitchFamily="34" charset="0"/>
          <a:ea typeface="+mj-ea"/>
          <a:cs typeface="Arial" pitchFamily="34" charset="0"/>
        </a:defRPr>
      </a:lvl1pPr>
    </p:titleStyle>
    <p:bodyStyle>
      <a:lvl1pPr marL="0" indent="-342900" algn="l" defTabSz="914400" rtl="0" eaLnBrk="1" latinLnBrk="0" hangingPunct="1">
        <a:spcBef>
          <a:spcPts val="0"/>
        </a:spcBef>
        <a:spcAft>
          <a:spcPts val="1800"/>
        </a:spcAft>
        <a:buFontTx/>
        <a:buNone/>
        <a:defRPr sz="2000" b="0" kern="1200">
          <a:solidFill>
            <a:schemeClr val="tx1">
              <a:lumMod val="50000"/>
              <a:lumOff val="50000"/>
            </a:schemeClr>
          </a:solidFill>
          <a:latin typeface="Myriad Pro" panose="020B0503030403020204" pitchFamily="34" charset="0"/>
          <a:ea typeface="+mn-ea"/>
          <a:cs typeface="Arial" pitchFamily="34" charset="0"/>
        </a:defRPr>
      </a:lvl1pPr>
      <a:lvl2pPr marL="0" indent="-180000" algn="l" defTabSz="914400" rtl="0" eaLnBrk="1" latinLnBrk="0" hangingPunct="1">
        <a:spcBef>
          <a:spcPct val="20000"/>
        </a:spcBef>
        <a:buFontTx/>
        <a:buBlip>
          <a:blip r:embed="rId4"/>
        </a:buBlip>
        <a:defRPr sz="1800" b="1" kern="1200" baseline="0">
          <a:solidFill>
            <a:schemeClr val="tx1"/>
          </a:solidFill>
          <a:latin typeface="Myriad Pro" panose="020B0503030403020204" pitchFamily="34" charset="0"/>
          <a:ea typeface="+mn-ea"/>
          <a:cs typeface="Arial" pitchFamily="34" charset="0"/>
        </a:defRPr>
      </a:lvl2pPr>
      <a:lvl3pPr marL="180000" indent="0" algn="l" defTabSz="914400" rtl="0" eaLnBrk="1" latinLnBrk="0" hangingPunct="1">
        <a:spcBef>
          <a:spcPct val="20000"/>
        </a:spcBef>
        <a:buFontTx/>
        <a:buNone/>
        <a:defRPr sz="1400" b="0" kern="1200">
          <a:solidFill>
            <a:schemeClr val="tx1">
              <a:lumMod val="75000"/>
              <a:lumOff val="25000"/>
            </a:schemeClr>
          </a:solidFill>
          <a:latin typeface="Myriad Pro" panose="020B0503030403020204" pitchFamily="34" charset="0"/>
          <a:ea typeface="+mn-ea"/>
          <a:cs typeface="Arial" pitchFamily="34" charset="0"/>
        </a:defRPr>
      </a:lvl3pPr>
      <a:lvl4pPr marL="252000" indent="-108000" algn="l" defTabSz="914400" rtl="0" eaLnBrk="1" latinLnBrk="0" hangingPunct="1">
        <a:spcBef>
          <a:spcPct val="20000"/>
        </a:spcBef>
        <a:buFont typeface="Arial" pitchFamily="34" charset="0"/>
        <a:buChar char="•"/>
        <a:defRPr sz="1400" b="1" kern="1200">
          <a:solidFill>
            <a:schemeClr val="tx1">
              <a:lumMod val="50000"/>
              <a:lumOff val="50000"/>
            </a:schemeClr>
          </a:solidFill>
          <a:latin typeface="Myriad Pro" panose="020B0503030403020204" pitchFamily="34" charset="0"/>
          <a:ea typeface="+mn-ea"/>
          <a:cs typeface="Arial" pitchFamily="34" charset="0"/>
        </a:defRPr>
      </a:lvl4pPr>
      <a:lvl5pPr marL="180000" indent="0" algn="l" defTabSz="914400" rtl="0" eaLnBrk="1" latinLnBrk="0" hangingPunct="1">
        <a:spcBef>
          <a:spcPct val="20000"/>
        </a:spcBef>
        <a:buFont typeface="Arial" pitchFamily="34" charset="0"/>
        <a:buNone/>
        <a:defRPr sz="1000" b="0" i="1"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4.jpeg"/><Relationship Id="rId2" Type="http://schemas.openxmlformats.org/officeDocument/2006/relationships/image" Target="../media/image6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9.png"/><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image" Target="../media/image6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66.wmf"/><Relationship Id="rId5" Type="http://schemas.openxmlformats.org/officeDocument/2006/relationships/diagramLayout" Target="../diagrams/layout1.xml"/><Relationship Id="rId10" Type="http://schemas.openxmlformats.org/officeDocument/2006/relationships/oleObject" Target="../embeddings/Microsoft_Word_97_-_2003_Document1.doc"/><Relationship Id="rId4" Type="http://schemas.openxmlformats.org/officeDocument/2006/relationships/diagramData" Target="../diagrams/data1.xml"/><Relationship Id="rId9"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jpe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gif"/><Relationship Id="rId24" Type="http://schemas.openxmlformats.org/officeDocument/2006/relationships/image" Target="../media/image25.png"/><Relationship Id="rId32" Type="http://schemas.openxmlformats.org/officeDocument/2006/relationships/image" Target="../media/image33.jpeg"/><Relationship Id="rId37" Type="http://schemas.openxmlformats.org/officeDocument/2006/relationships/image" Target="../media/image38.jpe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28" Type="http://schemas.openxmlformats.org/officeDocument/2006/relationships/image" Target="../media/image29.jpeg"/><Relationship Id="rId36" Type="http://schemas.openxmlformats.org/officeDocument/2006/relationships/image" Target="../media/image37.jpe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png"/><Relationship Id="rId30" Type="http://schemas.openxmlformats.org/officeDocument/2006/relationships/image" Target="../media/image31.jpeg"/><Relationship Id="rId35" Type="http://schemas.openxmlformats.org/officeDocument/2006/relationships/image" Target="../media/image36.png"/><Relationship Id="rId8" Type="http://schemas.openxmlformats.org/officeDocument/2006/relationships/image" Target="../media/image9.jpeg"/><Relationship Id="rId3" Type="http://schemas.openxmlformats.org/officeDocument/2006/relationships/image" Target="../media/image4.gif"/><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png"/><Relationship Id="rId33" Type="http://schemas.openxmlformats.org/officeDocument/2006/relationships/image" Target="../media/image34.jpeg"/><Relationship Id="rId38"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3816" y="1514602"/>
            <a:ext cx="7552183" cy="1950085"/>
          </a:xfrm>
          <a:prstGeom prst="rect">
            <a:avLst/>
          </a:prstGeom>
        </p:spPr>
        <p:txBody>
          <a:bodyPr vert="horz" wrap="square" lIns="0" tIns="0" rIns="0" bIns="0" rtlCol="0">
            <a:spAutoFit/>
          </a:bodyPr>
          <a:lstStyle/>
          <a:p>
            <a:pPr algn="ctr">
              <a:lnSpc>
                <a:spcPct val="100000"/>
              </a:lnSpc>
            </a:pPr>
            <a:r>
              <a:rPr lang="fr-FR" sz="6000" spc="-10" dirty="0" smtClean="0"/>
              <a:t>Fabrication Additive</a:t>
            </a:r>
            <a:endParaRPr sz="6000" dirty="0"/>
          </a:p>
          <a:p>
            <a:pPr marR="486409" algn="ctr">
              <a:lnSpc>
                <a:spcPct val="125000"/>
              </a:lnSpc>
              <a:spcBef>
                <a:spcPts val="730"/>
              </a:spcBef>
            </a:pPr>
            <a:r>
              <a:rPr sz="2400" spc="-10" dirty="0">
                <a:solidFill>
                  <a:srgbClr val="767070"/>
                </a:solidFill>
              </a:rPr>
              <a:t>Présentation générale </a:t>
            </a:r>
            <a:r>
              <a:rPr sz="2400" dirty="0">
                <a:solidFill>
                  <a:srgbClr val="767070"/>
                </a:solidFill>
              </a:rPr>
              <a:t>des </a:t>
            </a:r>
            <a:r>
              <a:rPr sz="2400" spc="-5" dirty="0">
                <a:solidFill>
                  <a:srgbClr val="767070"/>
                </a:solidFill>
              </a:rPr>
              <a:t>technologies </a:t>
            </a:r>
            <a:r>
              <a:rPr sz="2400" spc="-5" dirty="0" err="1">
                <a:solidFill>
                  <a:srgbClr val="767070"/>
                </a:solidFill>
              </a:rPr>
              <a:t>d’impression</a:t>
            </a:r>
            <a:r>
              <a:rPr sz="2400" spc="-5" dirty="0">
                <a:solidFill>
                  <a:srgbClr val="767070"/>
                </a:solidFill>
              </a:rPr>
              <a:t> </a:t>
            </a:r>
            <a:r>
              <a:rPr lang="fr-FR" sz="2400" spc="-5" dirty="0" smtClean="0">
                <a:solidFill>
                  <a:srgbClr val="767070"/>
                </a:solidFill>
              </a:rPr>
              <a:t>3D Métal</a:t>
            </a:r>
            <a:endParaRPr sz="2400" dirty="0"/>
          </a:p>
        </p:txBody>
      </p:sp>
      <p:sp>
        <p:nvSpPr>
          <p:cNvPr id="3" name="object 3"/>
          <p:cNvSpPr txBox="1"/>
          <p:nvPr/>
        </p:nvSpPr>
        <p:spPr>
          <a:xfrm>
            <a:off x="152400" y="5943600"/>
            <a:ext cx="5421630" cy="276999"/>
          </a:xfrm>
          <a:prstGeom prst="rect">
            <a:avLst/>
          </a:prstGeom>
        </p:spPr>
        <p:txBody>
          <a:bodyPr vert="horz" wrap="square" lIns="0" tIns="0" rIns="0" bIns="0" rtlCol="0">
            <a:spAutoFit/>
          </a:bodyPr>
          <a:lstStyle/>
          <a:p>
            <a:pPr marL="12700">
              <a:lnSpc>
                <a:spcPct val="100000"/>
              </a:lnSpc>
            </a:pPr>
            <a:r>
              <a:rPr lang="fr-FR" sz="1800" spc="-5" dirty="0" smtClean="0">
                <a:latin typeface="Calibri"/>
                <a:cs typeface="Calibri"/>
              </a:rPr>
              <a:t>Fawzy ZAROUAL </a:t>
            </a:r>
            <a:r>
              <a:rPr lang="fr-FR" sz="1800" u="heavy" spc="-10" dirty="0" smtClean="0">
                <a:solidFill>
                  <a:srgbClr val="00AFEF"/>
                </a:solidFill>
                <a:latin typeface="Calibri"/>
                <a:cs typeface="Calibri"/>
              </a:rPr>
              <a:t>fzaroual@creatix3d.com</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400" y="1011274"/>
            <a:ext cx="5804535" cy="426720"/>
          </a:xfrm>
          <a:prstGeom prst="rect">
            <a:avLst/>
          </a:prstGeom>
        </p:spPr>
        <p:txBody>
          <a:bodyPr vert="horz" wrap="square" lIns="0" tIns="0" rIns="0" bIns="0" rtlCol="0">
            <a:spAutoFit/>
          </a:bodyPr>
          <a:lstStyle/>
          <a:p>
            <a:pPr marL="12700">
              <a:lnSpc>
                <a:spcPct val="100000"/>
              </a:lnSpc>
            </a:pPr>
            <a:r>
              <a:rPr sz="2800" spc="-10" dirty="0"/>
              <a:t>DMD (Direct </a:t>
            </a:r>
            <a:r>
              <a:rPr sz="2800" spc="-15" dirty="0"/>
              <a:t>Metal </a:t>
            </a:r>
            <a:r>
              <a:rPr sz="2800" spc="-10" dirty="0"/>
              <a:t>Deposition) </a:t>
            </a:r>
            <a:r>
              <a:rPr sz="2800" spc="-5" dirty="0"/>
              <a:t>ou clad</a:t>
            </a:r>
            <a:r>
              <a:rPr sz="2800" spc="120" dirty="0"/>
              <a:t> </a:t>
            </a:r>
            <a:r>
              <a:rPr sz="2800" spc="-5" dirty="0"/>
              <a:t>:</a:t>
            </a:r>
            <a:endParaRPr sz="2800" dirty="0"/>
          </a:p>
        </p:txBody>
      </p:sp>
      <p:sp>
        <p:nvSpPr>
          <p:cNvPr id="12" name="object 12"/>
          <p:cNvSpPr txBox="1"/>
          <p:nvPr/>
        </p:nvSpPr>
        <p:spPr>
          <a:xfrm>
            <a:off x="533400" y="1667687"/>
            <a:ext cx="8240395" cy="2979420"/>
          </a:xfrm>
          <a:prstGeom prst="rect">
            <a:avLst/>
          </a:prstGeom>
        </p:spPr>
        <p:txBody>
          <a:bodyPr vert="horz" wrap="square" lIns="0" tIns="0" rIns="0" bIns="0" rtlCol="0">
            <a:spAutoFit/>
          </a:bodyPr>
          <a:lstStyle/>
          <a:p>
            <a:pPr marL="12700">
              <a:lnSpc>
                <a:spcPct val="100000"/>
              </a:lnSpc>
            </a:pPr>
            <a:r>
              <a:rPr sz="2400" spc="-5" dirty="0">
                <a:solidFill>
                  <a:srgbClr val="767070"/>
                </a:solidFill>
                <a:latin typeface="Calibri"/>
                <a:cs typeface="Calibri"/>
              </a:rPr>
              <a:t>Compétences requises</a:t>
            </a:r>
            <a:r>
              <a:rPr sz="2400" spc="-114" dirty="0">
                <a:solidFill>
                  <a:srgbClr val="767070"/>
                </a:solidFill>
                <a:latin typeface="Calibri"/>
                <a:cs typeface="Calibri"/>
              </a:rPr>
              <a:t> </a:t>
            </a:r>
            <a:r>
              <a:rPr sz="2400" dirty="0">
                <a:solidFill>
                  <a:srgbClr val="767070"/>
                </a:solidFill>
                <a:latin typeface="Calibri"/>
                <a:cs typeface="Calibri"/>
              </a:rPr>
              <a:t>:</a:t>
            </a:r>
            <a:endParaRPr sz="2400" dirty="0">
              <a:latin typeface="Calibri"/>
              <a:cs typeface="Calibri"/>
            </a:endParaRPr>
          </a:p>
          <a:p>
            <a:pPr marL="431165">
              <a:lnSpc>
                <a:spcPct val="100000"/>
              </a:lnSpc>
              <a:spcBef>
                <a:spcPts val="280"/>
              </a:spcBef>
            </a:pPr>
            <a:r>
              <a:rPr sz="2000" spc="-5" dirty="0">
                <a:solidFill>
                  <a:srgbClr val="006FC0"/>
                </a:solidFill>
                <a:latin typeface="Calibri"/>
                <a:cs typeface="Calibri"/>
              </a:rPr>
              <a:t>Connaissance des sollicitations, car mauvaise tenue </a:t>
            </a:r>
            <a:r>
              <a:rPr sz="2000" dirty="0">
                <a:solidFill>
                  <a:srgbClr val="006FC0"/>
                </a:solidFill>
                <a:latin typeface="Calibri"/>
                <a:cs typeface="Calibri"/>
              </a:rPr>
              <a:t>en</a:t>
            </a:r>
            <a:r>
              <a:rPr sz="2000" spc="60" dirty="0">
                <a:solidFill>
                  <a:srgbClr val="006FC0"/>
                </a:solidFill>
                <a:latin typeface="Calibri"/>
                <a:cs typeface="Calibri"/>
              </a:rPr>
              <a:t> </a:t>
            </a:r>
            <a:r>
              <a:rPr sz="2000" spc="-10" dirty="0">
                <a:solidFill>
                  <a:srgbClr val="006FC0"/>
                </a:solidFill>
                <a:latin typeface="Calibri"/>
                <a:cs typeface="Calibri"/>
              </a:rPr>
              <a:t>fatigue</a:t>
            </a:r>
            <a:endParaRPr sz="2000" dirty="0">
              <a:latin typeface="Calibri"/>
              <a:cs typeface="Calibri"/>
            </a:endParaRPr>
          </a:p>
          <a:p>
            <a:pPr marL="12700">
              <a:lnSpc>
                <a:spcPct val="100000"/>
              </a:lnSpc>
              <a:spcBef>
                <a:spcPts val="185"/>
              </a:spcBef>
            </a:pPr>
            <a:r>
              <a:rPr sz="2400" spc="-15" dirty="0">
                <a:solidFill>
                  <a:srgbClr val="767070"/>
                </a:solidFill>
                <a:latin typeface="Calibri"/>
                <a:cs typeface="Calibri"/>
              </a:rPr>
              <a:t>Post-traitements</a:t>
            </a:r>
            <a:r>
              <a:rPr sz="2400" spc="-75" dirty="0">
                <a:solidFill>
                  <a:srgbClr val="767070"/>
                </a:solidFill>
                <a:latin typeface="Calibri"/>
                <a:cs typeface="Calibri"/>
              </a:rPr>
              <a:t> </a:t>
            </a:r>
            <a:r>
              <a:rPr sz="2400" dirty="0">
                <a:solidFill>
                  <a:srgbClr val="767070"/>
                </a:solidFill>
                <a:latin typeface="Calibri"/>
                <a:cs typeface="Calibri"/>
              </a:rPr>
              <a:t>:</a:t>
            </a:r>
            <a:endParaRPr sz="2400" dirty="0">
              <a:latin typeface="Calibri"/>
              <a:cs typeface="Calibri"/>
            </a:endParaRPr>
          </a:p>
          <a:p>
            <a:pPr marL="487680" marR="1991360">
              <a:lnSpc>
                <a:spcPct val="110500"/>
              </a:lnSpc>
              <a:spcBef>
                <a:spcPts val="40"/>
              </a:spcBef>
            </a:pPr>
            <a:r>
              <a:rPr sz="2000" spc="-10" dirty="0">
                <a:solidFill>
                  <a:srgbClr val="006FC0"/>
                </a:solidFill>
                <a:latin typeface="Calibri"/>
                <a:cs typeface="Calibri"/>
              </a:rPr>
              <a:t>Contraintes </a:t>
            </a:r>
            <a:r>
              <a:rPr sz="2000" spc="-5" dirty="0">
                <a:solidFill>
                  <a:srgbClr val="006FC0"/>
                </a:solidFill>
                <a:latin typeface="Calibri"/>
                <a:cs typeface="Calibri"/>
              </a:rPr>
              <a:t>résiduelles </a:t>
            </a:r>
            <a:r>
              <a:rPr sz="2000" spc="-10" dirty="0">
                <a:solidFill>
                  <a:srgbClr val="006FC0"/>
                </a:solidFill>
                <a:latin typeface="Calibri"/>
                <a:cs typeface="Calibri"/>
              </a:rPr>
              <a:t>importantes </a:t>
            </a:r>
            <a:r>
              <a:rPr sz="2000" dirty="0">
                <a:solidFill>
                  <a:srgbClr val="006FC0"/>
                </a:solidFill>
                <a:latin typeface="Calibri"/>
                <a:cs typeface="Calibri"/>
              </a:rPr>
              <a:t>= </a:t>
            </a:r>
            <a:r>
              <a:rPr sz="2000" spc="-5" dirty="0">
                <a:solidFill>
                  <a:srgbClr val="006FC0"/>
                </a:solidFill>
                <a:latin typeface="Calibri"/>
                <a:cs typeface="Calibri"/>
              </a:rPr>
              <a:t>détensionnement  Usinage presque </a:t>
            </a:r>
            <a:r>
              <a:rPr sz="2000" spc="-15" dirty="0">
                <a:solidFill>
                  <a:srgbClr val="006FC0"/>
                </a:solidFill>
                <a:latin typeface="Calibri"/>
                <a:cs typeface="Calibri"/>
              </a:rPr>
              <a:t>obligatoire </a:t>
            </a:r>
            <a:r>
              <a:rPr sz="2000" spc="-5" dirty="0">
                <a:solidFill>
                  <a:srgbClr val="006FC0"/>
                </a:solidFill>
                <a:latin typeface="Calibri"/>
                <a:cs typeface="Calibri"/>
              </a:rPr>
              <a:t>du </a:t>
            </a:r>
            <a:r>
              <a:rPr sz="2000" spc="-10" dirty="0">
                <a:solidFill>
                  <a:srgbClr val="006FC0"/>
                </a:solidFill>
                <a:latin typeface="Calibri"/>
                <a:cs typeface="Calibri"/>
              </a:rPr>
              <a:t>fait </a:t>
            </a:r>
            <a:r>
              <a:rPr sz="2000" spc="-5" dirty="0">
                <a:solidFill>
                  <a:srgbClr val="006FC0"/>
                </a:solidFill>
                <a:latin typeface="Calibri"/>
                <a:cs typeface="Calibri"/>
              </a:rPr>
              <a:t>des </a:t>
            </a:r>
            <a:r>
              <a:rPr sz="2000" spc="-15" dirty="0">
                <a:solidFill>
                  <a:srgbClr val="006FC0"/>
                </a:solidFill>
                <a:latin typeface="Calibri"/>
                <a:cs typeface="Calibri"/>
              </a:rPr>
              <a:t>état </a:t>
            </a:r>
            <a:r>
              <a:rPr sz="2000" spc="-5" dirty="0">
                <a:solidFill>
                  <a:srgbClr val="006FC0"/>
                </a:solidFill>
                <a:latin typeface="Calibri"/>
                <a:cs typeface="Calibri"/>
              </a:rPr>
              <a:t>de</a:t>
            </a:r>
            <a:r>
              <a:rPr sz="2000" spc="110" dirty="0">
                <a:solidFill>
                  <a:srgbClr val="006FC0"/>
                </a:solidFill>
                <a:latin typeface="Calibri"/>
                <a:cs typeface="Calibri"/>
              </a:rPr>
              <a:t> </a:t>
            </a:r>
            <a:r>
              <a:rPr sz="2000" spc="-10" dirty="0">
                <a:solidFill>
                  <a:srgbClr val="006FC0"/>
                </a:solidFill>
                <a:latin typeface="Calibri"/>
                <a:cs typeface="Calibri"/>
              </a:rPr>
              <a:t>surfaces</a:t>
            </a:r>
            <a:endParaRPr sz="2000" dirty="0">
              <a:latin typeface="Calibri"/>
              <a:cs typeface="Calibri"/>
            </a:endParaRPr>
          </a:p>
          <a:p>
            <a:pPr>
              <a:lnSpc>
                <a:spcPct val="100000"/>
              </a:lnSpc>
              <a:spcBef>
                <a:spcPts val="5"/>
              </a:spcBef>
            </a:pPr>
            <a:endParaRPr sz="2850" dirty="0">
              <a:latin typeface="Times New Roman"/>
              <a:cs typeface="Times New Roman"/>
            </a:endParaRPr>
          </a:p>
          <a:p>
            <a:pPr marL="12700">
              <a:lnSpc>
                <a:spcPct val="100000"/>
              </a:lnSpc>
            </a:pPr>
            <a:r>
              <a:rPr sz="2400" spc="-15" dirty="0">
                <a:solidFill>
                  <a:srgbClr val="767070"/>
                </a:solidFill>
                <a:latin typeface="Calibri"/>
                <a:cs typeface="Calibri"/>
              </a:rPr>
              <a:t>Intégration </a:t>
            </a:r>
            <a:r>
              <a:rPr sz="2400" dirty="0">
                <a:solidFill>
                  <a:srgbClr val="767070"/>
                </a:solidFill>
                <a:latin typeface="Calibri"/>
                <a:cs typeface="Calibri"/>
              </a:rPr>
              <a:t>: </a:t>
            </a:r>
            <a:r>
              <a:rPr sz="2400" spc="-10" dirty="0">
                <a:solidFill>
                  <a:srgbClr val="767070"/>
                </a:solidFill>
                <a:latin typeface="Calibri"/>
                <a:cs typeface="Calibri"/>
              </a:rPr>
              <a:t>Investissements</a:t>
            </a:r>
            <a:r>
              <a:rPr sz="2400" spc="-70" dirty="0">
                <a:solidFill>
                  <a:srgbClr val="767070"/>
                </a:solidFill>
                <a:latin typeface="Calibri"/>
                <a:cs typeface="Calibri"/>
              </a:rPr>
              <a:t> </a:t>
            </a:r>
            <a:r>
              <a:rPr sz="2400" spc="-10" dirty="0">
                <a:solidFill>
                  <a:srgbClr val="767070"/>
                </a:solidFill>
                <a:latin typeface="Calibri"/>
                <a:cs typeface="Calibri"/>
              </a:rPr>
              <a:t>lourds</a:t>
            </a:r>
            <a:endParaRPr sz="2400" dirty="0">
              <a:latin typeface="Calibri"/>
              <a:cs typeface="Calibri"/>
            </a:endParaRPr>
          </a:p>
          <a:p>
            <a:pPr marL="12700">
              <a:lnSpc>
                <a:spcPct val="100000"/>
              </a:lnSpc>
              <a:spcBef>
                <a:spcPts val="215"/>
              </a:spcBef>
            </a:pPr>
            <a:r>
              <a:rPr sz="2400" spc="-10" dirty="0">
                <a:solidFill>
                  <a:srgbClr val="767070"/>
                </a:solidFill>
                <a:latin typeface="Calibri"/>
                <a:cs typeface="Calibri"/>
              </a:rPr>
              <a:t>Exemples </a:t>
            </a:r>
            <a:r>
              <a:rPr sz="2400" dirty="0">
                <a:solidFill>
                  <a:srgbClr val="767070"/>
                </a:solidFill>
                <a:latin typeface="Calibri"/>
                <a:cs typeface="Calibri"/>
              </a:rPr>
              <a:t>: </a:t>
            </a:r>
            <a:r>
              <a:rPr sz="2400" spc="-5" dirty="0">
                <a:solidFill>
                  <a:srgbClr val="767070"/>
                </a:solidFill>
                <a:latin typeface="Calibri"/>
                <a:cs typeface="Calibri"/>
              </a:rPr>
              <a:t>MAGIC 2.0 de BEAM ou </a:t>
            </a:r>
            <a:r>
              <a:rPr sz="2400" dirty="0">
                <a:solidFill>
                  <a:srgbClr val="767070"/>
                </a:solidFill>
                <a:latin typeface="Calibri"/>
                <a:cs typeface="Calibri"/>
              </a:rPr>
              <a:t>la </a:t>
            </a:r>
            <a:r>
              <a:rPr sz="2400" spc="-10" dirty="0">
                <a:solidFill>
                  <a:srgbClr val="767070"/>
                </a:solidFill>
                <a:latin typeface="Calibri"/>
                <a:cs typeface="Calibri"/>
              </a:rPr>
              <a:t>LASERTECH65 </a:t>
            </a:r>
            <a:r>
              <a:rPr sz="2400" spc="-5" dirty="0">
                <a:solidFill>
                  <a:srgbClr val="767070"/>
                </a:solidFill>
                <a:latin typeface="Calibri"/>
                <a:cs typeface="Calibri"/>
              </a:rPr>
              <a:t>de DMG</a:t>
            </a:r>
            <a:r>
              <a:rPr sz="2400" spc="-95" dirty="0">
                <a:solidFill>
                  <a:srgbClr val="767070"/>
                </a:solidFill>
                <a:latin typeface="Calibri"/>
                <a:cs typeface="Calibri"/>
              </a:rPr>
              <a:t> </a:t>
            </a:r>
            <a:r>
              <a:rPr sz="2400" dirty="0">
                <a:solidFill>
                  <a:srgbClr val="767070"/>
                </a:solidFill>
                <a:latin typeface="Calibri"/>
                <a:cs typeface="Calibri"/>
              </a:rPr>
              <a:t>MORI</a:t>
            </a:r>
            <a:endParaRPr sz="2400" dirty="0">
              <a:latin typeface="Calibri"/>
              <a:cs typeface="Calibri"/>
            </a:endParaRPr>
          </a:p>
        </p:txBody>
      </p:sp>
      <p:sp>
        <p:nvSpPr>
          <p:cNvPr id="13" name="object 13"/>
          <p:cNvSpPr/>
          <p:nvPr/>
        </p:nvSpPr>
        <p:spPr>
          <a:xfrm>
            <a:off x="1143000" y="4876800"/>
            <a:ext cx="3980688" cy="152095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008364" y="733044"/>
            <a:ext cx="2286000" cy="3366516"/>
          </a:xfrm>
          <a:prstGeom prst="rect">
            <a:avLst/>
          </a:prstGeom>
          <a:blipFill>
            <a:blip r:embed="rId3"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10</a:t>
            </a:fld>
            <a:endParaRPr dirty="0"/>
          </a:p>
        </p:txBody>
      </p:sp>
      <p:sp>
        <p:nvSpPr>
          <p:cNvPr id="16"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DMD</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29385" y="1657350"/>
            <a:ext cx="4441190" cy="426720"/>
          </a:xfrm>
          <a:prstGeom prst="rect">
            <a:avLst/>
          </a:prstGeom>
        </p:spPr>
        <p:txBody>
          <a:bodyPr vert="horz" wrap="square" lIns="0" tIns="0" rIns="0" bIns="0" rtlCol="0">
            <a:spAutoFit/>
          </a:bodyPr>
          <a:lstStyle/>
          <a:p>
            <a:pPr marL="12700">
              <a:lnSpc>
                <a:spcPct val="100000"/>
              </a:lnSpc>
            </a:pPr>
            <a:r>
              <a:rPr sz="2800" spc="-10" dirty="0"/>
              <a:t>EBM (electron beam </a:t>
            </a:r>
            <a:r>
              <a:rPr sz="2800" spc="-5" dirty="0"/>
              <a:t>melting)</a:t>
            </a:r>
            <a:r>
              <a:rPr sz="2800" spc="30" dirty="0"/>
              <a:t> </a:t>
            </a:r>
            <a:r>
              <a:rPr sz="2800" spc="-5" dirty="0"/>
              <a:t>:</a:t>
            </a:r>
            <a:endParaRPr sz="2800"/>
          </a:p>
        </p:txBody>
      </p:sp>
      <p:sp>
        <p:nvSpPr>
          <p:cNvPr id="5" name="object 5"/>
          <p:cNvSpPr txBox="1"/>
          <p:nvPr/>
        </p:nvSpPr>
        <p:spPr>
          <a:xfrm>
            <a:off x="1528699" y="2115058"/>
            <a:ext cx="6179185" cy="759460"/>
          </a:xfrm>
          <a:prstGeom prst="rect">
            <a:avLst/>
          </a:prstGeom>
        </p:spPr>
        <p:txBody>
          <a:bodyPr vert="horz" wrap="square" lIns="0" tIns="0" rIns="0" bIns="0" rtlCol="0">
            <a:spAutoFit/>
          </a:bodyPr>
          <a:lstStyle/>
          <a:p>
            <a:pPr marL="12700">
              <a:lnSpc>
                <a:spcPct val="100000"/>
              </a:lnSpc>
            </a:pPr>
            <a:r>
              <a:rPr sz="2400" spc="-5" dirty="0">
                <a:solidFill>
                  <a:srgbClr val="767070"/>
                </a:solidFill>
                <a:latin typeface="Calibri"/>
                <a:cs typeface="Calibri"/>
              </a:rPr>
              <a:t>Fusion sous vide de </a:t>
            </a:r>
            <a:r>
              <a:rPr sz="2400" spc="-10" dirty="0">
                <a:solidFill>
                  <a:srgbClr val="767070"/>
                </a:solidFill>
                <a:latin typeface="Calibri"/>
                <a:cs typeface="Calibri"/>
              </a:rPr>
              <a:t>poudre </a:t>
            </a:r>
            <a:r>
              <a:rPr sz="2400" spc="-5" dirty="0">
                <a:solidFill>
                  <a:srgbClr val="767070"/>
                </a:solidFill>
                <a:latin typeface="Calibri"/>
                <a:cs typeface="Calibri"/>
              </a:rPr>
              <a:t>de </a:t>
            </a:r>
            <a:r>
              <a:rPr sz="2400" spc="-10" dirty="0" err="1">
                <a:solidFill>
                  <a:srgbClr val="767070"/>
                </a:solidFill>
                <a:latin typeface="Calibri"/>
                <a:cs typeface="Calibri"/>
              </a:rPr>
              <a:t>métal</a:t>
            </a:r>
            <a:r>
              <a:rPr sz="2400" spc="-10" dirty="0">
                <a:solidFill>
                  <a:srgbClr val="767070"/>
                </a:solidFill>
                <a:latin typeface="Calibri"/>
                <a:cs typeface="Calibri"/>
              </a:rPr>
              <a:t> </a:t>
            </a:r>
            <a:r>
              <a:rPr sz="2400" spc="-15" dirty="0" err="1" smtClean="0">
                <a:solidFill>
                  <a:srgbClr val="767070"/>
                </a:solidFill>
                <a:latin typeface="Calibri"/>
                <a:cs typeface="Calibri"/>
              </a:rPr>
              <a:t>pré</a:t>
            </a:r>
            <a:r>
              <a:rPr lang="fr-FR" sz="2400" spc="-15" dirty="0" smtClean="0">
                <a:solidFill>
                  <a:srgbClr val="767070"/>
                </a:solidFill>
                <a:latin typeface="Calibri"/>
                <a:cs typeface="Calibri"/>
              </a:rPr>
              <a:t>-</a:t>
            </a:r>
            <a:r>
              <a:rPr sz="2400" spc="-15" dirty="0" err="1" smtClean="0">
                <a:solidFill>
                  <a:srgbClr val="767070"/>
                </a:solidFill>
                <a:latin typeface="Calibri"/>
                <a:cs typeface="Calibri"/>
              </a:rPr>
              <a:t>chauffée</a:t>
            </a:r>
            <a:endParaRPr sz="2400" dirty="0">
              <a:latin typeface="Calibri"/>
              <a:cs typeface="Calibri"/>
            </a:endParaRPr>
          </a:p>
          <a:p>
            <a:pPr marL="18415">
              <a:lnSpc>
                <a:spcPct val="100000"/>
              </a:lnSpc>
              <a:spcBef>
                <a:spcPts val="215"/>
              </a:spcBef>
            </a:pPr>
            <a:r>
              <a:rPr sz="2400" dirty="0">
                <a:solidFill>
                  <a:srgbClr val="767070"/>
                </a:solidFill>
                <a:latin typeface="Calibri"/>
                <a:cs typeface="Calibri"/>
              </a:rPr>
              <a:t>à </a:t>
            </a:r>
            <a:r>
              <a:rPr sz="2400" spc="-30" dirty="0">
                <a:solidFill>
                  <a:srgbClr val="767070"/>
                </a:solidFill>
                <a:latin typeface="Calibri"/>
                <a:cs typeface="Calibri"/>
              </a:rPr>
              <a:t>l’aide </a:t>
            </a:r>
            <a:r>
              <a:rPr sz="2400" spc="-15" dirty="0">
                <a:solidFill>
                  <a:srgbClr val="767070"/>
                </a:solidFill>
                <a:latin typeface="Calibri"/>
                <a:cs typeface="Calibri"/>
              </a:rPr>
              <a:t>d’un </a:t>
            </a:r>
            <a:r>
              <a:rPr sz="2400" spc="-10" dirty="0">
                <a:solidFill>
                  <a:srgbClr val="767070"/>
                </a:solidFill>
                <a:latin typeface="Calibri"/>
                <a:cs typeface="Calibri"/>
              </a:rPr>
              <a:t>faisceau</a:t>
            </a:r>
            <a:r>
              <a:rPr sz="2400" spc="-20" dirty="0">
                <a:solidFill>
                  <a:srgbClr val="767070"/>
                </a:solidFill>
                <a:latin typeface="Calibri"/>
                <a:cs typeface="Calibri"/>
              </a:rPr>
              <a:t> d’électron</a:t>
            </a:r>
            <a:endParaRPr sz="2400" dirty="0">
              <a:latin typeface="Calibri"/>
              <a:cs typeface="Calibri"/>
            </a:endParaRPr>
          </a:p>
        </p:txBody>
      </p:sp>
      <p:graphicFrame>
        <p:nvGraphicFramePr>
          <p:cNvPr id="6" name="object 6"/>
          <p:cNvGraphicFramePr>
            <a:graphicFrameLocks noGrp="1"/>
          </p:cNvGraphicFramePr>
          <p:nvPr/>
        </p:nvGraphicFramePr>
        <p:xfrm>
          <a:off x="942378" y="3486658"/>
          <a:ext cx="4618061" cy="2314942"/>
        </p:xfrm>
        <a:graphic>
          <a:graphicData uri="http://schemas.openxmlformats.org/drawingml/2006/table">
            <a:tbl>
              <a:tblPr firstRow="1" bandRow="1">
                <a:tableStyleId>{2D5ABB26-0587-4C30-8999-92F81FD0307C}</a:tableStyleId>
              </a:tblPr>
              <a:tblGrid>
                <a:gridCol w="2309075"/>
                <a:gridCol w="2308986"/>
              </a:tblGrid>
              <a:tr h="550417">
                <a:tc>
                  <a:txBody>
                    <a:bodyPr/>
                    <a:lstStyle/>
                    <a:p>
                      <a:pPr algn="ctr">
                        <a:lnSpc>
                          <a:spcPct val="100000"/>
                        </a:lnSpc>
                        <a:spcBef>
                          <a:spcPts val="195"/>
                        </a:spcBef>
                      </a:pPr>
                      <a:r>
                        <a:rPr sz="1800" b="1" dirty="0">
                          <a:solidFill>
                            <a:srgbClr val="FFFFFF"/>
                          </a:solidFill>
                          <a:latin typeface="Calibri"/>
                          <a:cs typeface="Calibri"/>
                        </a:rPr>
                        <a:t>+</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95"/>
                        </a:spcBef>
                      </a:pP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764525">
                <a:tc>
                  <a:txBody>
                    <a:bodyPr/>
                    <a:lstStyle/>
                    <a:p>
                      <a:pPr algn="ctr">
                        <a:lnSpc>
                          <a:spcPct val="100000"/>
                        </a:lnSpc>
                        <a:spcBef>
                          <a:spcPts val="95"/>
                        </a:spcBef>
                      </a:pPr>
                      <a:r>
                        <a:rPr sz="1800" spc="-10" dirty="0">
                          <a:latin typeface="Calibri"/>
                          <a:cs typeface="Calibri"/>
                        </a:rPr>
                        <a:t>Fabrication rapide</a:t>
                      </a:r>
                      <a:r>
                        <a:rPr sz="1800" spc="-25" dirty="0">
                          <a:latin typeface="Calibri"/>
                          <a:cs typeface="Calibri"/>
                        </a:rPr>
                        <a:t> </a:t>
                      </a:r>
                      <a:r>
                        <a:rPr sz="1800" spc="-10" dirty="0">
                          <a:latin typeface="Calibri"/>
                          <a:cs typeface="Calibri"/>
                        </a:rPr>
                        <a:t>(x2</a:t>
                      </a:r>
                      <a:endParaRPr sz="1800">
                        <a:latin typeface="Calibri"/>
                        <a:cs typeface="Calibri"/>
                      </a:endParaRPr>
                    </a:p>
                    <a:p>
                      <a:pPr algn="ctr">
                        <a:lnSpc>
                          <a:spcPct val="100000"/>
                        </a:lnSpc>
                      </a:pPr>
                      <a:r>
                        <a:rPr sz="1800" dirty="0">
                          <a:latin typeface="Calibri"/>
                          <a:cs typeface="Calibri"/>
                        </a:rPr>
                        <a:t>/</a:t>
                      </a:r>
                      <a:r>
                        <a:rPr sz="1800" spc="-90" dirty="0">
                          <a:latin typeface="Calibri"/>
                          <a:cs typeface="Calibri"/>
                        </a:rPr>
                        <a:t> </a:t>
                      </a:r>
                      <a:r>
                        <a:rPr sz="1800" spc="-5" dirty="0">
                          <a:latin typeface="Calibri"/>
                          <a:cs typeface="Calibri"/>
                        </a:rPr>
                        <a:t>SLM)</a:t>
                      </a:r>
                      <a:endParaRPr sz="1800">
                        <a:latin typeface="Calibri"/>
                        <a:cs typeface="Calibri"/>
                      </a:endParaRPr>
                    </a:p>
                    <a:p>
                      <a:pPr marL="146050" marR="139065" indent="-635" algn="ctr">
                        <a:lnSpc>
                          <a:spcPct val="100000"/>
                        </a:lnSpc>
                      </a:pPr>
                      <a:r>
                        <a:rPr sz="1800" spc="-10" dirty="0">
                          <a:latin typeface="Calibri"/>
                          <a:cs typeface="Calibri"/>
                        </a:rPr>
                        <a:t>Hétérogénéïtés inter-  couches </a:t>
                      </a:r>
                      <a:r>
                        <a:rPr sz="1800" dirty="0">
                          <a:latin typeface="Calibri"/>
                          <a:cs typeface="Calibri"/>
                        </a:rPr>
                        <a:t>(-20% /</a:t>
                      </a:r>
                      <a:r>
                        <a:rPr sz="1800" spc="-35" dirty="0">
                          <a:latin typeface="Calibri"/>
                          <a:cs typeface="Calibri"/>
                        </a:rPr>
                        <a:t> </a:t>
                      </a:r>
                      <a:r>
                        <a:rPr sz="1800" spc="-5" dirty="0">
                          <a:latin typeface="Calibri"/>
                          <a:cs typeface="Calibri"/>
                        </a:rPr>
                        <a:t>SLM)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09245" marR="302895" indent="1270" algn="ctr">
                        <a:lnSpc>
                          <a:spcPct val="100000"/>
                        </a:lnSpc>
                        <a:spcBef>
                          <a:spcPts val="95"/>
                        </a:spcBef>
                      </a:pPr>
                      <a:r>
                        <a:rPr sz="1800" spc="-15" dirty="0">
                          <a:latin typeface="Calibri"/>
                          <a:cs typeface="Calibri"/>
                        </a:rPr>
                        <a:t>Peu </a:t>
                      </a:r>
                      <a:r>
                        <a:rPr sz="1800" spc="-5" dirty="0">
                          <a:latin typeface="Calibri"/>
                          <a:cs typeface="Calibri"/>
                        </a:rPr>
                        <a:t>de matériaux  </a:t>
                      </a:r>
                      <a:r>
                        <a:rPr sz="1800" spc="-10" dirty="0">
                          <a:latin typeface="Calibri"/>
                          <a:cs typeface="Calibri"/>
                        </a:rPr>
                        <a:t>(Inconel, Titane)  </a:t>
                      </a:r>
                      <a:r>
                        <a:rPr sz="1800" spc="-5" dirty="0">
                          <a:latin typeface="Calibri"/>
                          <a:cs typeface="Calibri"/>
                        </a:rPr>
                        <a:t>Oligopole</a:t>
                      </a:r>
                      <a:r>
                        <a:rPr sz="1800" spc="-40" dirty="0">
                          <a:latin typeface="Calibri"/>
                          <a:cs typeface="Calibri"/>
                        </a:rPr>
                        <a:t> </a:t>
                      </a:r>
                      <a:r>
                        <a:rPr sz="1800" spc="-30" dirty="0">
                          <a:latin typeface="Calibri"/>
                          <a:cs typeface="Calibri"/>
                        </a:rPr>
                        <a:t>d’arcam  </a:t>
                      </a:r>
                      <a:r>
                        <a:rPr sz="1800" dirty="0">
                          <a:latin typeface="Calibri"/>
                          <a:cs typeface="Calibri"/>
                        </a:rPr>
                        <a:t>Ra </a:t>
                      </a:r>
                      <a:r>
                        <a:rPr sz="1800" spc="-5" dirty="0">
                          <a:latin typeface="Calibri"/>
                          <a:cs typeface="Calibri"/>
                        </a:rPr>
                        <a:t>(15-30</a:t>
                      </a:r>
                      <a:r>
                        <a:rPr sz="1800" spc="-55" dirty="0">
                          <a:latin typeface="Calibri"/>
                          <a:cs typeface="Calibri"/>
                        </a:rPr>
                        <a:t> </a:t>
                      </a:r>
                      <a:r>
                        <a:rPr sz="1800" spc="-5" dirty="0">
                          <a:latin typeface="Calibri"/>
                          <a:cs typeface="Calibri"/>
                        </a:rPr>
                        <a:t>µm)</a:t>
                      </a:r>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bl>
          </a:graphicData>
        </a:graphic>
      </p:graphicFrame>
      <p:sp>
        <p:nvSpPr>
          <p:cNvPr id="7" name="object 7"/>
          <p:cNvSpPr/>
          <p:nvPr/>
        </p:nvSpPr>
        <p:spPr>
          <a:xfrm>
            <a:off x="8109204" y="553212"/>
            <a:ext cx="3634740" cy="5672328"/>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11</a:t>
            </a:fld>
            <a:endParaRPr dirty="0"/>
          </a:p>
        </p:txBody>
      </p:sp>
      <p:sp>
        <p:nvSpPr>
          <p:cNvPr id="9"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EBM</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1066800"/>
            <a:ext cx="4441190" cy="426720"/>
          </a:xfrm>
          <a:prstGeom prst="rect">
            <a:avLst/>
          </a:prstGeom>
        </p:spPr>
        <p:txBody>
          <a:bodyPr vert="horz" wrap="square" lIns="0" tIns="0" rIns="0" bIns="0" rtlCol="0">
            <a:spAutoFit/>
          </a:bodyPr>
          <a:lstStyle/>
          <a:p>
            <a:pPr marL="12700">
              <a:lnSpc>
                <a:spcPct val="100000"/>
              </a:lnSpc>
            </a:pPr>
            <a:r>
              <a:rPr sz="2800" spc="-10" dirty="0">
                <a:solidFill>
                  <a:srgbClr val="00B0F0"/>
                </a:solidFill>
              </a:rPr>
              <a:t>EBM (electron beam </a:t>
            </a:r>
            <a:r>
              <a:rPr sz="2800" spc="-5" dirty="0">
                <a:solidFill>
                  <a:srgbClr val="00B0F0"/>
                </a:solidFill>
              </a:rPr>
              <a:t>melting)</a:t>
            </a:r>
            <a:r>
              <a:rPr sz="2800" spc="20" dirty="0">
                <a:solidFill>
                  <a:srgbClr val="00B0F0"/>
                </a:solidFill>
              </a:rPr>
              <a:t> </a:t>
            </a:r>
            <a:r>
              <a:rPr sz="2800" spc="-5" dirty="0">
                <a:solidFill>
                  <a:srgbClr val="00B0F0"/>
                </a:solidFill>
              </a:rPr>
              <a:t>:</a:t>
            </a:r>
            <a:endParaRPr sz="2800" dirty="0">
              <a:solidFill>
                <a:srgbClr val="00B0F0"/>
              </a:solidFill>
            </a:endParaRPr>
          </a:p>
        </p:txBody>
      </p:sp>
      <p:sp>
        <p:nvSpPr>
          <p:cNvPr id="9" name="object 9"/>
          <p:cNvSpPr txBox="1">
            <a:spLocks noGrp="1"/>
          </p:cNvSpPr>
          <p:nvPr>
            <p:ph type="body" idx="1"/>
          </p:nvPr>
        </p:nvSpPr>
        <p:spPr>
          <a:xfrm>
            <a:off x="747141" y="1905000"/>
            <a:ext cx="11319510" cy="3485057"/>
          </a:xfrm>
          <a:prstGeom prst="rect">
            <a:avLst/>
          </a:prstGeom>
        </p:spPr>
        <p:txBody>
          <a:bodyPr vert="horz" wrap="square" lIns="0" tIns="408940" rIns="0" bIns="0" rtlCol="0">
            <a:spAutoFit/>
          </a:bodyPr>
          <a:lstStyle/>
          <a:p>
            <a:pPr marL="561975">
              <a:lnSpc>
                <a:spcPct val="100000"/>
              </a:lnSpc>
            </a:pPr>
            <a:r>
              <a:rPr sz="2400" spc="-15" dirty="0">
                <a:solidFill>
                  <a:srgbClr val="767070"/>
                </a:solidFill>
              </a:rPr>
              <a:t>Post-traitements</a:t>
            </a:r>
            <a:r>
              <a:rPr sz="2400" spc="-70" dirty="0">
                <a:solidFill>
                  <a:srgbClr val="767070"/>
                </a:solidFill>
              </a:rPr>
              <a:t> </a:t>
            </a:r>
            <a:r>
              <a:rPr sz="2400" dirty="0">
                <a:solidFill>
                  <a:srgbClr val="767070"/>
                </a:solidFill>
              </a:rPr>
              <a:t>:</a:t>
            </a:r>
            <a:endParaRPr sz="2400" dirty="0"/>
          </a:p>
          <a:p>
            <a:pPr marL="981075">
              <a:lnSpc>
                <a:spcPts val="2280"/>
              </a:lnSpc>
              <a:spcBef>
                <a:spcPts val="280"/>
              </a:spcBef>
            </a:pPr>
            <a:r>
              <a:rPr sz="2400" spc="-5" dirty="0">
                <a:solidFill>
                  <a:srgbClr val="00B0F0"/>
                </a:solidFill>
              </a:rPr>
              <a:t>les </a:t>
            </a:r>
            <a:r>
              <a:rPr sz="2400" spc="-10" dirty="0">
                <a:solidFill>
                  <a:srgbClr val="00B0F0"/>
                </a:solidFill>
              </a:rPr>
              <a:t>traitements </a:t>
            </a:r>
            <a:r>
              <a:rPr sz="2400" dirty="0">
                <a:solidFill>
                  <a:srgbClr val="00B0F0"/>
                </a:solidFill>
              </a:rPr>
              <a:t>thermiques </a:t>
            </a:r>
            <a:r>
              <a:rPr sz="2400" spc="-10" dirty="0">
                <a:solidFill>
                  <a:srgbClr val="00B0F0"/>
                </a:solidFill>
              </a:rPr>
              <a:t>sont important </a:t>
            </a:r>
            <a:r>
              <a:rPr sz="2400" spc="-5" dirty="0">
                <a:solidFill>
                  <a:srgbClr val="00B0F0"/>
                </a:solidFill>
              </a:rPr>
              <a:t>pour </a:t>
            </a:r>
            <a:r>
              <a:rPr sz="2400" dirty="0">
                <a:solidFill>
                  <a:srgbClr val="00B0F0"/>
                </a:solidFill>
              </a:rPr>
              <a:t>ce </a:t>
            </a:r>
            <a:r>
              <a:rPr sz="2400" spc="-10" dirty="0">
                <a:solidFill>
                  <a:srgbClr val="00B0F0"/>
                </a:solidFill>
              </a:rPr>
              <a:t>process </a:t>
            </a:r>
            <a:r>
              <a:rPr sz="2400" spc="-5" dirty="0">
                <a:solidFill>
                  <a:srgbClr val="00B0F0"/>
                </a:solidFill>
              </a:rPr>
              <a:t>car </a:t>
            </a:r>
            <a:r>
              <a:rPr sz="2400" spc="-5" dirty="0" err="1">
                <a:solidFill>
                  <a:srgbClr val="00B0F0"/>
                </a:solidFill>
              </a:rPr>
              <a:t>quelques</a:t>
            </a:r>
            <a:r>
              <a:rPr sz="2400" spc="170" dirty="0">
                <a:solidFill>
                  <a:srgbClr val="00B0F0"/>
                </a:solidFill>
              </a:rPr>
              <a:t> </a:t>
            </a:r>
            <a:r>
              <a:rPr sz="2400" spc="-10" dirty="0" err="1" smtClean="0">
                <a:solidFill>
                  <a:srgbClr val="00B0F0"/>
                </a:solidFill>
              </a:rPr>
              <a:t>contraintes</a:t>
            </a:r>
            <a:r>
              <a:rPr lang="fr-FR" sz="2400" spc="-10" dirty="0" smtClean="0">
                <a:solidFill>
                  <a:srgbClr val="00B0F0"/>
                </a:solidFill>
              </a:rPr>
              <a:t> </a:t>
            </a:r>
            <a:r>
              <a:rPr sz="2400" spc="-5" dirty="0" err="1" smtClean="0">
                <a:solidFill>
                  <a:srgbClr val="00B0F0"/>
                </a:solidFill>
              </a:rPr>
              <a:t>résiduelles</a:t>
            </a:r>
            <a:endParaRPr sz="2400" dirty="0">
              <a:solidFill>
                <a:srgbClr val="00B0F0"/>
              </a:solidFill>
            </a:endParaRPr>
          </a:p>
          <a:p>
            <a:pPr marL="981075" marR="659765">
              <a:lnSpc>
                <a:spcPts val="2160"/>
              </a:lnSpc>
              <a:spcBef>
                <a:spcPts val="535"/>
              </a:spcBef>
            </a:pPr>
            <a:r>
              <a:rPr sz="2400" spc="-5" dirty="0">
                <a:solidFill>
                  <a:srgbClr val="00B0F0"/>
                </a:solidFill>
              </a:rPr>
              <a:t>Usinages presque </a:t>
            </a:r>
            <a:r>
              <a:rPr sz="2400" spc="-10" dirty="0">
                <a:solidFill>
                  <a:srgbClr val="00B0F0"/>
                </a:solidFill>
              </a:rPr>
              <a:t>obligatoire </a:t>
            </a:r>
            <a:r>
              <a:rPr sz="2400" spc="-5" dirty="0">
                <a:solidFill>
                  <a:srgbClr val="00B0F0"/>
                </a:solidFill>
              </a:rPr>
              <a:t>car </a:t>
            </a:r>
            <a:r>
              <a:rPr sz="2400" spc="-35" dirty="0">
                <a:solidFill>
                  <a:srgbClr val="00B0F0"/>
                </a:solidFill>
              </a:rPr>
              <a:t>l’état </a:t>
            </a:r>
            <a:r>
              <a:rPr sz="2400" dirty="0">
                <a:solidFill>
                  <a:srgbClr val="00B0F0"/>
                </a:solidFill>
              </a:rPr>
              <a:t>de </a:t>
            </a:r>
            <a:r>
              <a:rPr sz="2400" spc="-5" dirty="0">
                <a:solidFill>
                  <a:srgbClr val="00B0F0"/>
                </a:solidFill>
              </a:rPr>
              <a:t>surface </a:t>
            </a:r>
            <a:r>
              <a:rPr sz="2400" spc="-10" dirty="0">
                <a:solidFill>
                  <a:srgbClr val="00B0F0"/>
                </a:solidFill>
              </a:rPr>
              <a:t>est très </a:t>
            </a:r>
            <a:r>
              <a:rPr sz="2400" spc="-5" dirty="0">
                <a:solidFill>
                  <a:srgbClr val="00B0F0"/>
                </a:solidFill>
              </a:rPr>
              <a:t>mauvais </a:t>
            </a:r>
            <a:r>
              <a:rPr sz="2400" dirty="0">
                <a:solidFill>
                  <a:srgbClr val="00B0F0"/>
                </a:solidFill>
              </a:rPr>
              <a:t>donc risques  </a:t>
            </a:r>
            <a:r>
              <a:rPr sz="2400" spc="-10" dirty="0">
                <a:solidFill>
                  <a:srgbClr val="00B0F0"/>
                </a:solidFill>
              </a:rPr>
              <a:t>important </a:t>
            </a:r>
            <a:r>
              <a:rPr sz="2400" dirty="0">
                <a:solidFill>
                  <a:srgbClr val="00B0F0"/>
                </a:solidFill>
              </a:rPr>
              <a:t>de </a:t>
            </a:r>
            <a:r>
              <a:rPr sz="2400" spc="-10" dirty="0">
                <a:solidFill>
                  <a:srgbClr val="00B0F0"/>
                </a:solidFill>
              </a:rPr>
              <a:t>fatigue. </a:t>
            </a:r>
            <a:r>
              <a:rPr sz="2400" spc="-5" dirty="0">
                <a:solidFill>
                  <a:srgbClr val="00B0F0"/>
                </a:solidFill>
              </a:rPr>
              <a:t>Précision </a:t>
            </a:r>
            <a:r>
              <a:rPr sz="2400" spc="-10" dirty="0">
                <a:solidFill>
                  <a:srgbClr val="00B0F0"/>
                </a:solidFill>
              </a:rPr>
              <a:t>assez correcte</a:t>
            </a:r>
            <a:r>
              <a:rPr sz="2400" spc="85" dirty="0">
                <a:solidFill>
                  <a:srgbClr val="00B0F0"/>
                </a:solidFill>
              </a:rPr>
              <a:t> </a:t>
            </a:r>
            <a:r>
              <a:rPr sz="2400" dirty="0">
                <a:solidFill>
                  <a:srgbClr val="00B0F0"/>
                </a:solidFill>
              </a:rPr>
              <a:t>(+/-0,2</a:t>
            </a:r>
            <a:r>
              <a:rPr sz="2400" dirty="0" smtClean="0">
                <a:solidFill>
                  <a:srgbClr val="00B0F0"/>
                </a:solidFill>
              </a:rPr>
              <a:t>).</a:t>
            </a:r>
            <a:endParaRPr lang="fr-FR" sz="2400" dirty="0" smtClean="0">
              <a:solidFill>
                <a:srgbClr val="00B0F0"/>
              </a:solidFill>
            </a:endParaRPr>
          </a:p>
          <a:p>
            <a:pPr marL="981075" marR="659765">
              <a:lnSpc>
                <a:spcPts val="2160"/>
              </a:lnSpc>
              <a:spcBef>
                <a:spcPts val="535"/>
              </a:spcBef>
            </a:pPr>
            <a:endParaRPr sz="2000" dirty="0">
              <a:solidFill>
                <a:srgbClr val="00B0F0"/>
              </a:solidFill>
            </a:endParaRPr>
          </a:p>
          <a:p>
            <a:pPr marL="539750" marR="5080" indent="15875">
              <a:lnSpc>
                <a:spcPct val="90100"/>
              </a:lnSpc>
              <a:spcBef>
                <a:spcPts val="440"/>
              </a:spcBef>
            </a:pPr>
            <a:r>
              <a:rPr sz="2400" spc="-15" dirty="0">
                <a:solidFill>
                  <a:srgbClr val="767070"/>
                </a:solidFill>
              </a:rPr>
              <a:t>Intégration </a:t>
            </a:r>
            <a:r>
              <a:rPr sz="2400" dirty="0">
                <a:solidFill>
                  <a:srgbClr val="767070"/>
                </a:solidFill>
              </a:rPr>
              <a:t>: </a:t>
            </a:r>
            <a:endParaRPr lang="fr-FR" sz="2400" dirty="0" smtClean="0">
              <a:solidFill>
                <a:srgbClr val="767070"/>
              </a:solidFill>
            </a:endParaRPr>
          </a:p>
          <a:p>
            <a:pPr marL="539750" marR="5080" indent="15875">
              <a:lnSpc>
                <a:spcPct val="90100"/>
              </a:lnSpc>
              <a:spcBef>
                <a:spcPts val="440"/>
              </a:spcBef>
            </a:pPr>
            <a:r>
              <a:rPr lang="fr-FR" sz="2400" spc="-25" dirty="0">
                <a:solidFill>
                  <a:srgbClr val="767070"/>
                </a:solidFill>
              </a:rPr>
              <a:t>	</a:t>
            </a:r>
            <a:r>
              <a:rPr sz="2400" spc="-25" dirty="0" err="1" smtClean="0">
                <a:solidFill>
                  <a:srgbClr val="00B0F0"/>
                </a:solidFill>
              </a:rPr>
              <a:t>L’intégration</a:t>
            </a:r>
            <a:r>
              <a:rPr sz="2400" spc="-25" dirty="0" smtClean="0">
                <a:solidFill>
                  <a:srgbClr val="00B0F0"/>
                </a:solidFill>
              </a:rPr>
              <a:t> </a:t>
            </a:r>
            <a:r>
              <a:rPr sz="2400" dirty="0">
                <a:solidFill>
                  <a:srgbClr val="00B0F0"/>
                </a:solidFill>
              </a:rPr>
              <a:t>de </a:t>
            </a:r>
            <a:r>
              <a:rPr sz="2400" spc="-5" dirty="0">
                <a:solidFill>
                  <a:srgbClr val="00B0F0"/>
                </a:solidFill>
              </a:rPr>
              <a:t>telles </a:t>
            </a:r>
            <a:r>
              <a:rPr sz="2400" dirty="0">
                <a:solidFill>
                  <a:srgbClr val="00B0F0"/>
                </a:solidFill>
              </a:rPr>
              <a:t>machines </a:t>
            </a:r>
            <a:r>
              <a:rPr sz="2400" spc="-10" dirty="0">
                <a:solidFill>
                  <a:srgbClr val="00B0F0"/>
                </a:solidFill>
              </a:rPr>
              <a:t>est </a:t>
            </a:r>
            <a:r>
              <a:rPr sz="2400" spc="-15" dirty="0">
                <a:solidFill>
                  <a:srgbClr val="00B0F0"/>
                </a:solidFill>
              </a:rPr>
              <a:t>complexe, </a:t>
            </a:r>
            <a:r>
              <a:rPr sz="2400" dirty="0">
                <a:solidFill>
                  <a:srgbClr val="00B0F0"/>
                </a:solidFill>
              </a:rPr>
              <a:t>ce </a:t>
            </a:r>
            <a:r>
              <a:rPr sz="2400" spc="-10" dirty="0">
                <a:solidFill>
                  <a:srgbClr val="00B0F0"/>
                </a:solidFill>
              </a:rPr>
              <a:t>sont </a:t>
            </a:r>
            <a:r>
              <a:rPr sz="2400" dirty="0">
                <a:solidFill>
                  <a:srgbClr val="00B0F0"/>
                </a:solidFill>
              </a:rPr>
              <a:t>de </a:t>
            </a:r>
            <a:r>
              <a:rPr sz="2400" spc="-15" dirty="0" err="1" smtClean="0">
                <a:solidFill>
                  <a:srgbClr val="00B0F0"/>
                </a:solidFill>
              </a:rPr>
              <a:t>vrai</a:t>
            </a:r>
            <a:r>
              <a:rPr lang="fr-FR" sz="2400" spc="-15" dirty="0" smtClean="0">
                <a:solidFill>
                  <a:srgbClr val="00B0F0"/>
                </a:solidFill>
              </a:rPr>
              <a:t>e</a:t>
            </a:r>
            <a:r>
              <a:rPr sz="2400" spc="-15" dirty="0" smtClean="0">
                <a:solidFill>
                  <a:srgbClr val="00B0F0"/>
                </a:solidFill>
              </a:rPr>
              <a:t>s </a:t>
            </a:r>
            <a:r>
              <a:rPr sz="2400" spc="-5" dirty="0" smtClean="0">
                <a:solidFill>
                  <a:srgbClr val="00B0F0"/>
                </a:solidFill>
              </a:rPr>
              <a:t>machines </a:t>
            </a:r>
            <a:r>
              <a:rPr lang="fr-FR" sz="2400" spc="-5" dirty="0" smtClean="0">
                <a:solidFill>
                  <a:srgbClr val="00B0F0"/>
                </a:solidFill>
              </a:rPr>
              <a:t>	</a:t>
            </a:r>
            <a:r>
              <a:rPr sz="2400" spc="-5" dirty="0" err="1" smtClean="0">
                <a:solidFill>
                  <a:srgbClr val="00B0F0"/>
                </a:solidFill>
              </a:rPr>
              <a:t>industrielles</a:t>
            </a:r>
            <a:r>
              <a:rPr sz="2400" spc="-5" dirty="0" smtClean="0">
                <a:solidFill>
                  <a:srgbClr val="00B0F0"/>
                </a:solidFill>
              </a:rPr>
              <a:t> </a:t>
            </a:r>
            <a:r>
              <a:rPr sz="2400" spc="-10" dirty="0">
                <a:solidFill>
                  <a:srgbClr val="00B0F0"/>
                </a:solidFill>
              </a:rPr>
              <a:t>nécessitant </a:t>
            </a:r>
            <a:r>
              <a:rPr sz="2400" spc="-5" dirty="0">
                <a:solidFill>
                  <a:srgbClr val="00B0F0"/>
                </a:solidFill>
              </a:rPr>
              <a:t>certains consommables </a:t>
            </a:r>
            <a:r>
              <a:rPr sz="2400" dirty="0">
                <a:solidFill>
                  <a:srgbClr val="00B0F0"/>
                </a:solidFill>
              </a:rPr>
              <a:t>et </a:t>
            </a:r>
            <a:r>
              <a:rPr sz="2400" spc="-5" dirty="0">
                <a:solidFill>
                  <a:srgbClr val="00B0F0"/>
                </a:solidFill>
              </a:rPr>
              <a:t>un </a:t>
            </a:r>
            <a:r>
              <a:rPr sz="2400" spc="-10" dirty="0" err="1" smtClean="0">
                <a:solidFill>
                  <a:srgbClr val="00B0F0"/>
                </a:solidFill>
              </a:rPr>
              <a:t>encombrement</a:t>
            </a:r>
            <a:r>
              <a:rPr sz="2400" spc="-65" dirty="0" smtClean="0">
                <a:solidFill>
                  <a:srgbClr val="00B0F0"/>
                </a:solidFill>
              </a:rPr>
              <a:t> </a:t>
            </a:r>
            <a:r>
              <a:rPr sz="2400" spc="-10" dirty="0" err="1">
                <a:solidFill>
                  <a:srgbClr val="00B0F0"/>
                </a:solidFill>
              </a:rPr>
              <a:t>suffisant</a:t>
            </a:r>
            <a:r>
              <a:rPr sz="2400" spc="-10" dirty="0" smtClean="0">
                <a:solidFill>
                  <a:srgbClr val="00B0F0"/>
                </a:solidFill>
              </a:rPr>
              <a:t>.</a:t>
            </a:r>
            <a:endParaRPr sz="2400" dirty="0">
              <a:solidFill>
                <a:srgbClr val="00B0F0"/>
              </a:solidFil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12</a:t>
            </a:fld>
            <a:endParaRPr dirty="0"/>
          </a:p>
        </p:txBody>
      </p:sp>
      <p:sp>
        <p:nvSpPr>
          <p:cNvPr id="11"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EBM</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1000" y="753227"/>
            <a:ext cx="6254750" cy="430887"/>
          </a:xfrm>
          <a:prstGeom prst="rect">
            <a:avLst/>
          </a:prstGeom>
        </p:spPr>
        <p:txBody>
          <a:bodyPr vert="horz" wrap="square" lIns="0" tIns="0" rIns="0" bIns="0" rtlCol="0">
            <a:spAutoFit/>
          </a:bodyPr>
          <a:lstStyle/>
          <a:p>
            <a:pPr marL="12700">
              <a:lnSpc>
                <a:spcPct val="100000"/>
              </a:lnSpc>
            </a:pPr>
            <a:r>
              <a:rPr sz="2800" spc="-30" dirty="0">
                <a:solidFill>
                  <a:srgbClr val="00B0F0"/>
                </a:solidFill>
                <a:latin typeface="Calibri"/>
                <a:cs typeface="Calibri"/>
              </a:rPr>
              <a:t>Technologie </a:t>
            </a:r>
            <a:r>
              <a:rPr sz="2800" spc="-10" dirty="0">
                <a:solidFill>
                  <a:srgbClr val="00B0F0"/>
                </a:solidFill>
                <a:latin typeface="Calibri"/>
                <a:cs typeface="Calibri"/>
              </a:rPr>
              <a:t>EBM </a:t>
            </a:r>
            <a:r>
              <a:rPr sz="2800" spc="-5" dirty="0">
                <a:solidFill>
                  <a:srgbClr val="00B0F0"/>
                </a:solidFill>
                <a:latin typeface="Calibri"/>
                <a:cs typeface="Calibri"/>
              </a:rPr>
              <a:t>( </a:t>
            </a:r>
            <a:r>
              <a:rPr sz="2800" spc="-15" dirty="0">
                <a:solidFill>
                  <a:srgbClr val="00B0F0"/>
                </a:solidFill>
                <a:latin typeface="Calibri"/>
                <a:cs typeface="Calibri"/>
              </a:rPr>
              <a:t>Electron </a:t>
            </a:r>
            <a:r>
              <a:rPr sz="2800" spc="-5" dirty="0">
                <a:solidFill>
                  <a:srgbClr val="00B0F0"/>
                </a:solidFill>
                <a:latin typeface="Calibri"/>
                <a:cs typeface="Calibri"/>
              </a:rPr>
              <a:t>Beam </a:t>
            </a:r>
            <a:r>
              <a:rPr sz="2800" spc="-10" dirty="0">
                <a:solidFill>
                  <a:srgbClr val="00B0F0"/>
                </a:solidFill>
                <a:latin typeface="Calibri"/>
                <a:cs typeface="Calibri"/>
              </a:rPr>
              <a:t>Melting</a:t>
            </a:r>
            <a:r>
              <a:rPr sz="2800" spc="155" dirty="0">
                <a:solidFill>
                  <a:srgbClr val="00B0F0"/>
                </a:solidFill>
                <a:latin typeface="Calibri"/>
                <a:cs typeface="Calibri"/>
              </a:rPr>
              <a:t> </a:t>
            </a:r>
            <a:r>
              <a:rPr sz="2800" spc="-5" dirty="0" smtClean="0">
                <a:solidFill>
                  <a:srgbClr val="00B0F0"/>
                </a:solidFill>
                <a:latin typeface="Calibri"/>
                <a:cs typeface="Calibri"/>
              </a:rPr>
              <a:t>)</a:t>
            </a:r>
            <a:endParaRPr sz="2800" dirty="0">
              <a:solidFill>
                <a:srgbClr val="00B0F0"/>
              </a:solidFill>
              <a:latin typeface="Calibri"/>
              <a:cs typeface="Calibri"/>
            </a:endParaRPr>
          </a:p>
        </p:txBody>
      </p:sp>
      <p:sp>
        <p:nvSpPr>
          <p:cNvPr id="18" name="object 18"/>
          <p:cNvSpPr txBox="1">
            <a:spLocks noGrp="1"/>
          </p:cNvSpPr>
          <p:nvPr>
            <p:ph sz="half" idx="3"/>
          </p:nvPr>
        </p:nvSpPr>
        <p:spPr>
          <a:xfrm>
            <a:off x="1059937" y="1676400"/>
            <a:ext cx="10896599" cy="4186659"/>
          </a:xfrm>
          <a:prstGeom prst="rect">
            <a:avLst/>
          </a:prstGeom>
        </p:spPr>
        <p:txBody>
          <a:bodyPr vert="horz" wrap="square" lIns="0" tIns="0" rIns="0" bIns="0" rtlCol="0">
            <a:spAutoFit/>
          </a:bodyPr>
          <a:lstStyle/>
          <a:p>
            <a:pPr marL="12700">
              <a:lnSpc>
                <a:spcPct val="100000"/>
              </a:lnSpc>
            </a:pPr>
            <a:r>
              <a:rPr lang="fr-FR" sz="1600" spc="-15" dirty="0" smtClean="0"/>
              <a:t>     </a:t>
            </a:r>
            <a:r>
              <a:rPr sz="1600" b="1" u="sng" spc="-15" dirty="0" err="1" smtClean="0"/>
              <a:t>Avantages</a:t>
            </a:r>
            <a:r>
              <a:rPr sz="1600" b="1" u="sng" spc="-45" dirty="0" smtClean="0"/>
              <a:t> </a:t>
            </a:r>
            <a:r>
              <a:rPr sz="1600" b="1" u="sng" spc="-5" dirty="0"/>
              <a:t>:</a:t>
            </a:r>
          </a:p>
          <a:p>
            <a:pPr marL="527050" indent="-285750">
              <a:lnSpc>
                <a:spcPct val="100000"/>
              </a:lnSpc>
              <a:spcBef>
                <a:spcPts val="540"/>
              </a:spcBef>
              <a:buFont typeface="Arial" panose="020B0604020202020204" pitchFamily="34" charset="0"/>
              <a:buChar char="•"/>
            </a:pPr>
            <a:r>
              <a:rPr sz="1600" spc="-10" dirty="0"/>
              <a:t>Excellente</a:t>
            </a:r>
            <a:r>
              <a:rPr sz="1600" spc="-15" dirty="0"/>
              <a:t> </a:t>
            </a:r>
            <a:r>
              <a:rPr sz="1600" spc="-10" dirty="0"/>
              <a:t>flexibilité</a:t>
            </a:r>
          </a:p>
          <a:p>
            <a:pPr marL="527050" indent="-285750">
              <a:lnSpc>
                <a:spcPct val="100000"/>
              </a:lnSpc>
              <a:spcBef>
                <a:spcPts val="525"/>
              </a:spcBef>
              <a:buFont typeface="Arial" panose="020B0604020202020204" pitchFamily="34" charset="0"/>
              <a:buChar char="•"/>
            </a:pPr>
            <a:r>
              <a:rPr sz="1600" spc="-5" dirty="0"/>
              <a:t>Excellent </a:t>
            </a:r>
            <a:r>
              <a:rPr sz="1600" spc="-10" dirty="0"/>
              <a:t>propriétés </a:t>
            </a:r>
            <a:r>
              <a:rPr sz="1600" spc="-5" dirty="0"/>
              <a:t>de</a:t>
            </a:r>
            <a:r>
              <a:rPr sz="1600" spc="15" dirty="0"/>
              <a:t> </a:t>
            </a:r>
            <a:r>
              <a:rPr sz="1600" spc="-10" dirty="0"/>
              <a:t>fatigue</a:t>
            </a:r>
          </a:p>
          <a:p>
            <a:pPr marL="527050" marR="133985" indent="-285750">
              <a:lnSpc>
                <a:spcPct val="70000"/>
              </a:lnSpc>
              <a:spcBef>
                <a:spcPts val="994"/>
              </a:spcBef>
              <a:buFont typeface="Arial" panose="020B0604020202020204" pitchFamily="34" charset="0"/>
              <a:buChar char="•"/>
            </a:pPr>
            <a:r>
              <a:rPr sz="1600" spc="-10" dirty="0"/>
              <a:t>Contraintes </a:t>
            </a:r>
            <a:r>
              <a:rPr sz="1600" spc="-5" dirty="0"/>
              <a:t>résiduelles très </a:t>
            </a:r>
            <a:r>
              <a:rPr sz="1600" spc="-10" dirty="0"/>
              <a:t>faibles </a:t>
            </a:r>
            <a:r>
              <a:rPr sz="1600" spc="-5" dirty="0"/>
              <a:t>pas de </a:t>
            </a:r>
            <a:r>
              <a:rPr sz="1600" spc="-10" dirty="0"/>
              <a:t>traitement </a:t>
            </a:r>
            <a:r>
              <a:rPr sz="1600" spc="-5" dirty="0"/>
              <a:t>thermique  requis</a:t>
            </a:r>
          </a:p>
          <a:p>
            <a:pPr marL="527050" marR="767715" indent="-285750">
              <a:lnSpc>
                <a:spcPct val="133800"/>
              </a:lnSpc>
              <a:spcBef>
                <a:spcPts val="10"/>
              </a:spcBef>
              <a:buFont typeface="Arial" panose="020B0604020202020204" pitchFamily="34" charset="0"/>
              <a:buChar char="•"/>
            </a:pPr>
            <a:r>
              <a:rPr sz="1600" dirty="0"/>
              <a:t>Pièces </a:t>
            </a:r>
            <a:r>
              <a:rPr sz="1600" spc="-5" dirty="0"/>
              <a:t>non </a:t>
            </a:r>
            <a:r>
              <a:rPr sz="1600" spc="-10" dirty="0"/>
              <a:t>fixées </a:t>
            </a:r>
            <a:r>
              <a:rPr sz="1600" spc="-5" dirty="0"/>
              <a:t>au </a:t>
            </a:r>
            <a:r>
              <a:rPr sz="1600" spc="-10" dirty="0"/>
              <a:t>plateau </a:t>
            </a:r>
            <a:r>
              <a:rPr sz="1600" spc="-5" dirty="0"/>
              <a:t>moins de </a:t>
            </a:r>
            <a:r>
              <a:rPr sz="1600" spc="-10" dirty="0"/>
              <a:t>post-traitement  Procédé </a:t>
            </a:r>
            <a:r>
              <a:rPr sz="1600" spc="-5" dirty="0"/>
              <a:t>relativement </a:t>
            </a:r>
            <a:r>
              <a:rPr sz="1600" spc="-10" dirty="0"/>
              <a:t>rapide </a:t>
            </a:r>
            <a:r>
              <a:rPr sz="1600" spc="-5" dirty="0"/>
              <a:t>(0.2</a:t>
            </a:r>
            <a:r>
              <a:rPr sz="1600" spc="50" dirty="0"/>
              <a:t> </a:t>
            </a:r>
            <a:r>
              <a:rPr sz="1600" spc="5" dirty="0" smtClean="0"/>
              <a:t>kg/h)</a:t>
            </a:r>
            <a:endParaRPr lang="fr-FR" sz="1600" spc="5" dirty="0" smtClean="0"/>
          </a:p>
          <a:p>
            <a:pPr marL="527050" marR="767715" indent="-285750">
              <a:lnSpc>
                <a:spcPct val="133800"/>
              </a:lnSpc>
              <a:spcBef>
                <a:spcPts val="10"/>
              </a:spcBef>
              <a:buFont typeface="Arial" panose="020B0604020202020204" pitchFamily="34" charset="0"/>
              <a:buChar char="•"/>
            </a:pPr>
            <a:r>
              <a:rPr sz="1600" spc="-10" dirty="0" err="1" smtClean="0"/>
              <a:t>Procédé</a:t>
            </a:r>
            <a:r>
              <a:rPr sz="1600" spc="-10" dirty="0" smtClean="0"/>
              <a:t> </a:t>
            </a:r>
            <a:r>
              <a:rPr sz="1600" spc="-5" dirty="0"/>
              <a:t>économique </a:t>
            </a:r>
            <a:r>
              <a:rPr sz="1600" spc="-5" dirty="0" err="1"/>
              <a:t>en</a:t>
            </a:r>
            <a:r>
              <a:rPr sz="1600" spc="-5" dirty="0"/>
              <a:t> </a:t>
            </a:r>
            <a:r>
              <a:rPr sz="1600" spc="-5" dirty="0" err="1" smtClean="0"/>
              <a:t>énergie</a:t>
            </a:r>
            <a:endParaRPr lang="fr-FR" sz="1600" spc="-5" dirty="0"/>
          </a:p>
          <a:p>
            <a:pPr marL="241300" marR="767715">
              <a:lnSpc>
                <a:spcPct val="133800"/>
              </a:lnSpc>
              <a:spcBef>
                <a:spcPts val="10"/>
              </a:spcBef>
            </a:pPr>
            <a:r>
              <a:rPr sz="1600" b="1" u="sng" spc="-5" dirty="0" err="1" smtClean="0"/>
              <a:t>Limites</a:t>
            </a:r>
            <a:r>
              <a:rPr sz="1600" b="1" u="sng" spc="-70" dirty="0" smtClean="0"/>
              <a:t> </a:t>
            </a:r>
            <a:r>
              <a:rPr sz="1600" b="1" u="sng" spc="-5" dirty="0"/>
              <a:t>:</a:t>
            </a:r>
          </a:p>
          <a:p>
            <a:pPr marL="527050" indent="-285750">
              <a:lnSpc>
                <a:spcPct val="100000"/>
              </a:lnSpc>
              <a:spcBef>
                <a:spcPts val="365"/>
              </a:spcBef>
              <a:buFont typeface="Arial" panose="020B0604020202020204" pitchFamily="34" charset="0"/>
              <a:buChar char="•"/>
            </a:pPr>
            <a:r>
              <a:rPr sz="1600" spc="-5" dirty="0"/>
              <a:t>Capacité </a:t>
            </a:r>
            <a:r>
              <a:rPr sz="1600" spc="-10" dirty="0"/>
              <a:t>max </a:t>
            </a:r>
            <a:r>
              <a:rPr sz="1600" spc="-5" dirty="0"/>
              <a:t>: 300x </a:t>
            </a:r>
            <a:r>
              <a:rPr sz="1600" spc="-5" dirty="0" smtClean="0"/>
              <a:t>30</a:t>
            </a:r>
            <a:r>
              <a:rPr lang="fr-FR" sz="1600" spc="-5" dirty="0" smtClean="0"/>
              <a:t>0</a:t>
            </a:r>
            <a:r>
              <a:rPr sz="1600" spc="-5" dirty="0" smtClean="0"/>
              <a:t>x</a:t>
            </a:r>
            <a:r>
              <a:rPr sz="1600" spc="35" dirty="0" smtClean="0"/>
              <a:t> </a:t>
            </a:r>
            <a:r>
              <a:rPr sz="1600" spc="-5" dirty="0"/>
              <a:t>380mm</a:t>
            </a:r>
          </a:p>
          <a:p>
            <a:pPr marL="527050" marR="581660" indent="-285750">
              <a:lnSpc>
                <a:spcPct val="70000"/>
              </a:lnSpc>
              <a:spcBef>
                <a:spcPts val="994"/>
              </a:spcBef>
              <a:buFont typeface="Arial" panose="020B0604020202020204" pitchFamily="34" charset="0"/>
              <a:buChar char="•"/>
            </a:pPr>
            <a:r>
              <a:rPr sz="1600" spc="-5" dirty="0"/>
              <a:t>Surface de finition relativement </a:t>
            </a:r>
            <a:r>
              <a:rPr sz="1600" spc="-10" dirty="0"/>
              <a:t>faible, </a:t>
            </a:r>
            <a:r>
              <a:rPr sz="1600" spc="-5" dirty="0"/>
              <a:t>nécessite un post-  </a:t>
            </a:r>
            <a:r>
              <a:rPr sz="1600" spc="-10" dirty="0"/>
              <a:t>traitement</a:t>
            </a:r>
          </a:p>
          <a:p>
            <a:pPr marL="527050" indent="-285750">
              <a:lnSpc>
                <a:spcPts val="1325"/>
              </a:lnSpc>
              <a:spcBef>
                <a:spcPts val="540"/>
              </a:spcBef>
              <a:buFont typeface="Arial" panose="020B0604020202020204" pitchFamily="34" charset="0"/>
              <a:buChar char="•"/>
            </a:pPr>
            <a:r>
              <a:rPr sz="1600" spc="-25" dirty="0"/>
              <a:t>L’enlèvement </a:t>
            </a:r>
            <a:r>
              <a:rPr sz="1600" spc="-5" dirty="0"/>
              <a:t>de la poudre peut limiter la </a:t>
            </a:r>
            <a:r>
              <a:rPr sz="1600" spc="-10" dirty="0"/>
              <a:t>complexité </a:t>
            </a:r>
            <a:r>
              <a:rPr sz="1600" spc="-5" dirty="0"/>
              <a:t>des </a:t>
            </a:r>
            <a:r>
              <a:rPr sz="1600" spc="25" dirty="0"/>
              <a:t> </a:t>
            </a:r>
            <a:r>
              <a:rPr sz="1600" spc="-10" dirty="0" err="1" smtClean="0"/>
              <a:t>formes</a:t>
            </a:r>
            <a:r>
              <a:rPr lang="fr-FR" sz="1600" spc="-10" dirty="0" smtClean="0"/>
              <a:t> </a:t>
            </a:r>
            <a:r>
              <a:rPr sz="1600" spc="-10" dirty="0" smtClean="0"/>
              <a:t>internes</a:t>
            </a:r>
            <a:endParaRPr sz="1600" spc="-10" dirty="0"/>
          </a:p>
          <a:p>
            <a:pPr marL="12700">
              <a:lnSpc>
                <a:spcPct val="100000"/>
              </a:lnSpc>
              <a:spcBef>
                <a:spcPts val="530"/>
              </a:spcBef>
            </a:pPr>
            <a:r>
              <a:rPr lang="fr-FR" sz="1600" spc="-5" dirty="0" smtClean="0"/>
              <a:t>      </a:t>
            </a:r>
            <a:r>
              <a:rPr sz="1600" b="1" u="sng" spc="-5" dirty="0" err="1" smtClean="0"/>
              <a:t>Idéal</a:t>
            </a:r>
            <a:r>
              <a:rPr sz="1600" b="1" u="sng" spc="-5" dirty="0" smtClean="0"/>
              <a:t> </a:t>
            </a:r>
            <a:r>
              <a:rPr sz="1600" b="1" u="sng" spc="-5" dirty="0"/>
              <a:t>pour</a:t>
            </a:r>
            <a:r>
              <a:rPr sz="1600" b="1" u="sng" spc="-45" dirty="0"/>
              <a:t> </a:t>
            </a:r>
            <a:r>
              <a:rPr sz="1600" b="1" u="sng" spc="-5" dirty="0"/>
              <a:t>:</a:t>
            </a:r>
          </a:p>
          <a:p>
            <a:pPr marL="527050" marR="1736725" indent="-285750">
              <a:lnSpc>
                <a:spcPts val="2100"/>
              </a:lnSpc>
              <a:spcBef>
                <a:spcPts val="145"/>
              </a:spcBef>
              <a:buFont typeface="Arial" panose="020B0604020202020204" pitchFamily="34" charset="0"/>
              <a:buChar char="•"/>
            </a:pPr>
            <a:r>
              <a:rPr sz="1600" spc="-10" dirty="0"/>
              <a:t>Petites </a:t>
            </a:r>
            <a:r>
              <a:rPr sz="1600" spc="-5" dirty="0"/>
              <a:t>pièces très </a:t>
            </a:r>
            <a:r>
              <a:rPr sz="1600" spc="-10" dirty="0"/>
              <a:t>proches </a:t>
            </a:r>
            <a:r>
              <a:rPr sz="1600" spc="-5" dirty="0"/>
              <a:t>de la </a:t>
            </a:r>
            <a:r>
              <a:rPr sz="1600" spc="-15" dirty="0"/>
              <a:t>netteté  </a:t>
            </a:r>
            <a:r>
              <a:rPr sz="1600" spc="-10" dirty="0"/>
              <a:t>Petits </a:t>
            </a:r>
            <a:r>
              <a:rPr sz="1600" spc="-5" dirty="0"/>
              <a:t>lots de production</a:t>
            </a:r>
          </a:p>
          <a:p>
            <a:pPr marL="527050" indent="-285750">
              <a:lnSpc>
                <a:spcPct val="100000"/>
              </a:lnSpc>
              <a:spcBef>
                <a:spcPts val="365"/>
              </a:spcBef>
              <a:buFont typeface="Arial" panose="020B0604020202020204" pitchFamily="34" charset="0"/>
              <a:buChar char="•"/>
            </a:pPr>
            <a:r>
              <a:rPr sz="1600" dirty="0"/>
              <a:t>Pièces </a:t>
            </a:r>
            <a:r>
              <a:rPr sz="1600" spc="-15" dirty="0"/>
              <a:t>avec </a:t>
            </a:r>
            <a:r>
              <a:rPr sz="1600" spc="-5" dirty="0"/>
              <a:t>plus </a:t>
            </a:r>
            <a:r>
              <a:rPr sz="1600" spc="-10" dirty="0"/>
              <a:t>grande </a:t>
            </a:r>
            <a:r>
              <a:rPr sz="1600" spc="-5" dirty="0"/>
              <a:t>épaisseur de </a:t>
            </a:r>
            <a:r>
              <a:rPr sz="1600" spc="-10" dirty="0"/>
              <a:t>paroi </a:t>
            </a:r>
            <a:r>
              <a:rPr sz="1600" spc="-5" dirty="0"/>
              <a:t>que pour lit de</a:t>
            </a:r>
            <a:r>
              <a:rPr sz="1600" spc="225" dirty="0"/>
              <a:t> </a:t>
            </a:r>
            <a:r>
              <a:rPr sz="1600" spc="-5" dirty="0"/>
              <a:t>poudre</a:t>
            </a:r>
          </a:p>
          <a:p>
            <a:pPr marL="527050" indent="-285750">
              <a:lnSpc>
                <a:spcPct val="100000"/>
              </a:lnSpc>
              <a:spcBef>
                <a:spcPts val="525"/>
              </a:spcBef>
              <a:buFont typeface="Arial" panose="020B0604020202020204" pitchFamily="34" charset="0"/>
              <a:buChar char="•"/>
            </a:pPr>
            <a:r>
              <a:rPr sz="1600" dirty="0"/>
              <a:t>Pièces </a:t>
            </a:r>
            <a:r>
              <a:rPr sz="1600" spc="-10" dirty="0"/>
              <a:t>avec </a:t>
            </a:r>
            <a:r>
              <a:rPr sz="1600" spc="-5" dirty="0"/>
              <a:t>une </a:t>
            </a:r>
            <a:r>
              <a:rPr sz="1600" spc="-10" dirty="0"/>
              <a:t>large surface </a:t>
            </a:r>
            <a:r>
              <a:rPr sz="1600" spc="-5" dirty="0"/>
              <a:t>de fines</a:t>
            </a:r>
            <a:r>
              <a:rPr sz="1600" spc="90" dirty="0"/>
              <a:t> </a:t>
            </a:r>
            <a:r>
              <a:rPr sz="1600" spc="-10" dirty="0"/>
              <a:t>parois</a:t>
            </a:r>
          </a:p>
        </p:txBody>
      </p:sp>
      <p:sp>
        <p:nvSpPr>
          <p:cNvPr id="20" name="object 20"/>
          <p:cNvSpPr txBox="1"/>
          <p:nvPr/>
        </p:nvSpPr>
        <p:spPr>
          <a:xfrm>
            <a:off x="11872976" y="6601764"/>
            <a:ext cx="180975" cy="177800"/>
          </a:xfrm>
          <a:prstGeom prst="rect">
            <a:avLst/>
          </a:prstGeom>
        </p:spPr>
        <p:txBody>
          <a:bodyPr vert="horz" wrap="square" lIns="0" tIns="0" rIns="0" bIns="0" rtlCol="0">
            <a:spAutoFit/>
          </a:bodyPr>
          <a:lstStyle/>
          <a:p>
            <a:pPr marL="12700">
              <a:lnSpc>
                <a:spcPts val="1240"/>
              </a:lnSpc>
            </a:pPr>
            <a:r>
              <a:rPr sz="1200" dirty="0">
                <a:latin typeface="Calibri"/>
                <a:cs typeface="Calibri"/>
              </a:rPr>
              <a:t>20</a:t>
            </a:r>
            <a:endParaRPr sz="1200">
              <a:latin typeface="Calibri"/>
              <a:cs typeface="Calibri"/>
            </a:endParaRPr>
          </a:p>
        </p:txBody>
      </p:sp>
      <p:sp>
        <p:nvSpPr>
          <p:cNvPr id="23"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EBM</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04800" y="961820"/>
            <a:ext cx="9665335" cy="1186815"/>
          </a:xfrm>
          <a:prstGeom prst="rect">
            <a:avLst/>
          </a:prstGeom>
        </p:spPr>
        <p:txBody>
          <a:bodyPr vert="horz" wrap="square" lIns="0" tIns="0" rIns="0" bIns="0" rtlCol="0">
            <a:spAutoFit/>
          </a:bodyPr>
          <a:lstStyle/>
          <a:p>
            <a:pPr marL="12700" marR="5080" indent="164465">
              <a:lnSpc>
                <a:spcPts val="3020"/>
              </a:lnSpc>
            </a:pPr>
            <a:r>
              <a:rPr sz="2800" spc="-30" dirty="0">
                <a:solidFill>
                  <a:srgbClr val="00B0F0"/>
                </a:solidFill>
                <a:latin typeface="Calibri"/>
                <a:cs typeface="Calibri"/>
              </a:rPr>
              <a:t>Technologie </a:t>
            </a:r>
            <a:r>
              <a:rPr sz="2800" spc="-10" dirty="0">
                <a:solidFill>
                  <a:srgbClr val="00B0F0"/>
                </a:solidFill>
                <a:latin typeface="Calibri"/>
                <a:cs typeface="Calibri"/>
              </a:rPr>
              <a:t>SLM </a:t>
            </a:r>
            <a:r>
              <a:rPr sz="2800" spc="-5" dirty="0">
                <a:solidFill>
                  <a:srgbClr val="00B0F0"/>
                </a:solidFill>
                <a:latin typeface="Calibri"/>
                <a:cs typeface="Calibri"/>
              </a:rPr>
              <a:t>ou </a:t>
            </a:r>
            <a:r>
              <a:rPr sz="2800" spc="-10" dirty="0">
                <a:solidFill>
                  <a:srgbClr val="00B0F0"/>
                </a:solidFill>
                <a:latin typeface="Calibri"/>
                <a:cs typeface="Calibri"/>
              </a:rPr>
              <a:t>DMLS </a:t>
            </a:r>
            <a:r>
              <a:rPr sz="2800" spc="-5" dirty="0">
                <a:solidFill>
                  <a:srgbClr val="00B0F0"/>
                </a:solidFill>
                <a:latin typeface="Calibri"/>
                <a:cs typeface="Calibri"/>
              </a:rPr>
              <a:t>( </a:t>
            </a:r>
            <a:r>
              <a:rPr sz="2800" spc="-10" dirty="0">
                <a:solidFill>
                  <a:srgbClr val="00B0F0"/>
                </a:solidFill>
                <a:latin typeface="Calibri"/>
                <a:cs typeface="Calibri"/>
              </a:rPr>
              <a:t>Selective Laser Melting </a:t>
            </a:r>
            <a:r>
              <a:rPr sz="2800" spc="-5" dirty="0">
                <a:solidFill>
                  <a:srgbClr val="00B0F0"/>
                </a:solidFill>
                <a:latin typeface="Calibri"/>
                <a:cs typeface="Calibri"/>
              </a:rPr>
              <a:t>/ </a:t>
            </a:r>
            <a:r>
              <a:rPr sz="2800" spc="-15" dirty="0">
                <a:solidFill>
                  <a:srgbClr val="00B0F0"/>
                </a:solidFill>
                <a:latin typeface="Calibri"/>
                <a:cs typeface="Calibri"/>
              </a:rPr>
              <a:t>Direct Metal  </a:t>
            </a:r>
            <a:r>
              <a:rPr sz="2800" spc="-5" dirty="0">
                <a:solidFill>
                  <a:srgbClr val="00B0F0"/>
                </a:solidFill>
                <a:latin typeface="Calibri"/>
                <a:cs typeface="Calibri"/>
              </a:rPr>
              <a:t>Laser </a:t>
            </a:r>
            <a:r>
              <a:rPr sz="2800" spc="-15" dirty="0">
                <a:solidFill>
                  <a:srgbClr val="00B0F0"/>
                </a:solidFill>
                <a:latin typeface="Calibri"/>
                <a:cs typeface="Calibri"/>
              </a:rPr>
              <a:t>Sintering</a:t>
            </a:r>
            <a:r>
              <a:rPr sz="2800" spc="-25" dirty="0">
                <a:solidFill>
                  <a:srgbClr val="00B0F0"/>
                </a:solidFill>
                <a:latin typeface="Calibri"/>
                <a:cs typeface="Calibri"/>
              </a:rPr>
              <a:t> </a:t>
            </a:r>
            <a:r>
              <a:rPr sz="2800" spc="-5" dirty="0">
                <a:solidFill>
                  <a:srgbClr val="00B0F0"/>
                </a:solidFill>
                <a:latin typeface="Calibri"/>
                <a:cs typeface="Calibri"/>
              </a:rPr>
              <a:t>)</a:t>
            </a:r>
            <a:endParaRPr sz="2800" dirty="0">
              <a:solidFill>
                <a:srgbClr val="00B0F0"/>
              </a:solidFill>
              <a:latin typeface="Calibri"/>
              <a:cs typeface="Calibri"/>
            </a:endParaRPr>
          </a:p>
          <a:p>
            <a:pPr marL="576580">
              <a:lnSpc>
                <a:spcPct val="100000"/>
              </a:lnSpc>
              <a:spcBef>
                <a:spcPts val="200"/>
              </a:spcBef>
            </a:pPr>
            <a:r>
              <a:rPr sz="2400" spc="-5" dirty="0">
                <a:solidFill>
                  <a:srgbClr val="767070"/>
                </a:solidFill>
                <a:latin typeface="Calibri"/>
                <a:cs typeface="Calibri"/>
              </a:rPr>
              <a:t>Fusion de </a:t>
            </a:r>
            <a:r>
              <a:rPr sz="2400" spc="-15" dirty="0">
                <a:solidFill>
                  <a:srgbClr val="767070"/>
                </a:solidFill>
                <a:latin typeface="Calibri"/>
                <a:cs typeface="Calibri"/>
              </a:rPr>
              <a:t>poudre </a:t>
            </a:r>
            <a:r>
              <a:rPr sz="2400" spc="-5" dirty="0">
                <a:solidFill>
                  <a:srgbClr val="767070"/>
                </a:solidFill>
                <a:latin typeface="Calibri"/>
                <a:cs typeface="Calibri"/>
              </a:rPr>
              <a:t>métallique couche par</a:t>
            </a:r>
            <a:r>
              <a:rPr sz="2400" dirty="0">
                <a:solidFill>
                  <a:srgbClr val="767070"/>
                </a:solidFill>
                <a:latin typeface="Calibri"/>
                <a:cs typeface="Calibri"/>
              </a:rPr>
              <a:t> </a:t>
            </a:r>
            <a:r>
              <a:rPr sz="2400" spc="-10" dirty="0">
                <a:solidFill>
                  <a:srgbClr val="767070"/>
                </a:solidFill>
                <a:latin typeface="Calibri"/>
                <a:cs typeface="Calibri"/>
              </a:rPr>
              <a:t>couche</a:t>
            </a:r>
            <a:endParaRPr sz="2400" dirty="0">
              <a:latin typeface="Calibri"/>
              <a:cs typeface="Calibri"/>
            </a:endParaRPr>
          </a:p>
        </p:txBody>
      </p:sp>
      <p:sp>
        <p:nvSpPr>
          <p:cNvPr id="7" name="object 7"/>
          <p:cNvSpPr txBox="1"/>
          <p:nvPr/>
        </p:nvSpPr>
        <p:spPr>
          <a:xfrm>
            <a:off x="7467600" y="1981200"/>
            <a:ext cx="4001770" cy="1670685"/>
          </a:xfrm>
          <a:prstGeom prst="rect">
            <a:avLst/>
          </a:prstGeom>
        </p:spPr>
        <p:txBody>
          <a:bodyPr vert="horz" wrap="square" lIns="0" tIns="0" rIns="0" bIns="0" rtlCol="0">
            <a:spAutoFit/>
          </a:bodyPr>
          <a:lstStyle/>
          <a:p>
            <a:pPr marL="12700">
              <a:lnSpc>
                <a:spcPct val="100000"/>
              </a:lnSpc>
            </a:pPr>
            <a:r>
              <a:rPr sz="1800" b="1" u="heavy" spc="-5" dirty="0">
                <a:latin typeface="Calibri"/>
                <a:cs typeface="Calibri"/>
              </a:rPr>
              <a:t>Les </a:t>
            </a:r>
            <a:r>
              <a:rPr sz="1800" b="1" u="heavy" dirty="0">
                <a:latin typeface="Calibri"/>
                <a:cs typeface="Calibri"/>
              </a:rPr>
              <a:t>point </a:t>
            </a:r>
            <a:r>
              <a:rPr sz="1800" b="1" u="heavy" spc="-10" dirty="0">
                <a:latin typeface="Calibri"/>
                <a:cs typeface="Calibri"/>
              </a:rPr>
              <a:t>forts</a:t>
            </a:r>
            <a:r>
              <a:rPr sz="1800" b="1" u="heavy" spc="-125" dirty="0">
                <a:latin typeface="Calibri"/>
                <a:cs typeface="Calibri"/>
              </a:rPr>
              <a:t> </a:t>
            </a:r>
            <a:r>
              <a:rPr sz="1800" b="1" u="heavy" dirty="0">
                <a:latin typeface="Calibri"/>
                <a:cs typeface="Calibri"/>
              </a:rPr>
              <a:t>:</a:t>
            </a:r>
            <a:endParaRPr sz="1800" dirty="0">
              <a:latin typeface="Calibri"/>
              <a:cs typeface="Calibri"/>
            </a:endParaRPr>
          </a:p>
          <a:p>
            <a:pPr marL="299085" indent="-286385">
              <a:lnSpc>
                <a:spcPct val="100000"/>
              </a:lnSpc>
              <a:buChar char="-"/>
              <a:tabLst>
                <a:tab pos="299720" algn="l"/>
              </a:tabLst>
            </a:pPr>
            <a:r>
              <a:rPr sz="1800" spc="-10" dirty="0">
                <a:latin typeface="Calibri"/>
                <a:cs typeface="Calibri"/>
              </a:rPr>
              <a:t>Résistance </a:t>
            </a:r>
            <a:r>
              <a:rPr sz="1800" dirty="0">
                <a:latin typeface="Calibri"/>
                <a:cs typeface="Calibri"/>
              </a:rPr>
              <a:t>à la </a:t>
            </a:r>
            <a:r>
              <a:rPr sz="1800" spc="-10" dirty="0">
                <a:latin typeface="Calibri"/>
                <a:cs typeface="Calibri"/>
              </a:rPr>
              <a:t>fatigue </a:t>
            </a:r>
            <a:r>
              <a:rPr sz="1800" dirty="0">
                <a:latin typeface="Calibri"/>
                <a:cs typeface="Calibri"/>
              </a:rPr>
              <a:t>des</a:t>
            </a:r>
            <a:r>
              <a:rPr sz="1800" spc="-50" dirty="0">
                <a:latin typeface="Calibri"/>
                <a:cs typeface="Calibri"/>
              </a:rPr>
              <a:t> </a:t>
            </a:r>
            <a:r>
              <a:rPr sz="1800" spc="-5" dirty="0">
                <a:latin typeface="Calibri"/>
                <a:cs typeface="Calibri"/>
              </a:rPr>
              <a:t>pièces</a:t>
            </a:r>
            <a:endParaRPr sz="1800" dirty="0">
              <a:latin typeface="Calibri"/>
              <a:cs typeface="Calibri"/>
            </a:endParaRPr>
          </a:p>
          <a:p>
            <a:pPr marL="299085" marR="5080" indent="-286385">
              <a:lnSpc>
                <a:spcPct val="100000"/>
              </a:lnSpc>
              <a:buChar char="-"/>
              <a:tabLst>
                <a:tab pos="299720" algn="l"/>
              </a:tabLst>
            </a:pPr>
            <a:r>
              <a:rPr sz="1800" spc="-10" dirty="0">
                <a:latin typeface="Calibri"/>
                <a:cs typeface="Calibri"/>
              </a:rPr>
              <a:t>Précision </a:t>
            </a:r>
            <a:r>
              <a:rPr sz="1800" dirty="0">
                <a:latin typeface="Calibri"/>
                <a:cs typeface="Calibri"/>
              </a:rPr>
              <a:t>des </a:t>
            </a:r>
            <a:r>
              <a:rPr sz="1800" spc="-5" dirty="0">
                <a:latin typeface="Calibri"/>
                <a:cs typeface="Calibri"/>
              </a:rPr>
              <a:t>pièces (Couche de </a:t>
            </a:r>
            <a:r>
              <a:rPr sz="1800" dirty="0">
                <a:latin typeface="Calibri"/>
                <a:cs typeface="Calibri"/>
              </a:rPr>
              <a:t>10 à 50  </a:t>
            </a:r>
            <a:r>
              <a:rPr sz="1800" spc="-10" dirty="0">
                <a:latin typeface="Calibri"/>
                <a:cs typeface="Calibri"/>
              </a:rPr>
              <a:t>microns)</a:t>
            </a:r>
            <a:endParaRPr sz="1800" dirty="0">
              <a:latin typeface="Calibri"/>
              <a:cs typeface="Calibri"/>
            </a:endParaRPr>
          </a:p>
          <a:p>
            <a:pPr marL="299085" indent="-286385">
              <a:lnSpc>
                <a:spcPct val="100000"/>
              </a:lnSpc>
              <a:buChar char="-"/>
              <a:tabLst>
                <a:tab pos="299720" algn="l"/>
              </a:tabLst>
            </a:pPr>
            <a:r>
              <a:rPr sz="1800" spc="-15" dirty="0">
                <a:latin typeface="Calibri"/>
                <a:cs typeface="Calibri"/>
              </a:rPr>
              <a:t>Possibilité </a:t>
            </a:r>
            <a:r>
              <a:rPr sz="1800" spc="-5" dirty="0">
                <a:latin typeface="Calibri"/>
                <a:cs typeface="Calibri"/>
              </a:rPr>
              <a:t>de </a:t>
            </a:r>
            <a:r>
              <a:rPr sz="1800" spc="-15" dirty="0">
                <a:latin typeface="Calibri"/>
                <a:cs typeface="Calibri"/>
              </a:rPr>
              <a:t>faire </a:t>
            </a:r>
            <a:r>
              <a:rPr sz="1800" spc="-5" dirty="0">
                <a:latin typeface="Calibri"/>
                <a:cs typeface="Calibri"/>
              </a:rPr>
              <a:t>du </a:t>
            </a:r>
            <a:r>
              <a:rPr sz="1800" spc="-10" dirty="0">
                <a:latin typeface="Calibri"/>
                <a:cs typeface="Calibri"/>
              </a:rPr>
              <a:t>rechargement</a:t>
            </a:r>
            <a:r>
              <a:rPr sz="1800" spc="110" dirty="0">
                <a:latin typeface="Calibri"/>
                <a:cs typeface="Calibri"/>
              </a:rPr>
              <a:t> </a:t>
            </a:r>
            <a:r>
              <a:rPr sz="1800" spc="-5" dirty="0">
                <a:latin typeface="Calibri"/>
                <a:cs typeface="Calibri"/>
              </a:rPr>
              <a:t>de</a:t>
            </a:r>
            <a:endParaRPr sz="1800" dirty="0">
              <a:latin typeface="Calibri"/>
              <a:cs typeface="Calibri"/>
            </a:endParaRPr>
          </a:p>
          <a:p>
            <a:pPr marL="299085">
              <a:lnSpc>
                <a:spcPct val="100000"/>
              </a:lnSpc>
            </a:pPr>
            <a:r>
              <a:rPr sz="1800" spc="-5" dirty="0">
                <a:latin typeface="Calibri"/>
                <a:cs typeface="Calibri"/>
              </a:rPr>
              <a:t>pièce.</a:t>
            </a:r>
            <a:endParaRPr sz="1800" dirty="0">
              <a:latin typeface="Calibri"/>
              <a:cs typeface="Calibri"/>
            </a:endParaRPr>
          </a:p>
        </p:txBody>
      </p:sp>
      <p:sp>
        <p:nvSpPr>
          <p:cNvPr id="8" name="object 8"/>
          <p:cNvSpPr/>
          <p:nvPr/>
        </p:nvSpPr>
        <p:spPr>
          <a:xfrm>
            <a:off x="1676400" y="2438400"/>
            <a:ext cx="4552188" cy="341376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14</a:t>
            </a:fld>
            <a:endParaRPr dirty="0"/>
          </a:p>
        </p:txBody>
      </p:sp>
      <p:sp>
        <p:nvSpPr>
          <p:cNvPr id="11"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SLM</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8123" y="685800"/>
            <a:ext cx="6485077" cy="718145"/>
          </a:xfrm>
          <a:prstGeom prst="rect">
            <a:avLst/>
          </a:prstGeom>
        </p:spPr>
        <p:txBody>
          <a:bodyPr vert="horz" wrap="square" lIns="0" tIns="0" rIns="0" bIns="0" rtlCol="0">
            <a:spAutoFit/>
          </a:bodyPr>
          <a:lstStyle/>
          <a:p>
            <a:pPr marL="88900">
              <a:lnSpc>
                <a:spcPts val="2790"/>
              </a:lnSpc>
            </a:pPr>
            <a:r>
              <a:rPr sz="2400" spc="-25" dirty="0">
                <a:solidFill>
                  <a:srgbClr val="006FC0"/>
                </a:solidFill>
                <a:latin typeface="Calibri"/>
                <a:cs typeface="Calibri"/>
              </a:rPr>
              <a:t>Technologie </a:t>
            </a:r>
            <a:r>
              <a:rPr sz="2400" spc="-5" dirty="0">
                <a:solidFill>
                  <a:srgbClr val="006FC0"/>
                </a:solidFill>
                <a:latin typeface="Calibri"/>
                <a:cs typeface="Calibri"/>
              </a:rPr>
              <a:t>SLM ou DMLS </a:t>
            </a:r>
            <a:r>
              <a:rPr sz="2400" dirty="0">
                <a:solidFill>
                  <a:srgbClr val="006FC0"/>
                </a:solidFill>
                <a:latin typeface="Calibri"/>
                <a:cs typeface="Calibri"/>
              </a:rPr>
              <a:t>( </a:t>
            </a:r>
            <a:r>
              <a:rPr sz="2400" spc="-5" dirty="0">
                <a:solidFill>
                  <a:srgbClr val="006FC0"/>
                </a:solidFill>
                <a:latin typeface="Calibri"/>
                <a:cs typeface="Calibri"/>
              </a:rPr>
              <a:t>Selective Laser </a:t>
            </a:r>
            <a:r>
              <a:rPr sz="2400" dirty="0">
                <a:solidFill>
                  <a:srgbClr val="006FC0"/>
                </a:solidFill>
                <a:latin typeface="Calibri"/>
                <a:cs typeface="Calibri"/>
              </a:rPr>
              <a:t>Melting</a:t>
            </a:r>
            <a:r>
              <a:rPr sz="2400" spc="-15" dirty="0">
                <a:solidFill>
                  <a:srgbClr val="006FC0"/>
                </a:solidFill>
                <a:latin typeface="Calibri"/>
                <a:cs typeface="Calibri"/>
              </a:rPr>
              <a:t> </a:t>
            </a:r>
            <a:r>
              <a:rPr sz="2400" dirty="0" smtClean="0">
                <a:solidFill>
                  <a:srgbClr val="006FC0"/>
                </a:solidFill>
                <a:latin typeface="Calibri"/>
                <a:cs typeface="Calibri"/>
              </a:rPr>
              <a:t>/</a:t>
            </a:r>
            <a:r>
              <a:rPr sz="2400" spc="-10" dirty="0" smtClean="0">
                <a:solidFill>
                  <a:srgbClr val="006FC0"/>
                </a:solidFill>
                <a:latin typeface="Calibri"/>
                <a:cs typeface="Calibri"/>
              </a:rPr>
              <a:t>direct </a:t>
            </a:r>
            <a:r>
              <a:rPr sz="2400" spc="-10" dirty="0">
                <a:solidFill>
                  <a:srgbClr val="006FC0"/>
                </a:solidFill>
                <a:latin typeface="Calibri"/>
                <a:cs typeface="Calibri"/>
              </a:rPr>
              <a:t>metal </a:t>
            </a:r>
            <a:r>
              <a:rPr sz="2400" dirty="0">
                <a:solidFill>
                  <a:srgbClr val="006FC0"/>
                </a:solidFill>
                <a:latin typeface="Calibri"/>
                <a:cs typeface="Calibri"/>
              </a:rPr>
              <a:t>laser </a:t>
            </a:r>
            <a:r>
              <a:rPr sz="2400" spc="-10" dirty="0">
                <a:solidFill>
                  <a:srgbClr val="006FC0"/>
                </a:solidFill>
                <a:latin typeface="Calibri"/>
                <a:cs typeface="Calibri"/>
              </a:rPr>
              <a:t>sintering</a:t>
            </a:r>
            <a:r>
              <a:rPr sz="2400" spc="-65" dirty="0">
                <a:solidFill>
                  <a:srgbClr val="006FC0"/>
                </a:solidFill>
                <a:latin typeface="Calibri"/>
                <a:cs typeface="Calibri"/>
              </a:rPr>
              <a:t> </a:t>
            </a:r>
            <a:r>
              <a:rPr sz="2400" dirty="0">
                <a:solidFill>
                  <a:srgbClr val="006FC0"/>
                </a:solidFill>
                <a:latin typeface="Calibri"/>
                <a:cs typeface="Calibri"/>
              </a:rPr>
              <a:t>)</a:t>
            </a:r>
            <a:endParaRPr sz="2400" dirty="0">
              <a:latin typeface="Calibri"/>
              <a:cs typeface="Calibri"/>
            </a:endParaRPr>
          </a:p>
        </p:txBody>
      </p:sp>
      <p:sp>
        <p:nvSpPr>
          <p:cNvPr id="5" name="object 5"/>
          <p:cNvSpPr txBox="1"/>
          <p:nvPr/>
        </p:nvSpPr>
        <p:spPr>
          <a:xfrm>
            <a:off x="420623" y="2876423"/>
            <a:ext cx="6654165" cy="3786504"/>
          </a:xfrm>
          <a:prstGeom prst="rect">
            <a:avLst/>
          </a:prstGeom>
        </p:spPr>
        <p:txBody>
          <a:bodyPr vert="horz" wrap="square" lIns="0" tIns="0" rIns="0" bIns="0" rtlCol="0">
            <a:spAutoFit/>
          </a:bodyPr>
          <a:lstStyle/>
          <a:p>
            <a:pPr marL="394335">
              <a:lnSpc>
                <a:spcPts val="2280"/>
              </a:lnSpc>
            </a:pPr>
            <a:r>
              <a:rPr sz="2400" spc="-5" dirty="0">
                <a:solidFill>
                  <a:srgbClr val="767070"/>
                </a:solidFill>
                <a:latin typeface="Calibri"/>
                <a:cs typeface="Calibri"/>
              </a:rPr>
              <a:t>Fusion de </a:t>
            </a:r>
            <a:r>
              <a:rPr sz="2400" spc="-10" dirty="0">
                <a:solidFill>
                  <a:srgbClr val="767070"/>
                </a:solidFill>
                <a:latin typeface="Calibri"/>
                <a:cs typeface="Calibri"/>
              </a:rPr>
              <a:t>poudre </a:t>
            </a:r>
            <a:r>
              <a:rPr sz="2400" spc="-5" dirty="0">
                <a:solidFill>
                  <a:srgbClr val="767070"/>
                </a:solidFill>
                <a:latin typeface="Calibri"/>
                <a:cs typeface="Calibri"/>
              </a:rPr>
              <a:t>métallique </a:t>
            </a:r>
            <a:r>
              <a:rPr sz="2400" spc="-10" dirty="0">
                <a:solidFill>
                  <a:srgbClr val="767070"/>
                </a:solidFill>
                <a:latin typeface="Calibri"/>
                <a:cs typeface="Calibri"/>
              </a:rPr>
              <a:t>couche </a:t>
            </a:r>
            <a:r>
              <a:rPr sz="2400" spc="-5" dirty="0">
                <a:solidFill>
                  <a:srgbClr val="767070"/>
                </a:solidFill>
                <a:latin typeface="Calibri"/>
                <a:cs typeface="Calibri"/>
              </a:rPr>
              <a:t>par </a:t>
            </a:r>
            <a:r>
              <a:rPr sz="2400" spc="-10" dirty="0">
                <a:solidFill>
                  <a:srgbClr val="767070"/>
                </a:solidFill>
                <a:latin typeface="Calibri"/>
                <a:cs typeface="Calibri"/>
              </a:rPr>
              <a:t>couche</a:t>
            </a:r>
            <a:endParaRPr sz="2400">
              <a:latin typeface="Calibri"/>
              <a:cs typeface="Calibri"/>
            </a:endParaRPr>
          </a:p>
        </p:txBody>
      </p:sp>
      <p:sp>
        <p:nvSpPr>
          <p:cNvPr id="6" name="object 6"/>
          <p:cNvSpPr/>
          <p:nvPr/>
        </p:nvSpPr>
        <p:spPr>
          <a:xfrm>
            <a:off x="152400" y="1981200"/>
            <a:ext cx="6653783" cy="3742944"/>
          </a:xfrm>
          <a:prstGeom prst="rect">
            <a:avLst/>
          </a:prstGeom>
          <a:blipFill>
            <a:blip r:embed="rId2" cstate="print"/>
            <a:stretch>
              <a:fillRect/>
            </a:stretch>
          </a:blipFill>
        </p:spPr>
        <p:txBody>
          <a:bodyPr wrap="square" lIns="0" tIns="0" rIns="0" bIns="0" rtlCol="0"/>
          <a:lstStyle/>
          <a:p>
            <a:endParaRPr/>
          </a:p>
        </p:txBody>
      </p:sp>
      <p:sp>
        <p:nvSpPr>
          <p:cNvPr id="19" name="object 19"/>
          <p:cNvSpPr txBox="1"/>
          <p:nvPr/>
        </p:nvSpPr>
        <p:spPr>
          <a:xfrm>
            <a:off x="6985697" y="445532"/>
            <a:ext cx="4992245" cy="5964197"/>
          </a:xfrm>
          <a:prstGeom prst="rect">
            <a:avLst/>
          </a:prstGeom>
        </p:spPr>
        <p:txBody>
          <a:bodyPr vert="horz" wrap="square" lIns="0" tIns="0" rIns="0" bIns="0" rtlCol="0">
            <a:spAutoFit/>
          </a:bodyPr>
          <a:lstStyle/>
          <a:p>
            <a:pPr marL="12700">
              <a:lnSpc>
                <a:spcPct val="100000"/>
              </a:lnSpc>
            </a:pPr>
            <a:r>
              <a:rPr sz="1600" b="1" u="sng" spc="-15" dirty="0">
                <a:latin typeface="Calibri"/>
                <a:cs typeface="Calibri"/>
              </a:rPr>
              <a:t>Avantages</a:t>
            </a:r>
            <a:r>
              <a:rPr sz="1600" b="1" u="sng" spc="-100" dirty="0">
                <a:latin typeface="Calibri"/>
                <a:cs typeface="Calibri"/>
              </a:rPr>
              <a:t> </a:t>
            </a:r>
            <a:r>
              <a:rPr sz="1600" b="1" u="sng" dirty="0">
                <a:latin typeface="Calibri"/>
                <a:cs typeface="Calibri"/>
              </a:rPr>
              <a:t>:</a:t>
            </a:r>
          </a:p>
          <a:p>
            <a:pPr marL="527050" marR="2613660" indent="-285750" defTabSz="4392613">
              <a:lnSpc>
                <a:spcPct val="125299"/>
              </a:lnSpc>
              <a:buFont typeface="Arial" panose="020B0604020202020204" pitchFamily="34" charset="0"/>
              <a:buChar char="•"/>
            </a:pPr>
            <a:r>
              <a:rPr sz="1600" spc="-10" dirty="0" err="1">
                <a:latin typeface="Calibri"/>
                <a:cs typeface="Calibri"/>
              </a:rPr>
              <a:t>Excellente</a:t>
            </a:r>
            <a:r>
              <a:rPr sz="1600" spc="-10" dirty="0">
                <a:latin typeface="Calibri"/>
                <a:cs typeface="Calibri"/>
              </a:rPr>
              <a:t> </a:t>
            </a:r>
            <a:r>
              <a:rPr lang="fr-FR" sz="1600" spc="-10" dirty="0" err="1" smtClean="0">
                <a:latin typeface="Calibri"/>
                <a:cs typeface="Calibri"/>
              </a:rPr>
              <a:t>fl</a:t>
            </a:r>
            <a:r>
              <a:rPr sz="1600" spc="-5" dirty="0" err="1" smtClean="0">
                <a:latin typeface="Calibri"/>
                <a:cs typeface="Calibri"/>
              </a:rPr>
              <a:t>exibilité</a:t>
            </a:r>
            <a:r>
              <a:rPr sz="1600" spc="-5" dirty="0" smtClean="0">
                <a:latin typeface="Calibri"/>
                <a:cs typeface="Calibri"/>
              </a:rPr>
              <a:t>  </a:t>
            </a:r>
            <a:endParaRPr lang="fr-FR" sz="1600" spc="-5" dirty="0" smtClean="0">
              <a:latin typeface="Calibri"/>
              <a:cs typeface="Calibri"/>
            </a:endParaRPr>
          </a:p>
          <a:p>
            <a:pPr marL="527050" marR="2613660" indent="-285750" defTabSz="3316288">
              <a:lnSpc>
                <a:spcPct val="125299"/>
              </a:lnSpc>
              <a:buFont typeface="Arial" panose="020B0604020202020204" pitchFamily="34" charset="0"/>
              <a:buChar char="•"/>
              <a:tabLst>
                <a:tab pos="88900" algn="l"/>
              </a:tabLst>
            </a:pPr>
            <a:r>
              <a:rPr sz="1600" spc="-15" dirty="0" err="1" smtClean="0">
                <a:latin typeface="Calibri"/>
                <a:cs typeface="Calibri"/>
              </a:rPr>
              <a:t>Netteté</a:t>
            </a:r>
            <a:r>
              <a:rPr sz="1600" spc="-15" dirty="0" smtClean="0">
                <a:latin typeface="Calibri"/>
                <a:cs typeface="Calibri"/>
              </a:rPr>
              <a:t> </a:t>
            </a:r>
            <a:r>
              <a:rPr sz="1600" dirty="0">
                <a:latin typeface="Calibri"/>
                <a:cs typeface="Calibri"/>
              </a:rPr>
              <a:t>des</a:t>
            </a:r>
            <a:r>
              <a:rPr sz="1600" spc="-65" dirty="0">
                <a:latin typeface="Calibri"/>
                <a:cs typeface="Calibri"/>
              </a:rPr>
              <a:t> </a:t>
            </a:r>
            <a:r>
              <a:rPr sz="1600" spc="-10" dirty="0">
                <a:latin typeface="Calibri"/>
                <a:cs typeface="Calibri"/>
              </a:rPr>
              <a:t>formes</a:t>
            </a:r>
            <a:endParaRPr sz="1600" dirty="0">
              <a:latin typeface="Calibri"/>
              <a:cs typeface="Calibri"/>
            </a:endParaRPr>
          </a:p>
          <a:p>
            <a:pPr marL="527050" indent="-285750">
              <a:lnSpc>
                <a:spcPct val="100000"/>
              </a:lnSpc>
              <a:spcBef>
                <a:spcPts val="465"/>
              </a:spcBef>
              <a:buFont typeface="Arial" panose="020B0604020202020204" pitchFamily="34" charset="0"/>
              <a:buChar char="•"/>
            </a:pPr>
            <a:r>
              <a:rPr sz="1600" spc="-15" dirty="0">
                <a:latin typeface="Calibri"/>
                <a:cs typeface="Calibri"/>
              </a:rPr>
              <a:t>Tolérancement </a:t>
            </a:r>
            <a:r>
              <a:rPr sz="1600" spc="-5" dirty="0">
                <a:latin typeface="Calibri"/>
                <a:cs typeface="Calibri"/>
              </a:rPr>
              <a:t>fini acceptable (+/-</a:t>
            </a:r>
            <a:r>
              <a:rPr sz="1600" spc="-30" dirty="0">
                <a:latin typeface="Calibri"/>
                <a:cs typeface="Calibri"/>
              </a:rPr>
              <a:t> </a:t>
            </a:r>
            <a:r>
              <a:rPr sz="1600" spc="-5" dirty="0">
                <a:latin typeface="Calibri"/>
                <a:cs typeface="Calibri"/>
              </a:rPr>
              <a:t>0,2mm)</a:t>
            </a:r>
            <a:endParaRPr sz="1600" dirty="0">
              <a:latin typeface="Calibri"/>
              <a:cs typeface="Calibri"/>
            </a:endParaRPr>
          </a:p>
          <a:p>
            <a:pPr marL="527050" marR="1659255" indent="-285750">
              <a:lnSpc>
                <a:spcPct val="125299"/>
              </a:lnSpc>
              <a:buFont typeface="Arial" panose="020B0604020202020204" pitchFamily="34" charset="0"/>
              <a:buChar char="•"/>
            </a:pPr>
            <a:r>
              <a:rPr sz="1600" spc="-10" dirty="0">
                <a:latin typeface="Calibri"/>
                <a:cs typeface="Calibri"/>
              </a:rPr>
              <a:t>Excellentes </a:t>
            </a:r>
            <a:r>
              <a:rPr sz="1600" spc="-5" dirty="0">
                <a:latin typeface="Calibri"/>
                <a:cs typeface="Calibri"/>
              </a:rPr>
              <a:t>propriétés </a:t>
            </a:r>
            <a:r>
              <a:rPr sz="1600" spc="-10" dirty="0" err="1">
                <a:latin typeface="Calibri"/>
                <a:cs typeface="Calibri"/>
              </a:rPr>
              <a:t>statiques</a:t>
            </a:r>
            <a:r>
              <a:rPr sz="1600" spc="-10" dirty="0">
                <a:latin typeface="Calibri"/>
                <a:cs typeface="Calibri"/>
              </a:rPr>
              <a:t>  </a:t>
            </a:r>
            <a:endParaRPr lang="fr-FR" sz="1600" spc="-10" dirty="0" smtClean="0">
              <a:latin typeface="Calibri"/>
              <a:cs typeface="Calibri"/>
            </a:endParaRPr>
          </a:p>
          <a:p>
            <a:pPr marL="527050" marR="1659255" indent="-285750">
              <a:lnSpc>
                <a:spcPct val="125299"/>
              </a:lnSpc>
              <a:buFont typeface="Arial" panose="020B0604020202020204" pitchFamily="34" charset="0"/>
              <a:buChar char="•"/>
            </a:pPr>
            <a:r>
              <a:rPr sz="1600" spc="-5" dirty="0" err="1" smtClean="0">
                <a:latin typeface="Calibri"/>
                <a:cs typeface="Calibri"/>
              </a:rPr>
              <a:t>Propriétés</a:t>
            </a:r>
            <a:r>
              <a:rPr sz="1600" spc="-5" dirty="0" smtClean="0">
                <a:latin typeface="Calibri"/>
                <a:cs typeface="Calibri"/>
              </a:rPr>
              <a:t> </a:t>
            </a:r>
            <a:r>
              <a:rPr sz="1600" dirty="0">
                <a:latin typeface="Calibri"/>
                <a:cs typeface="Calibri"/>
              </a:rPr>
              <a:t>de </a:t>
            </a:r>
            <a:r>
              <a:rPr sz="1600" spc="-10" dirty="0">
                <a:latin typeface="Calibri"/>
                <a:cs typeface="Calibri"/>
              </a:rPr>
              <a:t>fatigue</a:t>
            </a:r>
            <a:r>
              <a:rPr sz="1600" spc="-105" dirty="0">
                <a:latin typeface="Calibri"/>
                <a:cs typeface="Calibri"/>
              </a:rPr>
              <a:t> </a:t>
            </a:r>
            <a:r>
              <a:rPr sz="1600" spc="-5" dirty="0" smtClean="0">
                <a:latin typeface="Calibri"/>
                <a:cs typeface="Calibri"/>
              </a:rPr>
              <a:t>acceptable</a:t>
            </a:r>
            <a:endParaRPr lang="fr-FR" sz="1600" spc="-5" dirty="0" smtClean="0">
              <a:latin typeface="Calibri"/>
              <a:cs typeface="Calibri"/>
            </a:endParaRPr>
          </a:p>
          <a:p>
            <a:pPr marL="527050" marR="1659255" indent="-285750">
              <a:lnSpc>
                <a:spcPct val="125299"/>
              </a:lnSpc>
              <a:buFont typeface="Arial" panose="020B0604020202020204" pitchFamily="34" charset="0"/>
              <a:buChar char="•"/>
            </a:pPr>
            <a:r>
              <a:rPr lang="fr-FR" sz="1600" spc="-5" dirty="0" smtClean="0">
                <a:latin typeface="Calibri"/>
                <a:cs typeface="Calibri"/>
              </a:rPr>
              <a:t>Machines abordables</a:t>
            </a:r>
          </a:p>
          <a:p>
            <a:pPr marL="241300" marR="1659255">
              <a:lnSpc>
                <a:spcPct val="125299"/>
              </a:lnSpc>
            </a:pPr>
            <a:endParaRPr sz="1600" dirty="0">
              <a:latin typeface="Calibri"/>
              <a:cs typeface="Calibri"/>
            </a:endParaRPr>
          </a:p>
          <a:p>
            <a:pPr marL="12700">
              <a:lnSpc>
                <a:spcPct val="100000"/>
              </a:lnSpc>
              <a:spcBef>
                <a:spcPts val="465"/>
              </a:spcBef>
            </a:pPr>
            <a:r>
              <a:rPr sz="1600" b="1" u="sng" spc="-5" dirty="0">
                <a:latin typeface="Calibri"/>
                <a:cs typeface="Calibri"/>
              </a:rPr>
              <a:t>Limites</a:t>
            </a:r>
            <a:r>
              <a:rPr sz="1600" b="1" u="sng" spc="-95" dirty="0">
                <a:latin typeface="Calibri"/>
                <a:cs typeface="Calibri"/>
              </a:rPr>
              <a:t> </a:t>
            </a:r>
            <a:r>
              <a:rPr sz="1600" b="1" u="sng" dirty="0">
                <a:latin typeface="Calibri"/>
                <a:cs typeface="Calibri"/>
              </a:rPr>
              <a:t>:</a:t>
            </a:r>
          </a:p>
          <a:p>
            <a:pPr marL="527050" indent="-285750">
              <a:lnSpc>
                <a:spcPct val="100000"/>
              </a:lnSpc>
              <a:spcBef>
                <a:spcPts val="455"/>
              </a:spcBef>
              <a:buFont typeface="Arial" panose="020B0604020202020204" pitchFamily="34" charset="0"/>
              <a:buChar char="•"/>
            </a:pPr>
            <a:r>
              <a:rPr sz="1600" spc="-5" dirty="0">
                <a:latin typeface="Calibri"/>
                <a:cs typeface="Calibri"/>
              </a:rPr>
              <a:t>Capacité max </a:t>
            </a:r>
            <a:r>
              <a:rPr sz="1600" dirty="0">
                <a:latin typeface="Calibri"/>
                <a:cs typeface="Calibri"/>
              </a:rPr>
              <a:t>: </a:t>
            </a:r>
            <a:r>
              <a:rPr lang="fr-FR" sz="1600" spc="-5" dirty="0" smtClean="0">
                <a:latin typeface="Calibri"/>
                <a:cs typeface="Calibri"/>
              </a:rPr>
              <a:t>500</a:t>
            </a:r>
            <a:r>
              <a:rPr sz="1600" spc="-5" dirty="0" smtClean="0">
                <a:latin typeface="Calibri"/>
                <a:cs typeface="Calibri"/>
              </a:rPr>
              <a:t> </a:t>
            </a:r>
            <a:r>
              <a:rPr sz="1600" dirty="0">
                <a:latin typeface="Calibri"/>
                <a:cs typeface="Calibri"/>
              </a:rPr>
              <a:t>x </a:t>
            </a:r>
            <a:r>
              <a:rPr lang="fr-FR" sz="1600" spc="-5" dirty="0" smtClean="0">
                <a:latin typeface="Calibri"/>
                <a:cs typeface="Calibri"/>
              </a:rPr>
              <a:t>500</a:t>
            </a:r>
            <a:r>
              <a:rPr sz="1600" spc="-5" dirty="0" smtClean="0">
                <a:latin typeface="Calibri"/>
                <a:cs typeface="Calibri"/>
              </a:rPr>
              <a:t> </a:t>
            </a:r>
            <a:r>
              <a:rPr sz="1600" dirty="0">
                <a:latin typeface="Calibri"/>
                <a:cs typeface="Calibri"/>
              </a:rPr>
              <a:t>x</a:t>
            </a:r>
            <a:r>
              <a:rPr sz="1600" spc="-70" dirty="0">
                <a:latin typeface="Calibri"/>
                <a:cs typeface="Calibri"/>
              </a:rPr>
              <a:t> </a:t>
            </a:r>
            <a:r>
              <a:rPr lang="fr-FR" sz="1600" spc="-5" dirty="0" smtClean="0">
                <a:latin typeface="Calibri"/>
                <a:cs typeface="Calibri"/>
              </a:rPr>
              <a:t>500mm</a:t>
            </a:r>
            <a:endParaRPr sz="1600" dirty="0">
              <a:latin typeface="Calibri"/>
              <a:cs typeface="Calibri"/>
            </a:endParaRPr>
          </a:p>
          <a:p>
            <a:pPr marL="527050" indent="-285750">
              <a:lnSpc>
                <a:spcPct val="100000"/>
              </a:lnSpc>
              <a:spcBef>
                <a:spcPts val="455"/>
              </a:spcBef>
              <a:buFont typeface="Arial" panose="020B0604020202020204" pitchFamily="34" charset="0"/>
              <a:buChar char="•"/>
            </a:pPr>
            <a:r>
              <a:rPr sz="1600" spc="-10" dirty="0">
                <a:latin typeface="Calibri"/>
                <a:cs typeface="Calibri"/>
              </a:rPr>
              <a:t>Procédé relativement </a:t>
            </a:r>
            <a:r>
              <a:rPr sz="1600" spc="-5" dirty="0">
                <a:latin typeface="Calibri"/>
                <a:cs typeface="Calibri"/>
              </a:rPr>
              <a:t>lent </a:t>
            </a:r>
            <a:r>
              <a:rPr sz="1600" dirty="0">
                <a:latin typeface="Calibri"/>
                <a:cs typeface="Calibri"/>
              </a:rPr>
              <a:t>mais de plus en plus</a:t>
            </a:r>
            <a:r>
              <a:rPr sz="1600" spc="-20" dirty="0">
                <a:latin typeface="Calibri"/>
                <a:cs typeface="Calibri"/>
              </a:rPr>
              <a:t> </a:t>
            </a:r>
            <a:r>
              <a:rPr sz="1600" spc="-5" dirty="0">
                <a:latin typeface="Calibri"/>
                <a:cs typeface="Calibri"/>
              </a:rPr>
              <a:t>rapide</a:t>
            </a:r>
            <a:endParaRPr sz="1600" dirty="0">
              <a:latin typeface="Calibri"/>
              <a:cs typeface="Calibri"/>
            </a:endParaRPr>
          </a:p>
          <a:p>
            <a:pPr marL="527050" marR="79375" indent="-285750">
              <a:lnSpc>
                <a:spcPct val="70000"/>
              </a:lnSpc>
              <a:spcBef>
                <a:spcPts val="1005"/>
              </a:spcBef>
              <a:buFont typeface="Arial" panose="020B0604020202020204" pitchFamily="34" charset="0"/>
              <a:buChar char="•"/>
            </a:pPr>
            <a:r>
              <a:rPr sz="1600" dirty="0">
                <a:latin typeface="Calibri"/>
                <a:cs typeface="Calibri"/>
              </a:rPr>
              <a:t>Les </a:t>
            </a:r>
            <a:r>
              <a:rPr sz="1600" spc="-10" dirty="0">
                <a:latin typeface="Calibri"/>
                <a:cs typeface="Calibri"/>
              </a:rPr>
              <a:t>contraintes </a:t>
            </a:r>
            <a:r>
              <a:rPr sz="1600" spc="-5" dirty="0">
                <a:latin typeface="Calibri"/>
                <a:cs typeface="Calibri"/>
              </a:rPr>
              <a:t>résiduelles nécessitent un </a:t>
            </a:r>
            <a:r>
              <a:rPr sz="1600" spc="-10" dirty="0">
                <a:latin typeface="Calibri"/>
                <a:cs typeface="Calibri"/>
              </a:rPr>
              <a:t>traitement  </a:t>
            </a:r>
            <a:r>
              <a:rPr sz="1600" dirty="0">
                <a:latin typeface="Calibri"/>
                <a:cs typeface="Calibri"/>
              </a:rPr>
              <a:t>thermique</a:t>
            </a:r>
          </a:p>
          <a:p>
            <a:pPr marL="554038" marR="163195" indent="-285750">
              <a:lnSpc>
                <a:spcPct val="125299"/>
              </a:lnSpc>
              <a:buFont typeface="Arial" panose="020B0604020202020204" pitchFamily="34" charset="0"/>
              <a:buChar char="•"/>
            </a:pPr>
            <a:r>
              <a:rPr lang="fr-FR" sz="1600" spc="-5" dirty="0" smtClean="0">
                <a:latin typeface="Calibri"/>
                <a:cs typeface="Calibri"/>
              </a:rPr>
              <a:t>Les pièces d</a:t>
            </a:r>
            <a:r>
              <a:rPr sz="1600" spc="-5" dirty="0" smtClean="0">
                <a:latin typeface="Calibri"/>
                <a:cs typeface="Calibri"/>
              </a:rPr>
              <a:t>oi</a:t>
            </a:r>
            <a:r>
              <a:rPr lang="fr-FR" sz="1600" spc="-5" dirty="0" smtClean="0">
                <a:latin typeface="Calibri"/>
                <a:cs typeface="Calibri"/>
              </a:rPr>
              <a:t>vent</a:t>
            </a:r>
            <a:r>
              <a:rPr sz="1600" spc="-5" dirty="0" smtClean="0">
                <a:latin typeface="Calibri"/>
                <a:cs typeface="Calibri"/>
              </a:rPr>
              <a:t> </a:t>
            </a:r>
            <a:r>
              <a:rPr sz="1600" spc="-10" dirty="0" err="1">
                <a:latin typeface="Calibri"/>
                <a:cs typeface="Calibri"/>
              </a:rPr>
              <a:t>être</a:t>
            </a:r>
            <a:r>
              <a:rPr sz="1600" spc="-10" dirty="0">
                <a:latin typeface="Calibri"/>
                <a:cs typeface="Calibri"/>
              </a:rPr>
              <a:t> </a:t>
            </a:r>
            <a:r>
              <a:rPr sz="1600" spc="-5" dirty="0" err="1" smtClean="0">
                <a:latin typeface="Calibri"/>
                <a:cs typeface="Calibri"/>
              </a:rPr>
              <a:t>fusionné</a:t>
            </a:r>
            <a:r>
              <a:rPr lang="fr-FR" sz="1600" spc="-5" dirty="0" smtClean="0">
                <a:latin typeface="Calibri"/>
                <a:cs typeface="Calibri"/>
              </a:rPr>
              <a:t>es</a:t>
            </a:r>
            <a:r>
              <a:rPr sz="1600" spc="-5" dirty="0" smtClean="0">
                <a:latin typeface="Calibri"/>
                <a:cs typeface="Calibri"/>
              </a:rPr>
              <a:t> </a:t>
            </a:r>
            <a:r>
              <a:rPr sz="1600" dirty="0">
                <a:latin typeface="Calibri"/>
                <a:cs typeface="Calibri"/>
              </a:rPr>
              <a:t>au </a:t>
            </a:r>
            <a:r>
              <a:rPr sz="1600" spc="-5" dirty="0">
                <a:latin typeface="Calibri"/>
                <a:cs typeface="Calibri"/>
              </a:rPr>
              <a:t>plateau; </a:t>
            </a:r>
            <a:r>
              <a:rPr lang="fr-FR" sz="1600" dirty="0" smtClean="0">
                <a:latin typeface="Calibri"/>
                <a:cs typeface="Calibri"/>
              </a:rPr>
              <a:t>besoin de supports de fabrication</a:t>
            </a:r>
            <a:endParaRPr lang="fr-FR" sz="1600" spc="-5" dirty="0" smtClean="0">
              <a:latin typeface="Calibri"/>
              <a:cs typeface="Calibri"/>
            </a:endParaRPr>
          </a:p>
          <a:p>
            <a:pPr marL="268288" marR="163195">
              <a:lnSpc>
                <a:spcPct val="125299"/>
              </a:lnSpc>
            </a:pPr>
            <a:endParaRPr lang="fr-FR" sz="1600" spc="-5" dirty="0">
              <a:latin typeface="Calibri"/>
              <a:cs typeface="Calibri"/>
            </a:endParaRPr>
          </a:p>
          <a:p>
            <a:pPr marR="163195">
              <a:lnSpc>
                <a:spcPct val="125299"/>
              </a:lnSpc>
            </a:pPr>
            <a:r>
              <a:rPr sz="1600" b="1" u="sng" dirty="0" err="1" smtClean="0">
                <a:latin typeface="Calibri"/>
                <a:cs typeface="Calibri"/>
              </a:rPr>
              <a:t>Idéal</a:t>
            </a:r>
            <a:r>
              <a:rPr sz="1600" b="1" u="sng" dirty="0" smtClean="0">
                <a:latin typeface="Calibri"/>
                <a:cs typeface="Calibri"/>
              </a:rPr>
              <a:t> </a:t>
            </a:r>
            <a:r>
              <a:rPr sz="1600" b="1" u="sng" spc="-5" dirty="0">
                <a:latin typeface="Calibri"/>
                <a:cs typeface="Calibri"/>
              </a:rPr>
              <a:t>pour</a:t>
            </a:r>
            <a:r>
              <a:rPr sz="1600" b="1" u="sng" spc="-110" dirty="0">
                <a:latin typeface="Calibri"/>
                <a:cs typeface="Calibri"/>
              </a:rPr>
              <a:t> </a:t>
            </a:r>
            <a:r>
              <a:rPr sz="1600" b="1" u="sng" dirty="0">
                <a:latin typeface="Calibri"/>
                <a:cs typeface="Calibri"/>
              </a:rPr>
              <a:t>:</a:t>
            </a:r>
          </a:p>
          <a:p>
            <a:pPr marL="527050" marR="888365" indent="-285750">
              <a:lnSpc>
                <a:spcPct val="125299"/>
              </a:lnSpc>
              <a:spcBef>
                <a:spcPts val="15"/>
              </a:spcBef>
              <a:buFont typeface="Arial" panose="020B0604020202020204" pitchFamily="34" charset="0"/>
              <a:buChar char="•"/>
            </a:pPr>
            <a:r>
              <a:rPr sz="1600" spc="-10" dirty="0">
                <a:latin typeface="Calibri"/>
                <a:cs typeface="Calibri"/>
              </a:rPr>
              <a:t>Petites </a:t>
            </a:r>
            <a:r>
              <a:rPr sz="1600" dirty="0">
                <a:latin typeface="Calibri"/>
                <a:cs typeface="Calibri"/>
              </a:rPr>
              <a:t>pièces </a:t>
            </a:r>
            <a:r>
              <a:rPr sz="1600" spc="-10" dirty="0">
                <a:latin typeface="Calibri"/>
                <a:cs typeface="Calibri"/>
              </a:rPr>
              <a:t>complexes </a:t>
            </a:r>
            <a:r>
              <a:rPr sz="1600" spc="-5" dirty="0">
                <a:latin typeface="Calibri"/>
                <a:cs typeface="Calibri"/>
              </a:rPr>
              <a:t>produites </a:t>
            </a:r>
            <a:r>
              <a:rPr sz="1600" dirty="0">
                <a:latin typeface="Calibri"/>
                <a:cs typeface="Calibri"/>
              </a:rPr>
              <a:t>en lots  </a:t>
            </a:r>
            <a:r>
              <a:rPr sz="1600" spc="-5" dirty="0">
                <a:latin typeface="Calibri"/>
                <a:cs typeface="Calibri"/>
              </a:rPr>
              <a:t>Matériaux </a:t>
            </a:r>
            <a:r>
              <a:rPr sz="1600" dirty="0">
                <a:latin typeface="Calibri"/>
                <a:cs typeface="Calibri"/>
              </a:rPr>
              <a:t>de </a:t>
            </a:r>
            <a:r>
              <a:rPr sz="1600" spc="-5" dirty="0">
                <a:latin typeface="Calibri"/>
                <a:cs typeface="Calibri"/>
              </a:rPr>
              <a:t>grandes</a:t>
            </a:r>
            <a:r>
              <a:rPr sz="1600" spc="-100" dirty="0">
                <a:latin typeface="Calibri"/>
                <a:cs typeface="Calibri"/>
              </a:rPr>
              <a:t> </a:t>
            </a:r>
            <a:r>
              <a:rPr sz="1600" spc="-10" dirty="0">
                <a:latin typeface="Calibri"/>
                <a:cs typeface="Calibri"/>
              </a:rPr>
              <a:t>valeurs</a:t>
            </a:r>
            <a:endParaRPr sz="1600" dirty="0">
              <a:latin typeface="Calibri"/>
              <a:cs typeface="Calibri"/>
            </a:endParaRPr>
          </a:p>
          <a:p>
            <a:pPr marL="527050" indent="-285750">
              <a:lnSpc>
                <a:spcPct val="100000"/>
              </a:lnSpc>
              <a:spcBef>
                <a:spcPts val="455"/>
              </a:spcBef>
              <a:buFont typeface="Arial" panose="020B0604020202020204" pitchFamily="34" charset="0"/>
              <a:buChar char="•"/>
            </a:pPr>
            <a:r>
              <a:rPr sz="1600" dirty="0" err="1">
                <a:latin typeface="Calibri"/>
                <a:cs typeface="Calibri"/>
              </a:rPr>
              <a:t>Pièces</a:t>
            </a:r>
            <a:r>
              <a:rPr sz="1600" dirty="0">
                <a:latin typeface="Calibri"/>
                <a:cs typeface="Calibri"/>
              </a:rPr>
              <a:t> </a:t>
            </a:r>
            <a:r>
              <a:rPr lang="fr-FR" sz="1600" spc="-15" dirty="0" smtClean="0">
                <a:latin typeface="Calibri"/>
                <a:cs typeface="Calibri"/>
              </a:rPr>
              <a:t>à forte valeur ajoutée fonctionnelle</a:t>
            </a:r>
            <a:endParaRPr sz="1600" dirty="0">
              <a:latin typeface="Calibri"/>
              <a:cs typeface="Calibri"/>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15</a:t>
            </a:fld>
            <a:endParaRPr dirty="0"/>
          </a:p>
        </p:txBody>
      </p:sp>
      <p:sp>
        <p:nvSpPr>
          <p:cNvPr id="22"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SLM</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371600" y="1219200"/>
            <a:ext cx="8991600" cy="5155386"/>
          </a:xfrm>
          <a:prstGeom prst="rect">
            <a:avLst/>
          </a:prstGeom>
        </p:spPr>
        <p:txBody>
          <a:bodyPr vert="horz" wrap="square" lIns="0" tIns="0" rIns="0" bIns="0" rtlCol="0">
            <a:spAutoFit/>
          </a:bodyPr>
          <a:lstStyle/>
          <a:p>
            <a:pPr marR="2684780" algn="ctr" defTabSz="900113">
              <a:lnSpc>
                <a:spcPct val="100000"/>
              </a:lnSpc>
            </a:pPr>
            <a:r>
              <a:rPr lang="fr-FR" sz="2400" b="1" spc="-5" dirty="0" smtClean="0">
                <a:solidFill>
                  <a:srgbClr val="006FC0"/>
                </a:solidFill>
                <a:latin typeface="Calibri"/>
                <a:cs typeface="Calibri"/>
              </a:rPr>
              <a:t>EXEMPLES DE MATERIAUX DISPONIBLES</a:t>
            </a:r>
            <a:endParaRPr sz="2400" b="1" dirty="0">
              <a:latin typeface="Calibri"/>
              <a:cs typeface="Calibri"/>
            </a:endParaRPr>
          </a:p>
          <a:p>
            <a:pPr marL="754380" indent="-342900">
              <a:lnSpc>
                <a:spcPct val="100000"/>
              </a:lnSpc>
              <a:spcBef>
                <a:spcPts val="244"/>
              </a:spcBef>
              <a:buFont typeface="Arial" panose="020B0604020202020204" pitchFamily="34" charset="0"/>
              <a:buChar char="•"/>
            </a:pPr>
            <a:r>
              <a:rPr lang="fr-FR" sz="2400" spc="-5" dirty="0" smtClean="0">
                <a:solidFill>
                  <a:schemeClr val="tx1">
                    <a:lumMod val="65000"/>
                    <a:lumOff val="35000"/>
                  </a:schemeClr>
                </a:solidFill>
                <a:latin typeface="Calibri"/>
                <a:cs typeface="Calibri"/>
              </a:rPr>
              <a:t>Inox </a:t>
            </a:r>
            <a:r>
              <a:rPr sz="2400" spc="-5" dirty="0" smtClean="0">
                <a:solidFill>
                  <a:schemeClr val="tx1">
                    <a:lumMod val="65000"/>
                    <a:lumOff val="35000"/>
                  </a:schemeClr>
                </a:solidFill>
                <a:latin typeface="Calibri"/>
                <a:cs typeface="Calibri"/>
              </a:rPr>
              <a:t>17-4</a:t>
            </a:r>
            <a:r>
              <a:rPr sz="2400" spc="-105" dirty="0" smtClean="0">
                <a:solidFill>
                  <a:schemeClr val="tx1">
                    <a:lumMod val="65000"/>
                    <a:lumOff val="35000"/>
                  </a:schemeClr>
                </a:solidFill>
                <a:latin typeface="Calibri"/>
                <a:cs typeface="Calibri"/>
              </a:rPr>
              <a:t> </a:t>
            </a:r>
            <a:r>
              <a:rPr sz="2400" dirty="0">
                <a:solidFill>
                  <a:schemeClr val="tx1">
                    <a:lumMod val="65000"/>
                    <a:lumOff val="35000"/>
                  </a:schemeClr>
                </a:solidFill>
                <a:latin typeface="Calibri"/>
                <a:cs typeface="Calibri"/>
              </a:rPr>
              <a:t>PH</a:t>
            </a:r>
          </a:p>
          <a:p>
            <a:pPr marL="754380" indent="-342900">
              <a:lnSpc>
                <a:spcPct val="100000"/>
              </a:lnSpc>
              <a:spcBef>
                <a:spcPts val="215"/>
              </a:spcBef>
              <a:buFont typeface="Arial" panose="020B0604020202020204" pitchFamily="34" charset="0"/>
              <a:buChar char="•"/>
            </a:pPr>
            <a:r>
              <a:rPr lang="fr-FR" sz="2400" spc="-10" dirty="0" smtClean="0">
                <a:solidFill>
                  <a:schemeClr val="tx1">
                    <a:lumMod val="65000"/>
                    <a:lumOff val="35000"/>
                  </a:schemeClr>
                </a:solidFill>
                <a:latin typeface="Calibri"/>
                <a:cs typeface="Calibri"/>
              </a:rPr>
              <a:t>Inox </a:t>
            </a:r>
            <a:r>
              <a:rPr sz="2400" spc="-10" dirty="0" smtClean="0">
                <a:solidFill>
                  <a:schemeClr val="tx1">
                    <a:lumMod val="65000"/>
                    <a:lumOff val="35000"/>
                  </a:schemeClr>
                </a:solidFill>
                <a:latin typeface="Calibri"/>
                <a:cs typeface="Calibri"/>
              </a:rPr>
              <a:t>15-5</a:t>
            </a:r>
            <a:r>
              <a:rPr sz="2400" spc="-90" dirty="0" smtClean="0">
                <a:solidFill>
                  <a:schemeClr val="tx1">
                    <a:lumMod val="65000"/>
                    <a:lumOff val="35000"/>
                  </a:schemeClr>
                </a:solidFill>
                <a:latin typeface="Calibri"/>
                <a:cs typeface="Calibri"/>
              </a:rPr>
              <a:t> </a:t>
            </a:r>
            <a:r>
              <a:rPr sz="2400" dirty="0">
                <a:solidFill>
                  <a:schemeClr val="tx1">
                    <a:lumMod val="65000"/>
                    <a:lumOff val="35000"/>
                  </a:schemeClr>
                </a:solidFill>
                <a:latin typeface="Calibri"/>
                <a:cs typeface="Calibri"/>
              </a:rPr>
              <a:t>PH</a:t>
            </a:r>
          </a:p>
          <a:p>
            <a:pPr marL="754380" indent="-342900">
              <a:lnSpc>
                <a:spcPct val="100000"/>
              </a:lnSpc>
              <a:spcBef>
                <a:spcPts val="204"/>
              </a:spcBef>
              <a:buFont typeface="Arial" panose="020B0604020202020204" pitchFamily="34" charset="0"/>
              <a:buChar char="•"/>
            </a:pPr>
            <a:r>
              <a:rPr lang="fr-FR" sz="2400" dirty="0" smtClean="0">
                <a:solidFill>
                  <a:schemeClr val="tx1">
                    <a:lumMod val="65000"/>
                    <a:lumOff val="35000"/>
                  </a:schemeClr>
                </a:solidFill>
                <a:latin typeface="Calibri"/>
                <a:cs typeface="Calibri"/>
              </a:rPr>
              <a:t>Inox 316L, 304L</a:t>
            </a:r>
          </a:p>
          <a:p>
            <a:pPr marL="754380" indent="-342900">
              <a:lnSpc>
                <a:spcPct val="100000"/>
              </a:lnSpc>
              <a:spcBef>
                <a:spcPts val="204"/>
              </a:spcBef>
              <a:buFont typeface="Arial" panose="020B0604020202020204" pitchFamily="34" charset="0"/>
              <a:buChar char="•"/>
            </a:pPr>
            <a:r>
              <a:rPr lang="fr-FR" sz="2400" dirty="0" smtClean="0">
                <a:solidFill>
                  <a:schemeClr val="tx1">
                    <a:lumMod val="65000"/>
                    <a:lumOff val="35000"/>
                  </a:schemeClr>
                </a:solidFill>
                <a:latin typeface="Calibri"/>
                <a:cs typeface="Calibri"/>
              </a:rPr>
              <a:t>Alliage </a:t>
            </a:r>
            <a:r>
              <a:rPr lang="fr-FR" sz="2400" dirty="0" err="1" smtClean="0">
                <a:solidFill>
                  <a:schemeClr val="tx1">
                    <a:lumMod val="65000"/>
                    <a:lumOff val="35000"/>
                  </a:schemeClr>
                </a:solidFill>
                <a:latin typeface="Calibri"/>
                <a:cs typeface="Calibri"/>
              </a:rPr>
              <a:t>aluminum</a:t>
            </a:r>
            <a:r>
              <a:rPr lang="fr-FR" sz="2400" dirty="0" smtClean="0">
                <a:solidFill>
                  <a:schemeClr val="tx1">
                    <a:lumMod val="65000"/>
                    <a:lumOff val="35000"/>
                  </a:schemeClr>
                </a:solidFill>
                <a:latin typeface="Calibri"/>
                <a:cs typeface="Calibri"/>
              </a:rPr>
              <a:t> </a:t>
            </a:r>
            <a:r>
              <a:rPr sz="2400" dirty="0" smtClean="0">
                <a:solidFill>
                  <a:schemeClr val="tx1">
                    <a:lumMod val="65000"/>
                    <a:lumOff val="35000"/>
                  </a:schemeClr>
                </a:solidFill>
                <a:latin typeface="Calibri"/>
                <a:cs typeface="Calibri"/>
              </a:rPr>
              <a:t>AlSi10Mg</a:t>
            </a:r>
            <a:r>
              <a:rPr lang="fr-FR" sz="2400" dirty="0" smtClean="0">
                <a:solidFill>
                  <a:schemeClr val="tx1">
                    <a:lumMod val="65000"/>
                    <a:lumOff val="35000"/>
                  </a:schemeClr>
                </a:solidFill>
                <a:latin typeface="Calibri"/>
                <a:cs typeface="Calibri"/>
              </a:rPr>
              <a:t>, AlSi12Mg</a:t>
            </a:r>
            <a:endParaRPr sz="2400" dirty="0">
              <a:solidFill>
                <a:schemeClr val="tx1">
                  <a:lumMod val="65000"/>
                  <a:lumOff val="35000"/>
                </a:schemeClr>
              </a:solidFill>
              <a:latin typeface="Calibri"/>
              <a:cs typeface="Calibri"/>
            </a:endParaRPr>
          </a:p>
          <a:p>
            <a:pPr marL="754380" marR="5080" indent="-342900">
              <a:lnSpc>
                <a:spcPct val="107500"/>
              </a:lnSpc>
              <a:buFont typeface="Arial" panose="020B0604020202020204" pitchFamily="34" charset="0"/>
              <a:buChar char="•"/>
            </a:pPr>
            <a:r>
              <a:rPr sz="2400" dirty="0">
                <a:solidFill>
                  <a:schemeClr val="tx1">
                    <a:lumMod val="65000"/>
                    <a:lumOff val="35000"/>
                  </a:schemeClr>
                </a:solidFill>
                <a:latin typeface="Calibri"/>
                <a:cs typeface="Calibri"/>
              </a:rPr>
              <a:t>Acier </a:t>
            </a:r>
            <a:r>
              <a:rPr sz="2400" spc="-10" dirty="0">
                <a:solidFill>
                  <a:schemeClr val="tx1">
                    <a:lumMod val="65000"/>
                    <a:lumOff val="35000"/>
                  </a:schemeClr>
                </a:solidFill>
                <a:latin typeface="Calibri"/>
                <a:cs typeface="Calibri"/>
              </a:rPr>
              <a:t>maraging</a:t>
            </a:r>
            <a:r>
              <a:rPr sz="2400" spc="-105" dirty="0">
                <a:solidFill>
                  <a:schemeClr val="tx1">
                    <a:lumMod val="65000"/>
                    <a:lumOff val="35000"/>
                  </a:schemeClr>
                </a:solidFill>
                <a:latin typeface="Calibri"/>
                <a:cs typeface="Calibri"/>
              </a:rPr>
              <a:t> </a:t>
            </a:r>
            <a:r>
              <a:rPr sz="2400" spc="-5" dirty="0">
                <a:solidFill>
                  <a:schemeClr val="tx1">
                    <a:lumMod val="65000"/>
                    <a:lumOff val="35000"/>
                  </a:schemeClr>
                </a:solidFill>
                <a:latin typeface="Calibri"/>
                <a:cs typeface="Calibri"/>
              </a:rPr>
              <a:t>(X2NiCoMo18-9-5)  </a:t>
            </a:r>
            <a:endParaRPr lang="fr-FR" sz="2400" spc="-5" dirty="0" smtClean="0">
              <a:solidFill>
                <a:schemeClr val="tx1">
                  <a:lumMod val="65000"/>
                  <a:lumOff val="35000"/>
                </a:schemeClr>
              </a:solidFill>
              <a:latin typeface="Calibri"/>
              <a:cs typeface="Calibri"/>
            </a:endParaRPr>
          </a:p>
          <a:p>
            <a:pPr marL="754380" marR="5080" indent="-342900">
              <a:lnSpc>
                <a:spcPct val="107500"/>
              </a:lnSpc>
              <a:buFont typeface="Arial" panose="020B0604020202020204" pitchFamily="34" charset="0"/>
              <a:buChar char="•"/>
            </a:pPr>
            <a:r>
              <a:rPr lang="fr-FR" sz="2400" spc="-5" dirty="0" smtClean="0">
                <a:solidFill>
                  <a:schemeClr val="tx1">
                    <a:lumMod val="65000"/>
                    <a:lumOff val="35000"/>
                  </a:schemeClr>
                </a:solidFill>
                <a:latin typeface="Calibri"/>
                <a:cs typeface="Calibri"/>
              </a:rPr>
              <a:t>Titane </a:t>
            </a:r>
            <a:r>
              <a:rPr sz="2400" spc="-50" dirty="0" smtClean="0">
                <a:solidFill>
                  <a:schemeClr val="tx1">
                    <a:lumMod val="65000"/>
                    <a:lumOff val="35000"/>
                  </a:schemeClr>
                </a:solidFill>
                <a:latin typeface="Calibri"/>
                <a:cs typeface="Calibri"/>
              </a:rPr>
              <a:t>TA6V</a:t>
            </a:r>
            <a:r>
              <a:rPr lang="fr-FR" sz="2400" spc="-50" dirty="0" smtClean="0">
                <a:solidFill>
                  <a:schemeClr val="tx1">
                    <a:lumMod val="65000"/>
                    <a:lumOff val="35000"/>
                  </a:schemeClr>
                </a:solidFill>
                <a:latin typeface="Calibri"/>
                <a:cs typeface="Calibri"/>
              </a:rPr>
              <a:t> (Grade 5, Grade 23 ELI)</a:t>
            </a:r>
            <a:endParaRPr sz="2400" dirty="0">
              <a:solidFill>
                <a:schemeClr val="tx1">
                  <a:lumMod val="65000"/>
                  <a:lumOff val="35000"/>
                </a:schemeClr>
              </a:solidFill>
              <a:latin typeface="Calibri"/>
              <a:cs typeface="Calibri"/>
            </a:endParaRPr>
          </a:p>
          <a:p>
            <a:pPr marL="754380" marR="1465580" indent="-342900">
              <a:lnSpc>
                <a:spcPts val="3100"/>
              </a:lnSpc>
              <a:spcBef>
                <a:spcPts val="125"/>
              </a:spcBef>
              <a:buFont typeface="Arial" panose="020B0604020202020204" pitchFamily="34" charset="0"/>
              <a:buChar char="•"/>
            </a:pPr>
            <a:r>
              <a:rPr sz="2400" spc="-5" dirty="0" err="1">
                <a:solidFill>
                  <a:schemeClr val="tx1">
                    <a:lumMod val="65000"/>
                    <a:lumOff val="35000"/>
                  </a:schemeClr>
                </a:solidFill>
                <a:latin typeface="Calibri"/>
                <a:cs typeface="Calibri"/>
              </a:rPr>
              <a:t>Alliage</a:t>
            </a:r>
            <a:r>
              <a:rPr sz="2400" spc="-5" dirty="0">
                <a:solidFill>
                  <a:schemeClr val="tx1">
                    <a:lumMod val="65000"/>
                    <a:lumOff val="35000"/>
                  </a:schemeClr>
                </a:solidFill>
                <a:latin typeface="Calibri"/>
                <a:cs typeface="Calibri"/>
              </a:rPr>
              <a:t> </a:t>
            </a:r>
            <a:r>
              <a:rPr sz="2400" spc="-10" dirty="0" smtClean="0">
                <a:solidFill>
                  <a:schemeClr val="tx1">
                    <a:lumMod val="65000"/>
                    <a:lumOff val="35000"/>
                  </a:schemeClr>
                </a:solidFill>
                <a:latin typeface="Calibri"/>
                <a:cs typeface="Calibri"/>
              </a:rPr>
              <a:t>Chrome-Cobalt</a:t>
            </a:r>
            <a:endParaRPr sz="2400" dirty="0">
              <a:solidFill>
                <a:schemeClr val="tx1">
                  <a:lumMod val="65000"/>
                  <a:lumOff val="35000"/>
                </a:schemeClr>
              </a:solidFill>
              <a:latin typeface="Calibri"/>
              <a:cs typeface="Calibri"/>
            </a:endParaRPr>
          </a:p>
          <a:p>
            <a:pPr marL="754380" indent="-342900">
              <a:lnSpc>
                <a:spcPct val="100000"/>
              </a:lnSpc>
              <a:spcBef>
                <a:spcPts val="75"/>
              </a:spcBef>
              <a:buFont typeface="Arial" panose="020B0604020202020204" pitchFamily="34" charset="0"/>
              <a:buChar char="•"/>
            </a:pPr>
            <a:r>
              <a:rPr sz="2400" spc="-10" dirty="0">
                <a:solidFill>
                  <a:schemeClr val="tx1">
                    <a:lumMod val="65000"/>
                    <a:lumOff val="35000"/>
                  </a:schemeClr>
                </a:solidFill>
                <a:latin typeface="Calibri"/>
                <a:cs typeface="Calibri"/>
              </a:rPr>
              <a:t>Inconel</a:t>
            </a:r>
            <a:r>
              <a:rPr sz="2400" spc="-60" dirty="0">
                <a:solidFill>
                  <a:schemeClr val="tx1">
                    <a:lumMod val="65000"/>
                    <a:lumOff val="35000"/>
                  </a:schemeClr>
                </a:solidFill>
                <a:latin typeface="Calibri"/>
                <a:cs typeface="Calibri"/>
              </a:rPr>
              <a:t> </a:t>
            </a:r>
            <a:r>
              <a:rPr sz="2400" spc="-5" dirty="0">
                <a:solidFill>
                  <a:schemeClr val="tx1">
                    <a:lumMod val="65000"/>
                    <a:lumOff val="35000"/>
                  </a:schemeClr>
                </a:solidFill>
                <a:latin typeface="Calibri"/>
                <a:cs typeface="Calibri"/>
              </a:rPr>
              <a:t>718</a:t>
            </a:r>
            <a:endParaRPr sz="2400" dirty="0">
              <a:solidFill>
                <a:schemeClr val="tx1">
                  <a:lumMod val="65000"/>
                  <a:lumOff val="35000"/>
                </a:schemeClr>
              </a:solidFill>
              <a:latin typeface="Calibri"/>
              <a:cs typeface="Calibri"/>
            </a:endParaRPr>
          </a:p>
          <a:p>
            <a:pPr marL="754380" indent="-342900">
              <a:lnSpc>
                <a:spcPct val="100000"/>
              </a:lnSpc>
              <a:spcBef>
                <a:spcPts val="204"/>
              </a:spcBef>
              <a:buFont typeface="Arial" panose="020B0604020202020204" pitchFamily="34" charset="0"/>
              <a:buChar char="•"/>
            </a:pPr>
            <a:r>
              <a:rPr sz="2400" spc="-10" dirty="0">
                <a:solidFill>
                  <a:schemeClr val="tx1">
                    <a:lumMod val="65000"/>
                    <a:lumOff val="35000"/>
                  </a:schemeClr>
                </a:solidFill>
                <a:latin typeface="Calibri"/>
                <a:cs typeface="Calibri"/>
              </a:rPr>
              <a:t>Inconel</a:t>
            </a:r>
            <a:r>
              <a:rPr sz="2400" spc="-60" dirty="0">
                <a:solidFill>
                  <a:schemeClr val="tx1">
                    <a:lumMod val="65000"/>
                    <a:lumOff val="35000"/>
                  </a:schemeClr>
                </a:solidFill>
                <a:latin typeface="Calibri"/>
                <a:cs typeface="Calibri"/>
              </a:rPr>
              <a:t> </a:t>
            </a:r>
            <a:r>
              <a:rPr sz="2400" spc="-5" dirty="0" smtClean="0">
                <a:solidFill>
                  <a:schemeClr val="tx1">
                    <a:lumMod val="65000"/>
                    <a:lumOff val="35000"/>
                  </a:schemeClr>
                </a:solidFill>
                <a:latin typeface="Calibri"/>
                <a:cs typeface="Calibri"/>
              </a:rPr>
              <a:t>625</a:t>
            </a:r>
            <a:endParaRPr lang="fr-FR" sz="2400" spc="-5" dirty="0" smtClean="0">
              <a:solidFill>
                <a:schemeClr val="tx1">
                  <a:lumMod val="65000"/>
                  <a:lumOff val="35000"/>
                </a:schemeClr>
              </a:solidFill>
              <a:latin typeface="Calibri"/>
              <a:cs typeface="Calibri"/>
            </a:endParaRPr>
          </a:p>
          <a:p>
            <a:pPr marL="411480">
              <a:lnSpc>
                <a:spcPct val="100000"/>
              </a:lnSpc>
              <a:spcBef>
                <a:spcPts val="204"/>
              </a:spcBef>
            </a:pPr>
            <a:endParaRPr lang="fr-FR" sz="2400" dirty="0">
              <a:latin typeface="Calibri"/>
              <a:cs typeface="Calibri"/>
            </a:endParaRPr>
          </a:p>
          <a:p>
            <a:pPr defTabSz="628650">
              <a:lnSpc>
                <a:spcPct val="100000"/>
              </a:lnSpc>
              <a:spcBef>
                <a:spcPts val="204"/>
              </a:spcBef>
            </a:pPr>
            <a:r>
              <a:rPr lang="fr-FR" sz="2400" b="1" spc="-5" dirty="0" smtClean="0">
                <a:solidFill>
                  <a:srgbClr val="0070C0"/>
                </a:solidFill>
                <a:latin typeface="Calibri"/>
                <a:cs typeface="Calibri"/>
              </a:rPr>
              <a:t>	POST-TRAITEMENTS THERMIQUES </a:t>
            </a:r>
          </a:p>
          <a:p>
            <a:pPr marL="800100" lvl="1" indent="-342900">
              <a:spcBef>
                <a:spcPts val="204"/>
              </a:spcBef>
              <a:buFont typeface="Arial" panose="020B0604020202020204" pitchFamily="34" charset="0"/>
              <a:buChar char="•"/>
            </a:pPr>
            <a:r>
              <a:rPr lang="fr-FR" sz="2400" spc="-5" dirty="0" smtClean="0">
                <a:solidFill>
                  <a:schemeClr val="tx1">
                    <a:lumMod val="65000"/>
                    <a:lumOff val="35000"/>
                  </a:schemeClr>
                </a:solidFill>
                <a:latin typeface="Calibri"/>
                <a:cs typeface="Calibri"/>
              </a:rPr>
              <a:t>Amélioration des performances mécaniques</a:t>
            </a:r>
            <a:endParaRPr lang="fr-FR" sz="2400" spc="-5" dirty="0">
              <a:solidFill>
                <a:schemeClr val="tx1">
                  <a:lumMod val="65000"/>
                  <a:lumOff val="35000"/>
                </a:schemeClr>
              </a:solidFill>
              <a:latin typeface="Calibri"/>
              <a:cs typeface="Calibr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16</a:t>
            </a:fld>
            <a:endParaRPr dirty="0"/>
          </a:p>
        </p:txBody>
      </p:sp>
      <p:sp>
        <p:nvSpPr>
          <p:cNvPr id="16" name="Rectangle 15"/>
          <p:cNvSpPr/>
          <p:nvPr/>
        </p:nvSpPr>
        <p:spPr>
          <a:xfrm>
            <a:off x="86458" y="76200"/>
            <a:ext cx="3736920" cy="461665"/>
          </a:xfrm>
          <a:prstGeom prst="rect">
            <a:avLst/>
          </a:prstGeom>
        </p:spPr>
        <p:txBody>
          <a:bodyPr wrap="none">
            <a:spAutoFit/>
          </a:bodyPr>
          <a:lstStyle/>
          <a:p>
            <a:r>
              <a:rPr lang="fr-FR" sz="2400" kern="0" dirty="0"/>
              <a:t>Les technologies Métal, SLM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Avantage de la gamme PROX 100-200-300-400</a:t>
            </a:r>
            <a:endParaRPr lang="fr-FR" dirty="0"/>
          </a:p>
        </p:txBody>
      </p:sp>
      <p:sp>
        <p:nvSpPr>
          <p:cNvPr id="5" name="TextBox 7"/>
          <p:cNvSpPr txBox="1"/>
          <p:nvPr/>
        </p:nvSpPr>
        <p:spPr>
          <a:xfrm>
            <a:off x="1631561" y="1428633"/>
            <a:ext cx="1535425" cy="14642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err="1">
                <a:solidFill>
                  <a:prstClr val="white"/>
                </a:solidFill>
              </a:rPr>
              <a:t>Epaisseur</a:t>
            </a:r>
            <a:r>
              <a:rPr lang="en-US" sz="2000" dirty="0">
                <a:solidFill>
                  <a:prstClr val="white"/>
                </a:solidFill>
              </a:rPr>
              <a:t> de la </a:t>
            </a:r>
            <a:r>
              <a:rPr lang="en-US" sz="2000" dirty="0" err="1">
                <a:solidFill>
                  <a:prstClr val="white"/>
                </a:solidFill>
              </a:rPr>
              <a:t>paroi</a:t>
            </a:r>
            <a:r>
              <a:rPr lang="en-US" sz="2000" dirty="0">
                <a:solidFill>
                  <a:prstClr val="white"/>
                </a:solidFill>
              </a:rPr>
              <a:t> 100 microns</a:t>
            </a:r>
          </a:p>
        </p:txBody>
      </p:sp>
      <p:pic>
        <p:nvPicPr>
          <p:cNvPr id="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15745" y="2916939"/>
            <a:ext cx="2998482" cy="3394067"/>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mit Pfeil 6"/>
          <p:cNvCxnSpPr/>
          <p:nvPr/>
        </p:nvCxnSpPr>
        <p:spPr>
          <a:xfrm>
            <a:off x="2059652" y="2916938"/>
            <a:ext cx="1498412" cy="635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10"/>
          <p:cNvCxnSpPr/>
          <p:nvPr/>
        </p:nvCxnSpPr>
        <p:spPr>
          <a:xfrm flipH="1">
            <a:off x="3614027" y="2916938"/>
            <a:ext cx="1281690" cy="5671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C:\Users\Sandeep.INTRANET\Pictures\2011-10-21 001\DSC01204.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3672" y="1131327"/>
            <a:ext cx="3812809" cy="307421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7"/>
          <p:cNvSpPr txBox="1"/>
          <p:nvPr/>
        </p:nvSpPr>
        <p:spPr>
          <a:xfrm>
            <a:off x="5963360" y="4395139"/>
            <a:ext cx="2035949" cy="78319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a:solidFill>
                  <a:prstClr val="white"/>
                </a:solidFill>
              </a:rPr>
              <a:t>2mm  de rayon avec 20 dents</a:t>
            </a:r>
          </a:p>
        </p:txBody>
      </p:sp>
      <p:cxnSp>
        <p:nvCxnSpPr>
          <p:cNvPr id="29" name="Gerade Verbindung mit Pfeil 8"/>
          <p:cNvCxnSpPr>
            <a:endCxn id="31" idx="3"/>
          </p:cNvCxnSpPr>
          <p:nvPr/>
        </p:nvCxnSpPr>
        <p:spPr>
          <a:xfrm flipV="1">
            <a:off x="7145912" y="3115915"/>
            <a:ext cx="1020375" cy="1402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8070875" y="2635544"/>
            <a:ext cx="651504" cy="562791"/>
          </a:xfrm>
          <a:prstGeom prst="ellipse">
            <a:avLst/>
          </a:prstGeom>
          <a:solidFill>
            <a:schemeClr val="bg1">
              <a:lumMod val="85000"/>
              <a:alpha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 name="Image 39"/>
          <p:cNvPicPr>
            <a:picLocks noChangeAspect="1"/>
          </p:cNvPicPr>
          <p:nvPr/>
        </p:nvPicPr>
        <p:blipFill rotWithShape="1">
          <a:blip r:embed="rId4" cstate="print">
            <a:extLst>
              <a:ext uri="{28A0092B-C50C-407E-A947-70E740481C1C}">
                <a14:useLocalDpi xmlns:a14="http://schemas.microsoft.com/office/drawing/2010/main" val="0"/>
              </a:ext>
            </a:extLst>
          </a:blip>
          <a:srcRect l="38450" t="23867" r="36350" b="8934"/>
          <a:stretch/>
        </p:blipFill>
        <p:spPr>
          <a:xfrm rot="5400000">
            <a:off x="8541081" y="4316891"/>
            <a:ext cx="1685045" cy="2527569"/>
          </a:xfrm>
          <a:prstGeom prst="rect">
            <a:avLst/>
          </a:prstGeom>
        </p:spPr>
      </p:pic>
      <p:sp>
        <p:nvSpPr>
          <p:cNvPr id="43" name="TextBox 7"/>
          <p:cNvSpPr txBox="1"/>
          <p:nvPr/>
        </p:nvSpPr>
        <p:spPr>
          <a:xfrm>
            <a:off x="5963360" y="5299485"/>
            <a:ext cx="2035949" cy="11237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a:solidFill>
                  <a:prstClr val="white"/>
                </a:solidFill>
              </a:rPr>
              <a:t>168 </a:t>
            </a:r>
            <a:r>
              <a:rPr lang="en-US" sz="2000" dirty="0" err="1">
                <a:solidFill>
                  <a:prstClr val="white"/>
                </a:solidFill>
              </a:rPr>
              <a:t>ailettes</a:t>
            </a:r>
            <a:r>
              <a:rPr lang="en-US" sz="2000" dirty="0">
                <a:solidFill>
                  <a:prstClr val="white"/>
                </a:solidFill>
              </a:rPr>
              <a:t> </a:t>
            </a:r>
            <a:r>
              <a:rPr lang="en-US" sz="2000" dirty="0" err="1">
                <a:solidFill>
                  <a:prstClr val="white"/>
                </a:solidFill>
              </a:rPr>
              <a:t>d’épaisseur</a:t>
            </a:r>
            <a:r>
              <a:rPr lang="en-US" sz="2000" dirty="0">
                <a:solidFill>
                  <a:prstClr val="white"/>
                </a:solidFill>
              </a:rPr>
              <a:t> 30 microns</a:t>
            </a:r>
          </a:p>
        </p:txBody>
      </p:sp>
      <p:cxnSp>
        <p:nvCxnSpPr>
          <p:cNvPr id="44" name="Gerade Verbindung mit Pfeil 8"/>
          <p:cNvCxnSpPr/>
          <p:nvPr/>
        </p:nvCxnSpPr>
        <p:spPr>
          <a:xfrm flipV="1">
            <a:off x="7999308" y="5387432"/>
            <a:ext cx="1508316" cy="40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Avantage de la gamme PROX 100-200-300-400</a:t>
            </a:r>
          </a:p>
        </p:txBody>
      </p:sp>
      <p:sp>
        <p:nvSpPr>
          <p:cNvPr id="5" name="Content Placeholder 5"/>
          <p:cNvSpPr>
            <a:spLocks noGrp="1"/>
          </p:cNvSpPr>
          <p:nvPr>
            <p:ph sz="half" idx="1"/>
          </p:nvPr>
        </p:nvSpPr>
        <p:spPr>
          <a:xfrm>
            <a:off x="6030144" y="1709287"/>
            <a:ext cx="4343400" cy="1967376"/>
          </a:xfrm>
        </p:spPr>
        <p:txBody>
          <a:bodyPr>
            <a:normAutofit/>
          </a:bodyPr>
          <a:lstStyle/>
          <a:p>
            <a:endParaRPr lang="en-US" dirty="0" smtClean="0"/>
          </a:p>
          <a:p>
            <a:pPr indent="0"/>
            <a:endParaRPr lang="en-US" dirty="0"/>
          </a:p>
        </p:txBody>
      </p:sp>
      <p:pic>
        <p:nvPicPr>
          <p:cNvPr id="6" name="Picture 2" descr="C:\Users\Sandeep.INTRANET\Pictures\3M\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1686744" y="1229667"/>
            <a:ext cx="2514600" cy="1414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andeep.INTRANET\Pictures\3M\013.JPG"/>
          <p:cNvPicPr>
            <a:picLocks noChangeArrowheads="1"/>
          </p:cNvPicPr>
          <p:nvPr/>
        </p:nvPicPr>
        <p:blipFill rotWithShape="1">
          <a:blip r:embed="rId4"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t="-14812" r="-641"/>
          <a:stretch/>
        </p:blipFill>
        <p:spPr bwMode="auto">
          <a:xfrm>
            <a:off x="1728814" y="146946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1805014" y="1686867"/>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1861303" y="186951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1881214" y="209811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1937503" y="238386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2166103" y="261246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2414614" y="2898218"/>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2775703" y="3229917"/>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andeep.INTRANET\Pictures\3M\013.JPG"/>
          <p:cNvPicPr>
            <a:picLocks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Layer>
                </a14:imgProps>
              </a:ext>
              <a:ext uri="{28A0092B-C50C-407E-A947-70E740481C1C}">
                <a14:useLocalDpi xmlns:a14="http://schemas.microsoft.com/office/drawing/2010/main" val="0"/>
              </a:ext>
            </a:extLst>
          </a:blip>
          <a:srcRect t="-14812" r="-641"/>
          <a:stretch/>
        </p:blipFill>
        <p:spPr bwMode="auto">
          <a:xfrm>
            <a:off x="2982144" y="3401367"/>
            <a:ext cx="1883924"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andeep.INTRANET\Pictures\3M\013.JPG"/>
          <p:cNvPicPr>
            <a:picLocks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97899">
                        <a14:foregroundMark x1="13085" y1="98837" x2="46132" y2="99855"/>
                        <a14:foregroundMark x1="6877" y1="95785" x2="17765" y2="99855"/>
                        <a14:foregroundMark x1="33811" y1="13517" x2="33811" y2="13517"/>
                        <a14:foregroundMark x1="29990" y1="10320" x2="29990" y2="10320"/>
                        <a14:foregroundMark x1="67908" y1="11919" x2="67908" y2="11919"/>
                        <a14:foregroundMark x1="49475" y1="13517" x2="49475" y2="13517"/>
                        <a14:foregroundMark x1="37631" y1="11919" x2="37631" y2="11919"/>
                        <a14:foregroundMark x1="39160" y1="12355" x2="39160" y2="12355"/>
                        <a14:foregroundMark x1="61509" y1="12645" x2="61509" y2="12645"/>
                        <a14:foregroundMark x1="62560" y1="11192" x2="62560" y2="11192"/>
                        <a14:backgroundMark x1="18816" y1="4506" x2="0" y2="73983"/>
                        <a14:backgroundMark x1="37631" y1="2907" x2="70774" y2="2907"/>
                      </a14:backgroundRemoval>
                    </a14:imgEffect>
                    <a14:imgEffect>
                      <a14:brightnessContrast bright="-20000"/>
                    </a14:imgEffect>
                  </a14:imgLayer>
                </a14:imgProps>
              </a:ext>
              <a:ext uri="{28A0092B-C50C-407E-A947-70E740481C1C}">
                <a14:useLocalDpi xmlns:a14="http://schemas.microsoft.com/office/drawing/2010/main" val="0"/>
              </a:ext>
            </a:extLst>
          </a:blip>
          <a:srcRect t="-14812" r="-641"/>
          <a:stretch/>
        </p:blipFill>
        <p:spPr bwMode="auto">
          <a:xfrm>
            <a:off x="2590237" y="1657439"/>
            <a:ext cx="3688419" cy="315839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7"/>
          <p:cNvSpPr txBox="1"/>
          <p:nvPr/>
        </p:nvSpPr>
        <p:spPr>
          <a:xfrm>
            <a:off x="5528926" y="1079182"/>
            <a:ext cx="2315040" cy="18047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2000" dirty="0"/>
              <a:t>Excellente Répétabilité et tolérance de  20 microns sur les 3 axes</a:t>
            </a:r>
            <a:endParaRPr lang="en-US" sz="2000" dirty="0"/>
          </a:p>
        </p:txBody>
      </p:sp>
      <p:sp>
        <p:nvSpPr>
          <p:cNvPr id="18" name="TextBox 7"/>
          <p:cNvSpPr txBox="1"/>
          <p:nvPr/>
        </p:nvSpPr>
        <p:spPr>
          <a:xfrm>
            <a:off x="8244394" y="2472918"/>
            <a:ext cx="1728722" cy="14642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err="1"/>
              <a:t>Densité</a:t>
            </a:r>
            <a:r>
              <a:rPr lang="en-US" sz="2000" dirty="0"/>
              <a:t> &gt; 99,5%  par </a:t>
            </a:r>
            <a:r>
              <a:rPr lang="en-US" sz="2000" dirty="0" err="1"/>
              <a:t>apport</a:t>
            </a:r>
            <a:r>
              <a:rPr lang="en-US" sz="2000" dirty="0"/>
              <a:t> à la pièce </a:t>
            </a:r>
            <a:r>
              <a:rPr lang="en-US" sz="2000" dirty="0" err="1"/>
              <a:t>initiale</a:t>
            </a:r>
            <a:endParaRPr lang="en-US" sz="2000" dirty="0"/>
          </a:p>
        </p:txBody>
      </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873764" y="4306769"/>
            <a:ext cx="2656160" cy="186239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86057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143000" y="1295400"/>
            <a:ext cx="7772400" cy="4235006"/>
          </a:xfrm>
          <a:prstGeom prst="rect">
            <a:avLst/>
          </a:prstGeom>
        </p:spPr>
        <p:txBody>
          <a:bodyPr vert="horz" wrap="square" lIns="0" tIns="0" rIns="0" bIns="0" rtlCol="0">
            <a:spAutoFit/>
          </a:bodyPr>
          <a:lstStyle/>
          <a:p>
            <a:pPr marL="12700" marR="955040">
              <a:lnSpc>
                <a:spcPct val="120000"/>
              </a:lnSpc>
            </a:pPr>
            <a:r>
              <a:rPr sz="2800" spc="-10" dirty="0">
                <a:solidFill>
                  <a:srgbClr val="006FC0"/>
                </a:solidFill>
                <a:latin typeface="Calibri"/>
                <a:cs typeface="Calibri"/>
              </a:rPr>
              <a:t>Plateaux</a:t>
            </a:r>
            <a:r>
              <a:rPr sz="2800" spc="-65" dirty="0">
                <a:solidFill>
                  <a:srgbClr val="006FC0"/>
                </a:solidFill>
                <a:latin typeface="Calibri"/>
                <a:cs typeface="Calibri"/>
              </a:rPr>
              <a:t> </a:t>
            </a:r>
            <a:r>
              <a:rPr sz="2800" spc="-10" dirty="0" err="1">
                <a:solidFill>
                  <a:srgbClr val="006FC0"/>
                </a:solidFill>
                <a:latin typeface="Calibri"/>
                <a:cs typeface="Calibri"/>
              </a:rPr>
              <a:t>d’impression</a:t>
            </a:r>
            <a:r>
              <a:rPr sz="2800" spc="-10" dirty="0">
                <a:solidFill>
                  <a:srgbClr val="006FC0"/>
                </a:solidFill>
                <a:latin typeface="Calibri"/>
                <a:cs typeface="Calibri"/>
              </a:rPr>
              <a:t> </a:t>
            </a:r>
            <a:r>
              <a:rPr lang="fr-FR" sz="2800" spc="-10" dirty="0" smtClean="0">
                <a:solidFill>
                  <a:srgbClr val="006FC0"/>
                </a:solidFill>
                <a:latin typeface="Calibri"/>
                <a:cs typeface="Calibri"/>
              </a:rPr>
              <a:t>(SLM)</a:t>
            </a:r>
          </a:p>
          <a:p>
            <a:pPr marL="12700" marR="955040">
              <a:lnSpc>
                <a:spcPct val="120000"/>
              </a:lnSpc>
            </a:pPr>
            <a:r>
              <a:rPr sz="2800" spc="-5" dirty="0" err="1" smtClean="0">
                <a:solidFill>
                  <a:srgbClr val="006FC0"/>
                </a:solidFill>
                <a:latin typeface="Calibri"/>
                <a:cs typeface="Calibri"/>
              </a:rPr>
              <a:t>Gaz</a:t>
            </a:r>
            <a:r>
              <a:rPr sz="2800" spc="-75" dirty="0" smtClean="0">
                <a:solidFill>
                  <a:srgbClr val="006FC0"/>
                </a:solidFill>
                <a:latin typeface="Calibri"/>
                <a:cs typeface="Calibri"/>
              </a:rPr>
              <a:t> </a:t>
            </a:r>
            <a:r>
              <a:rPr sz="2800" spc="-15" dirty="0">
                <a:solidFill>
                  <a:srgbClr val="006FC0"/>
                </a:solidFill>
                <a:latin typeface="Calibri"/>
                <a:cs typeface="Calibri"/>
              </a:rPr>
              <a:t>inerte</a:t>
            </a:r>
            <a:endParaRPr sz="2800" dirty="0">
              <a:latin typeface="Calibri"/>
              <a:cs typeface="Calibri"/>
            </a:endParaRPr>
          </a:p>
          <a:p>
            <a:pPr marL="411480">
              <a:lnSpc>
                <a:spcPct val="100000"/>
              </a:lnSpc>
              <a:spcBef>
                <a:spcPts val="229"/>
              </a:spcBef>
            </a:pPr>
            <a:r>
              <a:rPr sz="2400" spc="-15" dirty="0">
                <a:solidFill>
                  <a:srgbClr val="767070"/>
                </a:solidFill>
                <a:latin typeface="Calibri"/>
                <a:cs typeface="Calibri"/>
              </a:rPr>
              <a:t>Argon</a:t>
            </a:r>
            <a:endParaRPr sz="2400" dirty="0">
              <a:latin typeface="Calibri"/>
              <a:cs typeface="Calibri"/>
            </a:endParaRPr>
          </a:p>
          <a:p>
            <a:pPr marL="411480">
              <a:lnSpc>
                <a:spcPct val="100000"/>
              </a:lnSpc>
              <a:spcBef>
                <a:spcPts val="215"/>
              </a:spcBef>
            </a:pPr>
            <a:r>
              <a:rPr sz="2400" spc="-20" dirty="0">
                <a:solidFill>
                  <a:srgbClr val="767070"/>
                </a:solidFill>
                <a:latin typeface="Calibri"/>
                <a:cs typeface="Calibri"/>
              </a:rPr>
              <a:t>Azote</a:t>
            </a:r>
            <a:endParaRPr sz="2400" dirty="0">
              <a:latin typeface="Calibri"/>
              <a:cs typeface="Calibri"/>
            </a:endParaRPr>
          </a:p>
          <a:p>
            <a:pPr marL="12700">
              <a:lnSpc>
                <a:spcPct val="100000"/>
              </a:lnSpc>
              <a:spcBef>
                <a:spcPts val="630"/>
              </a:spcBef>
            </a:pPr>
            <a:r>
              <a:rPr sz="2800" spc="-25" dirty="0">
                <a:solidFill>
                  <a:srgbClr val="006FC0"/>
                </a:solidFill>
                <a:latin typeface="Calibri"/>
                <a:cs typeface="Calibri"/>
              </a:rPr>
              <a:t>Poudre</a:t>
            </a:r>
            <a:r>
              <a:rPr sz="2800" spc="-10" dirty="0">
                <a:solidFill>
                  <a:srgbClr val="006FC0"/>
                </a:solidFill>
                <a:latin typeface="Calibri"/>
                <a:cs typeface="Calibri"/>
              </a:rPr>
              <a:t> </a:t>
            </a:r>
            <a:r>
              <a:rPr sz="2800" spc="-15" dirty="0">
                <a:solidFill>
                  <a:srgbClr val="006FC0"/>
                </a:solidFill>
                <a:latin typeface="Calibri"/>
                <a:cs typeface="Calibri"/>
              </a:rPr>
              <a:t>métallique</a:t>
            </a:r>
            <a:endParaRPr sz="2800" dirty="0">
              <a:latin typeface="Calibri"/>
              <a:cs typeface="Calibri"/>
            </a:endParaRPr>
          </a:p>
          <a:p>
            <a:pPr marL="411480">
              <a:lnSpc>
                <a:spcPct val="100000"/>
              </a:lnSpc>
              <a:spcBef>
                <a:spcPts val="240"/>
              </a:spcBef>
            </a:pPr>
            <a:r>
              <a:rPr sz="2400" spc="-5" dirty="0">
                <a:solidFill>
                  <a:srgbClr val="767070"/>
                </a:solidFill>
                <a:latin typeface="Calibri"/>
                <a:cs typeface="Calibri"/>
              </a:rPr>
              <a:t>Granulométrie</a:t>
            </a:r>
            <a:endParaRPr sz="2400" dirty="0">
              <a:latin typeface="Calibri"/>
              <a:cs typeface="Calibri"/>
            </a:endParaRPr>
          </a:p>
          <a:p>
            <a:pPr marL="818515">
              <a:lnSpc>
                <a:spcPct val="100000"/>
              </a:lnSpc>
              <a:spcBef>
                <a:spcPts val="280"/>
              </a:spcBef>
            </a:pPr>
            <a:r>
              <a:rPr sz="2000" dirty="0">
                <a:solidFill>
                  <a:srgbClr val="006FC0"/>
                </a:solidFill>
                <a:latin typeface="Calibri"/>
                <a:cs typeface="Calibri"/>
              </a:rPr>
              <a:t>5 – 25 </a:t>
            </a:r>
            <a:r>
              <a:rPr sz="2000" spc="-10" dirty="0">
                <a:solidFill>
                  <a:srgbClr val="006FC0"/>
                </a:solidFill>
                <a:latin typeface="Calibri"/>
                <a:cs typeface="Calibri"/>
              </a:rPr>
              <a:t>microns </a:t>
            </a:r>
            <a:r>
              <a:rPr sz="2000" dirty="0">
                <a:solidFill>
                  <a:srgbClr val="006FC0"/>
                </a:solidFill>
                <a:latin typeface="Calibri"/>
                <a:cs typeface="Calibri"/>
              </a:rPr>
              <a:t>(DMLS</a:t>
            </a:r>
            <a:r>
              <a:rPr sz="2000" spc="-75" dirty="0">
                <a:solidFill>
                  <a:srgbClr val="006FC0"/>
                </a:solidFill>
                <a:latin typeface="Calibri"/>
                <a:cs typeface="Calibri"/>
              </a:rPr>
              <a:t> </a:t>
            </a:r>
            <a:r>
              <a:rPr sz="2000" dirty="0">
                <a:solidFill>
                  <a:srgbClr val="006FC0"/>
                </a:solidFill>
                <a:latin typeface="Calibri"/>
                <a:cs typeface="Calibri"/>
              </a:rPr>
              <a:t>)</a:t>
            </a:r>
            <a:endParaRPr sz="2000" dirty="0">
              <a:latin typeface="Calibri"/>
              <a:cs typeface="Calibri"/>
            </a:endParaRPr>
          </a:p>
          <a:p>
            <a:pPr marL="818515">
              <a:lnSpc>
                <a:spcPct val="100000"/>
              </a:lnSpc>
              <a:spcBef>
                <a:spcPts val="260"/>
              </a:spcBef>
            </a:pPr>
            <a:r>
              <a:rPr sz="2000" dirty="0">
                <a:solidFill>
                  <a:srgbClr val="006FC0"/>
                </a:solidFill>
                <a:latin typeface="Calibri"/>
                <a:cs typeface="Calibri"/>
              </a:rPr>
              <a:t>50 – 100 </a:t>
            </a:r>
            <a:r>
              <a:rPr sz="2000" spc="-10" dirty="0">
                <a:solidFill>
                  <a:srgbClr val="006FC0"/>
                </a:solidFill>
                <a:latin typeface="Calibri"/>
                <a:cs typeface="Calibri"/>
              </a:rPr>
              <a:t>microns </a:t>
            </a:r>
            <a:r>
              <a:rPr sz="2000" dirty="0">
                <a:solidFill>
                  <a:srgbClr val="006FC0"/>
                </a:solidFill>
                <a:latin typeface="Calibri"/>
                <a:cs typeface="Calibri"/>
              </a:rPr>
              <a:t>(EBM </a:t>
            </a:r>
            <a:r>
              <a:rPr sz="2000" spc="-10" dirty="0">
                <a:solidFill>
                  <a:srgbClr val="006FC0"/>
                </a:solidFill>
                <a:latin typeface="Calibri"/>
                <a:cs typeface="Calibri"/>
              </a:rPr>
              <a:t>et</a:t>
            </a:r>
            <a:r>
              <a:rPr sz="2000" spc="-60" dirty="0">
                <a:solidFill>
                  <a:srgbClr val="006FC0"/>
                </a:solidFill>
                <a:latin typeface="Calibri"/>
                <a:cs typeface="Calibri"/>
              </a:rPr>
              <a:t> </a:t>
            </a:r>
            <a:r>
              <a:rPr sz="2000" dirty="0" smtClean="0">
                <a:solidFill>
                  <a:srgbClr val="006FC0"/>
                </a:solidFill>
                <a:latin typeface="Calibri"/>
                <a:cs typeface="Calibri"/>
              </a:rPr>
              <a:t>DMD)</a:t>
            </a:r>
            <a:endParaRPr lang="fr-FR" sz="2000" dirty="0" smtClean="0">
              <a:solidFill>
                <a:srgbClr val="006FC0"/>
              </a:solidFill>
              <a:latin typeface="Calibri"/>
              <a:cs typeface="Calibri"/>
            </a:endParaRPr>
          </a:p>
          <a:p>
            <a:pPr marL="818515">
              <a:lnSpc>
                <a:spcPct val="100000"/>
              </a:lnSpc>
              <a:spcBef>
                <a:spcPts val="260"/>
              </a:spcBef>
            </a:pPr>
            <a:endParaRPr lang="fr-FR" sz="2000" dirty="0" smtClean="0">
              <a:solidFill>
                <a:srgbClr val="006FC0"/>
              </a:solidFill>
              <a:latin typeface="Calibri"/>
              <a:cs typeface="Calibri"/>
            </a:endParaRPr>
          </a:p>
          <a:p>
            <a:pPr>
              <a:lnSpc>
                <a:spcPct val="100000"/>
              </a:lnSpc>
              <a:spcBef>
                <a:spcPts val="260"/>
              </a:spcBef>
            </a:pPr>
            <a:r>
              <a:rPr lang="fr-FR" sz="2800" dirty="0" smtClean="0">
                <a:solidFill>
                  <a:srgbClr val="0070C0"/>
                </a:solidFill>
                <a:latin typeface="Calibri"/>
                <a:cs typeface="Calibri"/>
              </a:rPr>
              <a:t>Outils de finitions des pièces</a:t>
            </a:r>
            <a:endParaRPr sz="2800" dirty="0">
              <a:solidFill>
                <a:srgbClr val="0070C0"/>
              </a:solidFill>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19</a:t>
            </a:fld>
            <a:endParaRPr dirty="0"/>
          </a:p>
        </p:txBody>
      </p:sp>
      <p:sp>
        <p:nvSpPr>
          <p:cNvPr id="14"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les consommables</a:t>
            </a:r>
            <a:endParaRPr lang="fr-FR" kern="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3429000" y="1295400"/>
            <a:ext cx="6400800" cy="4206601"/>
          </a:xfrm>
          <a:prstGeom prst="rect">
            <a:avLst/>
          </a:prstGeom>
        </p:spPr>
        <p:txBody>
          <a:bodyPr vert="horz" wrap="square" lIns="0" tIns="0" rIns="0" bIns="0" rtlCol="0">
            <a:spAutoFit/>
          </a:bodyPr>
          <a:lstStyle/>
          <a:p>
            <a:pPr marL="469900" marR="364490" indent="-457200">
              <a:lnSpc>
                <a:spcPct val="101899"/>
              </a:lnSpc>
              <a:buFont typeface="Arial" panose="020B0604020202020204" pitchFamily="34" charset="0"/>
              <a:buChar char="•"/>
            </a:pPr>
            <a:r>
              <a:rPr sz="2600" spc="-10" dirty="0">
                <a:latin typeface="Calibri"/>
                <a:cs typeface="Calibri"/>
              </a:rPr>
              <a:t>Introduction </a:t>
            </a:r>
            <a:r>
              <a:rPr lang="fr-FR" sz="2600" dirty="0" smtClean="0">
                <a:latin typeface="Calibri"/>
                <a:cs typeface="Calibri"/>
              </a:rPr>
              <a:t>Fabrication additive</a:t>
            </a:r>
            <a:r>
              <a:rPr sz="2600" dirty="0" smtClean="0">
                <a:latin typeface="Calibri"/>
                <a:cs typeface="Calibri"/>
              </a:rPr>
              <a:t>  </a:t>
            </a:r>
            <a:endParaRPr lang="fr-FR" sz="2600" dirty="0" smtClean="0">
              <a:latin typeface="Calibri"/>
              <a:cs typeface="Calibri"/>
            </a:endParaRPr>
          </a:p>
          <a:p>
            <a:pPr marL="469900" marR="364490" indent="-457200">
              <a:lnSpc>
                <a:spcPct val="101899"/>
              </a:lnSpc>
              <a:buFont typeface="Arial" panose="020B0604020202020204" pitchFamily="34" charset="0"/>
              <a:buChar char="•"/>
            </a:pPr>
            <a:r>
              <a:rPr lang="fr-FR" sz="2600" spc="-5" dirty="0" smtClean="0">
                <a:latin typeface="Calibri"/>
                <a:cs typeface="Calibri"/>
              </a:rPr>
              <a:t>Fabrication Additive Métal</a:t>
            </a:r>
          </a:p>
          <a:p>
            <a:pPr marL="927100" marR="364490" lvl="1" indent="-457200">
              <a:lnSpc>
                <a:spcPct val="101899"/>
              </a:lnSpc>
              <a:buFont typeface="Arial" panose="020B0604020202020204" pitchFamily="34" charset="0"/>
              <a:buChar char="•"/>
            </a:pPr>
            <a:r>
              <a:rPr lang="fr-FR" sz="2400" spc="-5" dirty="0" smtClean="0">
                <a:latin typeface="Calibri"/>
                <a:cs typeface="Calibri"/>
              </a:rPr>
              <a:t>Technologies</a:t>
            </a:r>
          </a:p>
          <a:p>
            <a:pPr marL="1384300" marR="364490" lvl="2" indent="-457200">
              <a:lnSpc>
                <a:spcPct val="101899"/>
              </a:lnSpc>
              <a:buFont typeface="Arial" panose="020B0604020202020204" pitchFamily="34" charset="0"/>
              <a:buChar char="•"/>
            </a:pPr>
            <a:r>
              <a:rPr lang="fr-FR" sz="2000" spc="-5" dirty="0" smtClean="0">
                <a:latin typeface="Calibri"/>
                <a:cs typeface="Calibri"/>
              </a:rPr>
              <a:t>DMD, </a:t>
            </a:r>
          </a:p>
          <a:p>
            <a:pPr marL="1384300" marR="364490" lvl="2" indent="-457200">
              <a:lnSpc>
                <a:spcPct val="101899"/>
              </a:lnSpc>
              <a:buFont typeface="Arial" panose="020B0604020202020204" pitchFamily="34" charset="0"/>
              <a:buChar char="•"/>
            </a:pPr>
            <a:r>
              <a:rPr lang="fr-FR" sz="2000" spc="-5" dirty="0" smtClean="0">
                <a:latin typeface="Calibri"/>
                <a:cs typeface="Calibri"/>
              </a:rPr>
              <a:t>EBM, </a:t>
            </a:r>
          </a:p>
          <a:p>
            <a:pPr marL="1384300" marR="364490" lvl="2" indent="-457200">
              <a:lnSpc>
                <a:spcPct val="101899"/>
              </a:lnSpc>
              <a:buFont typeface="Arial" panose="020B0604020202020204" pitchFamily="34" charset="0"/>
              <a:buChar char="•"/>
            </a:pPr>
            <a:r>
              <a:rPr lang="fr-FR" sz="2000" spc="-5" dirty="0" smtClean="0">
                <a:latin typeface="Calibri"/>
                <a:cs typeface="Calibri"/>
              </a:rPr>
              <a:t>SLM</a:t>
            </a:r>
          </a:p>
          <a:p>
            <a:pPr marL="927100" marR="364490" lvl="1" indent="-457200">
              <a:lnSpc>
                <a:spcPct val="101899"/>
              </a:lnSpc>
              <a:buFont typeface="Arial" panose="020B0604020202020204" pitchFamily="34" charset="0"/>
              <a:buChar char="•"/>
            </a:pPr>
            <a:r>
              <a:rPr lang="fr-FR" sz="2400" spc="-5" dirty="0" smtClean="0">
                <a:latin typeface="Calibri"/>
                <a:cs typeface="Calibri"/>
              </a:rPr>
              <a:t>Matériaux</a:t>
            </a:r>
          </a:p>
          <a:p>
            <a:pPr marL="927100" marR="364490" lvl="1" indent="-457200">
              <a:lnSpc>
                <a:spcPct val="101899"/>
              </a:lnSpc>
              <a:buFont typeface="Arial" panose="020B0604020202020204" pitchFamily="34" charset="0"/>
              <a:buChar char="•"/>
            </a:pPr>
            <a:r>
              <a:rPr lang="fr-FR" sz="2400" spc="-5" dirty="0" smtClean="0">
                <a:latin typeface="Calibri"/>
                <a:cs typeface="Calibri"/>
              </a:rPr>
              <a:t>Consommables</a:t>
            </a:r>
            <a:endParaRPr lang="fr-FR" sz="2400" dirty="0">
              <a:latin typeface="Calibri"/>
              <a:cs typeface="Calibri"/>
            </a:endParaRPr>
          </a:p>
          <a:p>
            <a:pPr marL="469900" marR="364490" indent="-457200">
              <a:lnSpc>
                <a:spcPct val="101899"/>
              </a:lnSpc>
              <a:buFont typeface="Arial" panose="020B0604020202020204" pitchFamily="34" charset="0"/>
              <a:buChar char="•"/>
            </a:pPr>
            <a:r>
              <a:rPr lang="fr-FR" sz="2800" dirty="0" smtClean="0">
                <a:latin typeface="Calibri"/>
                <a:cs typeface="Calibri"/>
              </a:rPr>
              <a:t>Le processus de fabrication</a:t>
            </a:r>
          </a:p>
          <a:p>
            <a:pPr marL="469900" marR="364490" indent="-457200">
              <a:lnSpc>
                <a:spcPct val="101899"/>
              </a:lnSpc>
              <a:buFont typeface="Arial" panose="020B0604020202020204" pitchFamily="34" charset="0"/>
              <a:buChar char="•"/>
            </a:pPr>
            <a:r>
              <a:rPr lang="fr-FR" sz="2800" dirty="0" smtClean="0">
                <a:latin typeface="Calibri"/>
                <a:cs typeface="Calibri"/>
              </a:rPr>
              <a:t>L’optimisation des conceptions</a:t>
            </a:r>
          </a:p>
          <a:p>
            <a:pPr marL="469900" marR="364490" indent="-457200">
              <a:lnSpc>
                <a:spcPct val="101899"/>
              </a:lnSpc>
              <a:buFont typeface="Arial" panose="020B0604020202020204" pitchFamily="34" charset="0"/>
              <a:buChar char="•"/>
            </a:pPr>
            <a:r>
              <a:rPr lang="fr-FR" sz="2800" dirty="0" smtClean="0">
                <a:latin typeface="Calibri"/>
                <a:cs typeface="Calibri"/>
              </a:rPr>
              <a:t>Cas clients</a:t>
            </a:r>
            <a:endParaRPr sz="2800" dirty="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2870">
              <a:lnSpc>
                <a:spcPts val="1240"/>
              </a:lnSpc>
            </a:pPr>
            <a:fld id="{81D60167-4931-47E6-BA6A-407CBD079E47}" type="slidenum">
              <a:rPr dirty="0"/>
              <a:t>2</a:t>
            </a:fld>
            <a:endParaRPr dirty="0"/>
          </a:p>
        </p:txBody>
      </p:sp>
      <p:sp>
        <p:nvSpPr>
          <p:cNvPr id="20" name="Titre 19"/>
          <p:cNvSpPr>
            <a:spLocks noGrp="1"/>
          </p:cNvSpPr>
          <p:nvPr>
            <p:ph type="title"/>
          </p:nvPr>
        </p:nvSpPr>
        <p:spPr/>
        <p:txBody>
          <a:bodyPr/>
          <a:lstStyle/>
          <a:p>
            <a:r>
              <a:rPr lang="fr-FR" dirty="0" smtClean="0">
                <a:solidFill>
                  <a:schemeClr val="tx1"/>
                </a:solidFill>
              </a:rPr>
              <a:t>Sommaire</a:t>
            </a:r>
            <a:endParaRPr lang="fr-FR"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20</a:t>
            </a:fld>
            <a:endParaRPr dirty="0"/>
          </a:p>
        </p:txBody>
      </p:sp>
      <p:sp>
        <p:nvSpPr>
          <p:cNvPr id="14"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Les technologies Métal, les supports de fabrication</a:t>
            </a:r>
            <a:endParaRPr lang="fr-FR" kern="0" dirty="0">
              <a:solidFill>
                <a:schemeClr val="tx1"/>
              </a:solidFill>
            </a:endParaRPr>
          </a:p>
        </p:txBody>
      </p:sp>
      <p:sp>
        <p:nvSpPr>
          <p:cNvPr id="5" name="object 45"/>
          <p:cNvSpPr/>
          <p:nvPr/>
        </p:nvSpPr>
        <p:spPr>
          <a:xfrm>
            <a:off x="914400" y="990600"/>
            <a:ext cx="7225283" cy="2243327"/>
          </a:xfrm>
          <a:prstGeom prst="rect">
            <a:avLst/>
          </a:prstGeom>
          <a:blipFill>
            <a:blip r:embed="rId2" cstate="print"/>
            <a:stretch>
              <a:fillRect/>
            </a:stretch>
          </a:blipFill>
        </p:spPr>
        <p:txBody>
          <a:bodyPr wrap="square" lIns="0" tIns="0" rIns="0" bIns="0" rtlCol="0"/>
          <a:lstStyle/>
          <a:p>
            <a:endParaRPr/>
          </a:p>
        </p:txBody>
      </p:sp>
      <p:sp>
        <p:nvSpPr>
          <p:cNvPr id="6" name="object 5"/>
          <p:cNvSpPr txBox="1"/>
          <p:nvPr/>
        </p:nvSpPr>
        <p:spPr>
          <a:xfrm>
            <a:off x="762000" y="3657600"/>
            <a:ext cx="10113010" cy="1778635"/>
          </a:xfrm>
          <a:prstGeom prst="rect">
            <a:avLst/>
          </a:prstGeom>
        </p:spPr>
        <p:txBody>
          <a:bodyPr vert="horz" wrap="square" lIns="0" tIns="0" rIns="0" bIns="0" rtlCol="0">
            <a:spAutoFit/>
          </a:bodyPr>
          <a:lstStyle/>
          <a:p>
            <a:pPr marL="12700">
              <a:lnSpc>
                <a:spcPct val="100000"/>
              </a:lnSpc>
            </a:pPr>
            <a:r>
              <a:rPr sz="1800" b="1" u="heavy" spc="-5" dirty="0">
                <a:latin typeface="Calibri"/>
                <a:cs typeface="Calibri"/>
              </a:rPr>
              <a:t>Influence </a:t>
            </a:r>
            <a:r>
              <a:rPr sz="1600" b="1" u="heavy" spc="-5" dirty="0">
                <a:latin typeface="Calibri"/>
                <a:cs typeface="Calibri"/>
              </a:rPr>
              <a:t>du</a:t>
            </a:r>
            <a:r>
              <a:rPr sz="1600" b="1" u="heavy" spc="-130" dirty="0">
                <a:latin typeface="Calibri"/>
                <a:cs typeface="Calibri"/>
              </a:rPr>
              <a:t> </a:t>
            </a:r>
            <a:r>
              <a:rPr sz="1600" b="1" u="heavy" spc="-10" dirty="0">
                <a:latin typeface="Calibri"/>
                <a:cs typeface="Calibri"/>
              </a:rPr>
              <a:t>design:</a:t>
            </a:r>
            <a:endParaRPr sz="1600" dirty="0">
              <a:latin typeface="Calibri"/>
              <a:cs typeface="Calibri"/>
            </a:endParaRPr>
          </a:p>
          <a:p>
            <a:pPr marL="240665">
              <a:lnSpc>
                <a:spcPct val="100000"/>
              </a:lnSpc>
              <a:spcBef>
                <a:spcPts val="825"/>
              </a:spcBef>
            </a:pPr>
            <a:r>
              <a:rPr sz="1600" spc="-5" dirty="0">
                <a:latin typeface="Calibri"/>
                <a:cs typeface="Calibri"/>
              </a:rPr>
              <a:t>Les </a:t>
            </a:r>
            <a:r>
              <a:rPr sz="1600" spc="-10" dirty="0">
                <a:latin typeface="Calibri"/>
                <a:cs typeface="Calibri"/>
              </a:rPr>
              <a:t>structures </a:t>
            </a:r>
            <a:r>
              <a:rPr sz="1600" spc="-5" dirty="0">
                <a:latin typeface="Calibri"/>
                <a:cs typeface="Calibri"/>
              </a:rPr>
              <a:t>de </a:t>
            </a:r>
            <a:r>
              <a:rPr sz="1600" spc="-10" dirty="0">
                <a:latin typeface="Calibri"/>
                <a:cs typeface="Calibri"/>
              </a:rPr>
              <a:t>support doivent </a:t>
            </a:r>
            <a:r>
              <a:rPr sz="1600" spc="-15" dirty="0">
                <a:latin typeface="Calibri"/>
                <a:cs typeface="Calibri"/>
              </a:rPr>
              <a:t>être </a:t>
            </a:r>
            <a:r>
              <a:rPr sz="1600" spc="-5" dirty="0">
                <a:latin typeface="Calibri"/>
                <a:cs typeface="Calibri"/>
              </a:rPr>
              <a:t>accessibles </a:t>
            </a:r>
            <a:r>
              <a:rPr sz="1600" spc="-10" dirty="0">
                <a:latin typeface="Calibri"/>
                <a:cs typeface="Calibri"/>
              </a:rPr>
              <a:t>pour enlèvement </a:t>
            </a:r>
            <a:r>
              <a:rPr sz="1600" spc="-5" dirty="0">
                <a:latin typeface="Calibri"/>
                <a:cs typeface="Calibri"/>
              </a:rPr>
              <a:t>par </a:t>
            </a:r>
            <a:r>
              <a:rPr sz="1600" spc="-10" dirty="0">
                <a:latin typeface="Calibri"/>
                <a:cs typeface="Calibri"/>
              </a:rPr>
              <a:t>des </a:t>
            </a:r>
            <a:r>
              <a:rPr sz="1600" spc="-5" dirty="0">
                <a:latin typeface="Calibri"/>
                <a:cs typeface="Calibri"/>
              </a:rPr>
              <a:t>outils manuels</a:t>
            </a:r>
            <a:r>
              <a:rPr sz="1600" spc="320" dirty="0">
                <a:latin typeface="Calibri"/>
                <a:cs typeface="Calibri"/>
              </a:rPr>
              <a:t> </a:t>
            </a:r>
            <a:r>
              <a:rPr sz="1600" spc="-10" dirty="0">
                <a:latin typeface="Calibri"/>
                <a:cs typeface="Calibri"/>
              </a:rPr>
              <a:t>conventionnels</a:t>
            </a:r>
            <a:endParaRPr sz="1600" dirty="0">
              <a:latin typeface="Calibri"/>
              <a:cs typeface="Calibri"/>
            </a:endParaRPr>
          </a:p>
          <a:p>
            <a:pPr marL="240665" marR="220979">
              <a:lnSpc>
                <a:spcPts val="1730"/>
              </a:lnSpc>
              <a:spcBef>
                <a:spcPts val="1030"/>
              </a:spcBef>
            </a:pPr>
            <a:r>
              <a:rPr sz="1600" spc="-25" dirty="0">
                <a:latin typeface="Calibri"/>
                <a:cs typeface="Calibri"/>
              </a:rPr>
              <a:t>L’orientation </a:t>
            </a:r>
            <a:r>
              <a:rPr sz="1600" spc="-5" dirty="0">
                <a:latin typeface="Calibri"/>
                <a:cs typeface="Calibri"/>
              </a:rPr>
              <a:t>de la pièce doit </a:t>
            </a:r>
            <a:r>
              <a:rPr sz="1600" spc="-15" dirty="0">
                <a:latin typeface="Calibri"/>
                <a:cs typeface="Calibri"/>
              </a:rPr>
              <a:t>être </a:t>
            </a:r>
            <a:r>
              <a:rPr sz="1600" spc="-5" dirty="0">
                <a:latin typeface="Calibri"/>
                <a:cs typeface="Calibri"/>
              </a:rPr>
              <a:t>sélectionnée dans le but </a:t>
            </a:r>
            <a:r>
              <a:rPr sz="1600" spc="-20" dirty="0">
                <a:latin typeface="Calibri"/>
                <a:cs typeface="Calibri"/>
              </a:rPr>
              <a:t>d’assurer </a:t>
            </a:r>
            <a:r>
              <a:rPr sz="1600" spc="-5" dirty="0">
                <a:latin typeface="Calibri"/>
                <a:cs typeface="Calibri"/>
              </a:rPr>
              <a:t>que les </a:t>
            </a:r>
            <a:r>
              <a:rPr sz="1600" spc="-10" dirty="0">
                <a:latin typeface="Calibri"/>
                <a:cs typeface="Calibri"/>
              </a:rPr>
              <a:t>zones </a:t>
            </a:r>
            <a:r>
              <a:rPr sz="1600" spc="-5" dirty="0">
                <a:latin typeface="Calibri"/>
                <a:cs typeface="Calibri"/>
              </a:rPr>
              <a:t>inaccessibles ne nécessitent pas de  </a:t>
            </a:r>
            <a:r>
              <a:rPr sz="1600" spc="-10" dirty="0">
                <a:latin typeface="Calibri"/>
                <a:cs typeface="Calibri"/>
              </a:rPr>
              <a:t>supports</a:t>
            </a:r>
            <a:endParaRPr sz="1600" dirty="0">
              <a:latin typeface="Calibri"/>
              <a:cs typeface="Calibri"/>
            </a:endParaRPr>
          </a:p>
          <a:p>
            <a:pPr marL="240665">
              <a:lnSpc>
                <a:spcPts val="1825"/>
              </a:lnSpc>
              <a:spcBef>
                <a:spcPts val="775"/>
              </a:spcBef>
            </a:pPr>
            <a:r>
              <a:rPr sz="1600" spc="-5" dirty="0">
                <a:latin typeface="Calibri"/>
                <a:cs typeface="Calibri"/>
              </a:rPr>
              <a:t>Les </a:t>
            </a:r>
            <a:r>
              <a:rPr sz="1600" spc="-10" dirty="0">
                <a:latin typeface="Calibri"/>
                <a:cs typeface="Calibri"/>
              </a:rPr>
              <a:t>structures </a:t>
            </a:r>
            <a:r>
              <a:rPr sz="1600" spc="-5" dirty="0">
                <a:latin typeface="Calibri"/>
                <a:cs typeface="Calibri"/>
              </a:rPr>
              <a:t>de </a:t>
            </a:r>
            <a:r>
              <a:rPr sz="1600" spc="-10" dirty="0">
                <a:latin typeface="Calibri"/>
                <a:cs typeface="Calibri"/>
              </a:rPr>
              <a:t>support ont une grosse influence </a:t>
            </a:r>
            <a:r>
              <a:rPr sz="1600" spc="-5" dirty="0">
                <a:latin typeface="Calibri"/>
                <a:cs typeface="Calibri"/>
              </a:rPr>
              <a:t>sur la qualité </a:t>
            </a:r>
            <a:r>
              <a:rPr sz="1600" spc="-10" dirty="0">
                <a:latin typeface="Calibri"/>
                <a:cs typeface="Calibri"/>
              </a:rPr>
              <a:t>des </a:t>
            </a:r>
            <a:r>
              <a:rPr sz="1600" spc="-5" dirty="0">
                <a:latin typeface="Calibri"/>
                <a:cs typeface="Calibri"/>
              </a:rPr>
              <a:t>pièces. Les </a:t>
            </a:r>
            <a:r>
              <a:rPr sz="1600" spc="-15" dirty="0">
                <a:latin typeface="Calibri"/>
                <a:cs typeface="Calibri"/>
              </a:rPr>
              <a:t>zones </a:t>
            </a:r>
            <a:r>
              <a:rPr sz="1600" spc="-5" dirty="0">
                <a:latin typeface="Calibri"/>
                <a:cs typeface="Calibri"/>
              </a:rPr>
              <a:t>de </a:t>
            </a:r>
            <a:r>
              <a:rPr sz="1600" spc="-10" dirty="0">
                <a:latin typeface="Calibri"/>
                <a:cs typeface="Calibri"/>
              </a:rPr>
              <a:t>support doivent </a:t>
            </a:r>
            <a:r>
              <a:rPr sz="1600" spc="-15" dirty="0">
                <a:latin typeface="Calibri"/>
                <a:cs typeface="Calibri"/>
              </a:rPr>
              <a:t>être </a:t>
            </a:r>
            <a:r>
              <a:rPr sz="1600" spc="75" dirty="0">
                <a:latin typeface="Calibri"/>
                <a:cs typeface="Calibri"/>
              </a:rPr>
              <a:t> </a:t>
            </a:r>
            <a:r>
              <a:rPr sz="1600" spc="-5" dirty="0">
                <a:latin typeface="Calibri"/>
                <a:cs typeface="Calibri"/>
              </a:rPr>
              <a:t>anticipée</a:t>
            </a:r>
            <a:endParaRPr sz="1600" dirty="0">
              <a:latin typeface="Calibri"/>
              <a:cs typeface="Calibri"/>
            </a:endParaRPr>
          </a:p>
          <a:p>
            <a:pPr marL="240665">
              <a:lnSpc>
                <a:spcPts val="1825"/>
              </a:lnSpc>
            </a:pPr>
            <a:r>
              <a:rPr sz="1600" spc="-5" dirty="0">
                <a:latin typeface="Calibri"/>
                <a:cs typeface="Calibri"/>
              </a:rPr>
              <a:t>en amont </a:t>
            </a:r>
            <a:r>
              <a:rPr sz="1600" spc="-10" dirty="0">
                <a:latin typeface="Calibri"/>
                <a:cs typeface="Calibri"/>
              </a:rPr>
              <a:t>(conception </a:t>
            </a:r>
            <a:r>
              <a:rPr sz="1600" spc="-5" dirty="0">
                <a:latin typeface="Calibri"/>
                <a:cs typeface="Calibri"/>
              </a:rPr>
              <a:t>&amp;</a:t>
            </a:r>
            <a:r>
              <a:rPr sz="1600" spc="25" dirty="0">
                <a:latin typeface="Calibri"/>
                <a:cs typeface="Calibri"/>
              </a:rPr>
              <a:t> </a:t>
            </a:r>
            <a:r>
              <a:rPr sz="1600" spc="-10" dirty="0">
                <a:latin typeface="Calibri"/>
                <a:cs typeface="Calibri"/>
              </a:rPr>
              <a:t>orientation).</a:t>
            </a:r>
            <a:endParaRPr sz="1600" dirty="0">
              <a:latin typeface="Calibri"/>
              <a:cs typeface="Calibri"/>
            </a:endParaRPr>
          </a:p>
        </p:txBody>
      </p:sp>
    </p:spTree>
    <p:extLst>
      <p:ext uri="{BB962C8B-B14F-4D97-AF65-F5344CB8AC3E}">
        <p14:creationId xmlns:p14="http://schemas.microsoft.com/office/powerpoint/2010/main" val="3042740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408" y="3907535"/>
            <a:ext cx="11788140" cy="934719"/>
          </a:xfrm>
          <a:prstGeom prst="rect">
            <a:avLst/>
          </a:prstGeom>
          <a:ln w="9144">
            <a:solidFill>
              <a:srgbClr val="000000"/>
            </a:solidFill>
          </a:ln>
        </p:spPr>
        <p:txBody>
          <a:bodyPr vert="horz" wrap="square" lIns="0" tIns="24765" rIns="0" bIns="0" rtlCol="0">
            <a:spAutoFit/>
          </a:bodyPr>
          <a:lstStyle/>
          <a:p>
            <a:pPr marL="777875" marR="446405" indent="-325120">
              <a:lnSpc>
                <a:spcPts val="3020"/>
              </a:lnSpc>
              <a:spcBef>
                <a:spcPts val="195"/>
              </a:spcBef>
            </a:pPr>
            <a:r>
              <a:rPr sz="2800" spc="-10" dirty="0">
                <a:latin typeface="Calibri"/>
                <a:cs typeface="Calibri"/>
              </a:rPr>
              <a:t>Chaque </a:t>
            </a:r>
            <a:r>
              <a:rPr sz="2800" spc="-15" dirty="0">
                <a:latin typeface="Calibri"/>
                <a:cs typeface="Calibri"/>
              </a:rPr>
              <a:t>étape </a:t>
            </a:r>
            <a:r>
              <a:rPr sz="2800" spc="-10" dirty="0">
                <a:latin typeface="Calibri"/>
                <a:cs typeface="Calibri"/>
              </a:rPr>
              <a:t>dans </a:t>
            </a:r>
            <a:r>
              <a:rPr sz="2800" spc="-5" dirty="0">
                <a:latin typeface="Calibri"/>
                <a:cs typeface="Calibri"/>
              </a:rPr>
              <a:t>ce </a:t>
            </a:r>
            <a:r>
              <a:rPr sz="2800" spc="-15" dirty="0">
                <a:latin typeface="Calibri"/>
                <a:cs typeface="Calibri"/>
              </a:rPr>
              <a:t>processus </a:t>
            </a:r>
            <a:r>
              <a:rPr sz="2800" spc="-5" dirty="0">
                <a:latin typeface="Calibri"/>
                <a:cs typeface="Calibri"/>
              </a:rPr>
              <a:t>de </a:t>
            </a:r>
            <a:r>
              <a:rPr sz="2800" spc="-15" dirty="0">
                <a:latin typeface="Calibri"/>
                <a:cs typeface="Calibri"/>
              </a:rPr>
              <a:t>fabrication </a:t>
            </a:r>
            <a:r>
              <a:rPr sz="2800" spc="-10" dirty="0">
                <a:latin typeface="Calibri"/>
                <a:cs typeface="Calibri"/>
              </a:rPr>
              <a:t>doit </a:t>
            </a:r>
            <a:r>
              <a:rPr sz="2800" spc="-15" dirty="0">
                <a:latin typeface="Calibri"/>
                <a:cs typeface="Calibri"/>
              </a:rPr>
              <a:t>être </a:t>
            </a:r>
            <a:r>
              <a:rPr sz="2800" spc="-10" dirty="0">
                <a:latin typeface="Calibri"/>
                <a:cs typeface="Calibri"/>
              </a:rPr>
              <a:t>anticipée </a:t>
            </a:r>
            <a:r>
              <a:rPr sz="2800" spc="-20" dirty="0">
                <a:latin typeface="Calibri"/>
                <a:cs typeface="Calibri"/>
              </a:rPr>
              <a:t>lors </a:t>
            </a:r>
            <a:r>
              <a:rPr sz="2800" spc="-5" dirty="0">
                <a:latin typeface="Calibri"/>
                <a:cs typeface="Calibri"/>
              </a:rPr>
              <a:t>de la  </a:t>
            </a:r>
            <a:r>
              <a:rPr sz="2800" spc="-10" dirty="0">
                <a:latin typeface="Calibri"/>
                <a:cs typeface="Calibri"/>
              </a:rPr>
              <a:t>phase </a:t>
            </a:r>
            <a:r>
              <a:rPr sz="2800" spc="-5" dirty="0">
                <a:latin typeface="Calibri"/>
                <a:cs typeface="Calibri"/>
              </a:rPr>
              <a:t>de </a:t>
            </a:r>
            <a:r>
              <a:rPr sz="2800" spc="-10" dirty="0">
                <a:latin typeface="Calibri"/>
                <a:cs typeface="Calibri"/>
              </a:rPr>
              <a:t>design car </a:t>
            </a:r>
            <a:r>
              <a:rPr sz="2800" spc="-5" dirty="0">
                <a:latin typeface="Calibri"/>
                <a:cs typeface="Calibri"/>
              </a:rPr>
              <a:t>chacune </a:t>
            </a:r>
            <a:r>
              <a:rPr sz="2800" spc="-10" dirty="0">
                <a:latin typeface="Calibri"/>
                <a:cs typeface="Calibri"/>
              </a:rPr>
              <a:t>peut imposer des </a:t>
            </a:r>
            <a:r>
              <a:rPr sz="2800" spc="-15" dirty="0">
                <a:latin typeface="Calibri"/>
                <a:cs typeface="Calibri"/>
              </a:rPr>
              <a:t>limitations </a:t>
            </a:r>
            <a:r>
              <a:rPr sz="2800" spc="-5" dirty="0">
                <a:latin typeface="Calibri"/>
                <a:cs typeface="Calibri"/>
              </a:rPr>
              <a:t>sur le</a:t>
            </a:r>
            <a:r>
              <a:rPr sz="2800" spc="345" dirty="0">
                <a:latin typeface="Calibri"/>
                <a:cs typeface="Calibri"/>
              </a:rPr>
              <a:t> </a:t>
            </a:r>
            <a:r>
              <a:rPr sz="2800" spc="-10" dirty="0">
                <a:latin typeface="Calibri"/>
                <a:cs typeface="Calibri"/>
              </a:rPr>
              <a:t>design</a:t>
            </a:r>
            <a:endParaRPr sz="2800">
              <a:latin typeface="Calibri"/>
              <a:cs typeface="Calibri"/>
            </a:endParaRPr>
          </a:p>
        </p:txBody>
      </p:sp>
      <p:sp>
        <p:nvSpPr>
          <p:cNvPr id="3" name="object 3"/>
          <p:cNvSpPr/>
          <p:nvPr/>
        </p:nvSpPr>
        <p:spPr>
          <a:xfrm>
            <a:off x="313943" y="2481072"/>
            <a:ext cx="1071880" cy="641985"/>
          </a:xfrm>
          <a:custGeom>
            <a:avLst/>
            <a:gdLst/>
            <a:ahLst/>
            <a:cxnLst/>
            <a:rect l="l" t="t" r="r" b="b"/>
            <a:pathLst>
              <a:path w="1071880" h="641985">
                <a:moveTo>
                  <a:pt x="1007237" y="0"/>
                </a:moveTo>
                <a:lnTo>
                  <a:pt x="64160" y="0"/>
                </a:lnTo>
                <a:lnTo>
                  <a:pt x="39187" y="5038"/>
                </a:lnTo>
                <a:lnTo>
                  <a:pt x="18792" y="18780"/>
                </a:lnTo>
                <a:lnTo>
                  <a:pt x="5042" y="39165"/>
                </a:lnTo>
                <a:lnTo>
                  <a:pt x="0" y="64135"/>
                </a:lnTo>
                <a:lnTo>
                  <a:pt x="0" y="577468"/>
                </a:lnTo>
                <a:lnTo>
                  <a:pt x="5042" y="602438"/>
                </a:lnTo>
                <a:lnTo>
                  <a:pt x="18792" y="622823"/>
                </a:lnTo>
                <a:lnTo>
                  <a:pt x="39187" y="636565"/>
                </a:lnTo>
                <a:lnTo>
                  <a:pt x="64160" y="641603"/>
                </a:lnTo>
                <a:lnTo>
                  <a:pt x="1007237" y="641603"/>
                </a:lnTo>
                <a:lnTo>
                  <a:pt x="1032206" y="636565"/>
                </a:lnTo>
                <a:lnTo>
                  <a:pt x="1052591" y="622823"/>
                </a:lnTo>
                <a:lnTo>
                  <a:pt x="1066333" y="602438"/>
                </a:lnTo>
                <a:lnTo>
                  <a:pt x="1071372" y="577468"/>
                </a:lnTo>
                <a:lnTo>
                  <a:pt x="1071372"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4" name="object 4"/>
          <p:cNvSpPr/>
          <p:nvPr/>
        </p:nvSpPr>
        <p:spPr>
          <a:xfrm>
            <a:off x="313943" y="2481072"/>
            <a:ext cx="1071880" cy="641985"/>
          </a:xfrm>
          <a:custGeom>
            <a:avLst/>
            <a:gdLst/>
            <a:ahLst/>
            <a:cxnLst/>
            <a:rect l="l" t="t" r="r" b="b"/>
            <a:pathLst>
              <a:path w="1071880" h="641985">
                <a:moveTo>
                  <a:pt x="0" y="64135"/>
                </a:moveTo>
                <a:lnTo>
                  <a:pt x="5042" y="39165"/>
                </a:lnTo>
                <a:lnTo>
                  <a:pt x="18792" y="18780"/>
                </a:lnTo>
                <a:lnTo>
                  <a:pt x="39187" y="5038"/>
                </a:lnTo>
                <a:lnTo>
                  <a:pt x="64160" y="0"/>
                </a:lnTo>
                <a:lnTo>
                  <a:pt x="1007237" y="0"/>
                </a:lnTo>
                <a:lnTo>
                  <a:pt x="1032206" y="5038"/>
                </a:lnTo>
                <a:lnTo>
                  <a:pt x="1052591" y="18780"/>
                </a:lnTo>
                <a:lnTo>
                  <a:pt x="1066333" y="39165"/>
                </a:lnTo>
                <a:lnTo>
                  <a:pt x="1071372" y="64135"/>
                </a:lnTo>
                <a:lnTo>
                  <a:pt x="1071372" y="577468"/>
                </a:lnTo>
                <a:lnTo>
                  <a:pt x="1066333" y="602438"/>
                </a:lnTo>
                <a:lnTo>
                  <a:pt x="1052591" y="622823"/>
                </a:lnTo>
                <a:lnTo>
                  <a:pt x="1032206" y="636565"/>
                </a:lnTo>
                <a:lnTo>
                  <a:pt x="1007237" y="641603"/>
                </a:lnTo>
                <a:lnTo>
                  <a:pt x="64160" y="641603"/>
                </a:lnTo>
                <a:lnTo>
                  <a:pt x="39187" y="636565"/>
                </a:lnTo>
                <a:lnTo>
                  <a:pt x="18792" y="622823"/>
                </a:lnTo>
                <a:lnTo>
                  <a:pt x="5042" y="602438"/>
                </a:lnTo>
                <a:lnTo>
                  <a:pt x="0" y="577468"/>
                </a:lnTo>
                <a:lnTo>
                  <a:pt x="0" y="64135"/>
                </a:lnTo>
                <a:close/>
              </a:path>
            </a:pathLst>
          </a:custGeom>
          <a:ln w="12192">
            <a:solidFill>
              <a:srgbClr val="000000"/>
            </a:solidFill>
          </a:ln>
        </p:spPr>
        <p:txBody>
          <a:bodyPr wrap="square" lIns="0" tIns="0" rIns="0" bIns="0" rtlCol="0"/>
          <a:lstStyle/>
          <a:p>
            <a:endParaRPr/>
          </a:p>
        </p:txBody>
      </p:sp>
      <p:sp>
        <p:nvSpPr>
          <p:cNvPr id="5" name="object 5"/>
          <p:cNvSpPr txBox="1"/>
          <p:nvPr/>
        </p:nvSpPr>
        <p:spPr>
          <a:xfrm>
            <a:off x="493877" y="2692908"/>
            <a:ext cx="708660" cy="203200"/>
          </a:xfrm>
          <a:prstGeom prst="rect">
            <a:avLst/>
          </a:prstGeom>
        </p:spPr>
        <p:txBody>
          <a:bodyPr vert="horz" wrap="square" lIns="0" tIns="0" rIns="0" bIns="0" rtlCol="0">
            <a:spAutoFit/>
          </a:bodyPr>
          <a:lstStyle/>
          <a:p>
            <a:pPr marL="12700">
              <a:lnSpc>
                <a:spcPct val="100000"/>
              </a:lnSpc>
            </a:pPr>
            <a:r>
              <a:rPr sz="1200" spc="-5" dirty="0">
                <a:latin typeface="Calibri"/>
                <a:cs typeface="Calibri"/>
              </a:rPr>
              <a:t>Impression</a:t>
            </a:r>
            <a:endParaRPr sz="1200">
              <a:latin typeface="Calibri"/>
              <a:cs typeface="Calibri"/>
            </a:endParaRPr>
          </a:p>
        </p:txBody>
      </p:sp>
      <p:sp>
        <p:nvSpPr>
          <p:cNvPr id="6" name="object 6"/>
          <p:cNvSpPr/>
          <p:nvPr/>
        </p:nvSpPr>
        <p:spPr>
          <a:xfrm>
            <a:off x="1491996" y="2668523"/>
            <a:ext cx="227329" cy="266700"/>
          </a:xfrm>
          <a:custGeom>
            <a:avLst/>
            <a:gdLst/>
            <a:ahLst/>
            <a:cxnLst/>
            <a:rect l="l" t="t" r="r" b="b"/>
            <a:pathLst>
              <a:path w="227330" h="266700">
                <a:moveTo>
                  <a:pt x="113537" y="0"/>
                </a:moveTo>
                <a:lnTo>
                  <a:pt x="113537" y="53339"/>
                </a:lnTo>
                <a:lnTo>
                  <a:pt x="0" y="53339"/>
                </a:lnTo>
                <a:lnTo>
                  <a:pt x="0" y="213360"/>
                </a:lnTo>
                <a:lnTo>
                  <a:pt x="113537" y="213360"/>
                </a:lnTo>
                <a:lnTo>
                  <a:pt x="113537" y="266700"/>
                </a:lnTo>
                <a:lnTo>
                  <a:pt x="227076" y="133350"/>
                </a:lnTo>
                <a:lnTo>
                  <a:pt x="113537" y="0"/>
                </a:lnTo>
                <a:close/>
              </a:path>
            </a:pathLst>
          </a:custGeom>
          <a:solidFill>
            <a:srgbClr val="B5CAE7"/>
          </a:solidFill>
        </p:spPr>
        <p:txBody>
          <a:bodyPr wrap="square" lIns="0" tIns="0" rIns="0" bIns="0" rtlCol="0"/>
          <a:lstStyle/>
          <a:p>
            <a:endParaRPr/>
          </a:p>
        </p:txBody>
      </p:sp>
      <p:sp>
        <p:nvSpPr>
          <p:cNvPr id="7" name="object 7"/>
          <p:cNvSpPr/>
          <p:nvPr/>
        </p:nvSpPr>
        <p:spPr>
          <a:xfrm>
            <a:off x="1491996" y="2668523"/>
            <a:ext cx="227329" cy="266700"/>
          </a:xfrm>
          <a:custGeom>
            <a:avLst/>
            <a:gdLst/>
            <a:ahLst/>
            <a:cxnLst/>
            <a:rect l="l" t="t" r="r" b="b"/>
            <a:pathLst>
              <a:path w="227330" h="266700">
                <a:moveTo>
                  <a:pt x="0" y="53339"/>
                </a:moveTo>
                <a:lnTo>
                  <a:pt x="113537" y="53339"/>
                </a:lnTo>
                <a:lnTo>
                  <a:pt x="113537" y="0"/>
                </a:lnTo>
                <a:lnTo>
                  <a:pt x="227076" y="133350"/>
                </a:lnTo>
                <a:lnTo>
                  <a:pt x="113537" y="266700"/>
                </a:lnTo>
                <a:lnTo>
                  <a:pt x="113537"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8" name="object 8"/>
          <p:cNvSpPr/>
          <p:nvPr/>
        </p:nvSpPr>
        <p:spPr>
          <a:xfrm>
            <a:off x="1813560" y="2481072"/>
            <a:ext cx="1071880" cy="641985"/>
          </a:xfrm>
          <a:custGeom>
            <a:avLst/>
            <a:gdLst/>
            <a:ahLst/>
            <a:cxnLst/>
            <a:rect l="l" t="t" r="r" b="b"/>
            <a:pathLst>
              <a:path w="1071880" h="641985">
                <a:moveTo>
                  <a:pt x="1007237" y="0"/>
                </a:moveTo>
                <a:lnTo>
                  <a:pt x="64134" y="0"/>
                </a:lnTo>
                <a:lnTo>
                  <a:pt x="39165" y="5038"/>
                </a:lnTo>
                <a:lnTo>
                  <a:pt x="18780" y="18780"/>
                </a:lnTo>
                <a:lnTo>
                  <a:pt x="5038" y="39165"/>
                </a:lnTo>
                <a:lnTo>
                  <a:pt x="0" y="64135"/>
                </a:lnTo>
                <a:lnTo>
                  <a:pt x="0" y="577468"/>
                </a:lnTo>
                <a:lnTo>
                  <a:pt x="5038" y="602438"/>
                </a:lnTo>
                <a:lnTo>
                  <a:pt x="18780" y="622823"/>
                </a:lnTo>
                <a:lnTo>
                  <a:pt x="39165" y="636565"/>
                </a:lnTo>
                <a:lnTo>
                  <a:pt x="64134" y="641603"/>
                </a:lnTo>
                <a:lnTo>
                  <a:pt x="1007237" y="641603"/>
                </a:lnTo>
                <a:lnTo>
                  <a:pt x="1032206" y="636565"/>
                </a:lnTo>
                <a:lnTo>
                  <a:pt x="1052591" y="622823"/>
                </a:lnTo>
                <a:lnTo>
                  <a:pt x="1066333" y="602438"/>
                </a:lnTo>
                <a:lnTo>
                  <a:pt x="1071371" y="577468"/>
                </a:lnTo>
                <a:lnTo>
                  <a:pt x="1071371"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9" name="object 9"/>
          <p:cNvSpPr/>
          <p:nvPr/>
        </p:nvSpPr>
        <p:spPr>
          <a:xfrm>
            <a:off x="1813560" y="2481072"/>
            <a:ext cx="1071880" cy="641985"/>
          </a:xfrm>
          <a:custGeom>
            <a:avLst/>
            <a:gdLst/>
            <a:ahLst/>
            <a:cxnLst/>
            <a:rect l="l" t="t" r="r" b="b"/>
            <a:pathLst>
              <a:path w="1071880" h="641985">
                <a:moveTo>
                  <a:pt x="0" y="64135"/>
                </a:moveTo>
                <a:lnTo>
                  <a:pt x="5038" y="39165"/>
                </a:lnTo>
                <a:lnTo>
                  <a:pt x="18780" y="18780"/>
                </a:lnTo>
                <a:lnTo>
                  <a:pt x="39165" y="5038"/>
                </a:lnTo>
                <a:lnTo>
                  <a:pt x="64134" y="0"/>
                </a:lnTo>
                <a:lnTo>
                  <a:pt x="1007237" y="0"/>
                </a:lnTo>
                <a:lnTo>
                  <a:pt x="1032206" y="5038"/>
                </a:lnTo>
                <a:lnTo>
                  <a:pt x="1052591" y="18780"/>
                </a:lnTo>
                <a:lnTo>
                  <a:pt x="1066333" y="39165"/>
                </a:lnTo>
                <a:lnTo>
                  <a:pt x="1071371" y="64135"/>
                </a:lnTo>
                <a:lnTo>
                  <a:pt x="1071371" y="577468"/>
                </a:lnTo>
                <a:lnTo>
                  <a:pt x="1066333" y="602438"/>
                </a:lnTo>
                <a:lnTo>
                  <a:pt x="1052591" y="622823"/>
                </a:lnTo>
                <a:lnTo>
                  <a:pt x="1032206" y="636565"/>
                </a:lnTo>
                <a:lnTo>
                  <a:pt x="1007237" y="641603"/>
                </a:lnTo>
                <a:lnTo>
                  <a:pt x="64134" y="641603"/>
                </a:lnTo>
                <a:lnTo>
                  <a:pt x="39165" y="636565"/>
                </a:lnTo>
                <a:lnTo>
                  <a:pt x="18780" y="622823"/>
                </a:lnTo>
                <a:lnTo>
                  <a:pt x="5038" y="602438"/>
                </a:lnTo>
                <a:lnTo>
                  <a:pt x="0" y="577468"/>
                </a:lnTo>
                <a:lnTo>
                  <a:pt x="0" y="64135"/>
                </a:lnTo>
                <a:close/>
              </a:path>
            </a:pathLst>
          </a:custGeom>
          <a:ln w="12192">
            <a:solidFill>
              <a:srgbClr val="000000"/>
            </a:solidFill>
          </a:ln>
        </p:spPr>
        <p:txBody>
          <a:bodyPr wrap="square" lIns="0" tIns="0" rIns="0" bIns="0" rtlCol="0"/>
          <a:lstStyle/>
          <a:p>
            <a:endParaRPr/>
          </a:p>
        </p:txBody>
      </p:sp>
      <p:sp>
        <p:nvSpPr>
          <p:cNvPr id="10" name="object 10"/>
          <p:cNvSpPr txBox="1"/>
          <p:nvPr/>
        </p:nvSpPr>
        <p:spPr>
          <a:xfrm>
            <a:off x="2085594" y="2692908"/>
            <a:ext cx="526415" cy="203200"/>
          </a:xfrm>
          <a:prstGeom prst="rect">
            <a:avLst/>
          </a:prstGeom>
        </p:spPr>
        <p:txBody>
          <a:bodyPr vert="horz" wrap="square" lIns="0" tIns="0" rIns="0" bIns="0" rtlCol="0">
            <a:spAutoFit/>
          </a:bodyPr>
          <a:lstStyle/>
          <a:p>
            <a:pPr marL="12700">
              <a:lnSpc>
                <a:spcPct val="100000"/>
              </a:lnSpc>
            </a:pPr>
            <a:r>
              <a:rPr sz="1200" dirty="0">
                <a:latin typeface="Calibri"/>
                <a:cs typeface="Calibri"/>
              </a:rPr>
              <a:t>D</a:t>
            </a:r>
            <a:r>
              <a:rPr sz="1200" spc="-10" dirty="0">
                <a:latin typeface="Calibri"/>
                <a:cs typeface="Calibri"/>
              </a:rPr>
              <a:t>ét</a:t>
            </a:r>
            <a:r>
              <a:rPr sz="1200" dirty="0">
                <a:latin typeface="Calibri"/>
                <a:cs typeface="Calibri"/>
              </a:rPr>
              <a:t>e</a:t>
            </a:r>
            <a:r>
              <a:rPr sz="1200" spc="-5" dirty="0">
                <a:latin typeface="Calibri"/>
                <a:cs typeface="Calibri"/>
              </a:rPr>
              <a:t>n</a:t>
            </a:r>
            <a:r>
              <a:rPr sz="1200" spc="-10" dirty="0">
                <a:latin typeface="Calibri"/>
                <a:cs typeface="Calibri"/>
              </a:rPr>
              <a:t>t</a:t>
            </a:r>
            <a:r>
              <a:rPr sz="1200" dirty="0">
                <a:latin typeface="Calibri"/>
                <a:cs typeface="Calibri"/>
              </a:rPr>
              <a:t>e</a:t>
            </a:r>
            <a:endParaRPr sz="1200">
              <a:latin typeface="Calibri"/>
              <a:cs typeface="Calibri"/>
            </a:endParaRPr>
          </a:p>
        </p:txBody>
      </p:sp>
      <p:sp>
        <p:nvSpPr>
          <p:cNvPr id="11" name="object 11"/>
          <p:cNvSpPr/>
          <p:nvPr/>
        </p:nvSpPr>
        <p:spPr>
          <a:xfrm>
            <a:off x="2991611" y="2668523"/>
            <a:ext cx="227329" cy="266700"/>
          </a:xfrm>
          <a:custGeom>
            <a:avLst/>
            <a:gdLst/>
            <a:ahLst/>
            <a:cxnLst/>
            <a:rect l="l" t="t" r="r" b="b"/>
            <a:pathLst>
              <a:path w="227330" h="266700">
                <a:moveTo>
                  <a:pt x="113537" y="0"/>
                </a:moveTo>
                <a:lnTo>
                  <a:pt x="113537" y="53339"/>
                </a:lnTo>
                <a:lnTo>
                  <a:pt x="0" y="53339"/>
                </a:lnTo>
                <a:lnTo>
                  <a:pt x="0" y="213360"/>
                </a:lnTo>
                <a:lnTo>
                  <a:pt x="113537" y="213360"/>
                </a:lnTo>
                <a:lnTo>
                  <a:pt x="113537" y="266700"/>
                </a:lnTo>
                <a:lnTo>
                  <a:pt x="227075" y="133350"/>
                </a:lnTo>
                <a:lnTo>
                  <a:pt x="113537" y="0"/>
                </a:lnTo>
                <a:close/>
              </a:path>
            </a:pathLst>
          </a:custGeom>
          <a:solidFill>
            <a:srgbClr val="B5CAE7"/>
          </a:solidFill>
        </p:spPr>
        <p:txBody>
          <a:bodyPr wrap="square" lIns="0" tIns="0" rIns="0" bIns="0" rtlCol="0"/>
          <a:lstStyle/>
          <a:p>
            <a:endParaRPr/>
          </a:p>
        </p:txBody>
      </p:sp>
      <p:sp>
        <p:nvSpPr>
          <p:cNvPr id="12" name="object 12"/>
          <p:cNvSpPr/>
          <p:nvPr/>
        </p:nvSpPr>
        <p:spPr>
          <a:xfrm>
            <a:off x="2991611" y="2668523"/>
            <a:ext cx="227329" cy="266700"/>
          </a:xfrm>
          <a:custGeom>
            <a:avLst/>
            <a:gdLst/>
            <a:ahLst/>
            <a:cxnLst/>
            <a:rect l="l" t="t" r="r" b="b"/>
            <a:pathLst>
              <a:path w="227330" h="266700">
                <a:moveTo>
                  <a:pt x="0" y="53339"/>
                </a:moveTo>
                <a:lnTo>
                  <a:pt x="113537" y="53339"/>
                </a:lnTo>
                <a:lnTo>
                  <a:pt x="113537" y="0"/>
                </a:lnTo>
                <a:lnTo>
                  <a:pt x="227075" y="133350"/>
                </a:lnTo>
                <a:lnTo>
                  <a:pt x="113537" y="266700"/>
                </a:lnTo>
                <a:lnTo>
                  <a:pt x="113537"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13" name="object 13"/>
          <p:cNvSpPr/>
          <p:nvPr/>
        </p:nvSpPr>
        <p:spPr>
          <a:xfrm>
            <a:off x="3313176" y="2481072"/>
            <a:ext cx="1071880" cy="641985"/>
          </a:xfrm>
          <a:custGeom>
            <a:avLst/>
            <a:gdLst/>
            <a:ahLst/>
            <a:cxnLst/>
            <a:rect l="l" t="t" r="r" b="b"/>
            <a:pathLst>
              <a:path w="1071879" h="641985">
                <a:moveTo>
                  <a:pt x="1007237" y="0"/>
                </a:moveTo>
                <a:lnTo>
                  <a:pt x="64135" y="0"/>
                </a:lnTo>
                <a:lnTo>
                  <a:pt x="39165" y="5038"/>
                </a:lnTo>
                <a:lnTo>
                  <a:pt x="18780" y="18780"/>
                </a:lnTo>
                <a:lnTo>
                  <a:pt x="5038" y="39165"/>
                </a:lnTo>
                <a:lnTo>
                  <a:pt x="0" y="64135"/>
                </a:lnTo>
                <a:lnTo>
                  <a:pt x="0" y="577468"/>
                </a:lnTo>
                <a:lnTo>
                  <a:pt x="5038" y="602438"/>
                </a:lnTo>
                <a:lnTo>
                  <a:pt x="18780" y="622823"/>
                </a:lnTo>
                <a:lnTo>
                  <a:pt x="39165" y="636565"/>
                </a:lnTo>
                <a:lnTo>
                  <a:pt x="64135" y="641603"/>
                </a:lnTo>
                <a:lnTo>
                  <a:pt x="1007237" y="641603"/>
                </a:lnTo>
                <a:lnTo>
                  <a:pt x="1032206" y="636565"/>
                </a:lnTo>
                <a:lnTo>
                  <a:pt x="1052591" y="622823"/>
                </a:lnTo>
                <a:lnTo>
                  <a:pt x="1066333" y="602438"/>
                </a:lnTo>
                <a:lnTo>
                  <a:pt x="1071372" y="577468"/>
                </a:lnTo>
                <a:lnTo>
                  <a:pt x="1071372"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14" name="object 14"/>
          <p:cNvSpPr/>
          <p:nvPr/>
        </p:nvSpPr>
        <p:spPr>
          <a:xfrm>
            <a:off x="3313176" y="2481072"/>
            <a:ext cx="1071880" cy="641985"/>
          </a:xfrm>
          <a:custGeom>
            <a:avLst/>
            <a:gdLst/>
            <a:ahLst/>
            <a:cxnLst/>
            <a:rect l="l" t="t" r="r" b="b"/>
            <a:pathLst>
              <a:path w="1071879" h="641985">
                <a:moveTo>
                  <a:pt x="0" y="64135"/>
                </a:moveTo>
                <a:lnTo>
                  <a:pt x="5038" y="39165"/>
                </a:lnTo>
                <a:lnTo>
                  <a:pt x="18780" y="18780"/>
                </a:lnTo>
                <a:lnTo>
                  <a:pt x="39165" y="5038"/>
                </a:lnTo>
                <a:lnTo>
                  <a:pt x="64135" y="0"/>
                </a:lnTo>
                <a:lnTo>
                  <a:pt x="1007237" y="0"/>
                </a:lnTo>
                <a:lnTo>
                  <a:pt x="1032206" y="5038"/>
                </a:lnTo>
                <a:lnTo>
                  <a:pt x="1052591" y="18780"/>
                </a:lnTo>
                <a:lnTo>
                  <a:pt x="1066333" y="39165"/>
                </a:lnTo>
                <a:lnTo>
                  <a:pt x="1071372" y="64135"/>
                </a:lnTo>
                <a:lnTo>
                  <a:pt x="1071372" y="577468"/>
                </a:lnTo>
                <a:lnTo>
                  <a:pt x="1066333" y="602438"/>
                </a:lnTo>
                <a:lnTo>
                  <a:pt x="1052591" y="622823"/>
                </a:lnTo>
                <a:lnTo>
                  <a:pt x="1032206" y="636565"/>
                </a:lnTo>
                <a:lnTo>
                  <a:pt x="1007237" y="641603"/>
                </a:lnTo>
                <a:lnTo>
                  <a:pt x="64135" y="641603"/>
                </a:lnTo>
                <a:lnTo>
                  <a:pt x="39165" y="636565"/>
                </a:lnTo>
                <a:lnTo>
                  <a:pt x="18780" y="622823"/>
                </a:lnTo>
                <a:lnTo>
                  <a:pt x="5038" y="602438"/>
                </a:lnTo>
                <a:lnTo>
                  <a:pt x="0" y="577468"/>
                </a:lnTo>
                <a:lnTo>
                  <a:pt x="0" y="64135"/>
                </a:lnTo>
                <a:close/>
              </a:path>
            </a:pathLst>
          </a:custGeom>
          <a:ln w="12191">
            <a:solidFill>
              <a:srgbClr val="000000"/>
            </a:solidFill>
          </a:ln>
        </p:spPr>
        <p:txBody>
          <a:bodyPr wrap="square" lIns="0" tIns="0" rIns="0" bIns="0" rtlCol="0"/>
          <a:lstStyle/>
          <a:p>
            <a:endParaRPr/>
          </a:p>
        </p:txBody>
      </p:sp>
      <p:sp>
        <p:nvSpPr>
          <p:cNvPr id="15" name="object 15"/>
          <p:cNvSpPr txBox="1"/>
          <p:nvPr/>
        </p:nvSpPr>
        <p:spPr>
          <a:xfrm>
            <a:off x="3408679" y="2609088"/>
            <a:ext cx="881380" cy="371475"/>
          </a:xfrm>
          <a:prstGeom prst="rect">
            <a:avLst/>
          </a:prstGeom>
        </p:spPr>
        <p:txBody>
          <a:bodyPr vert="horz" wrap="square" lIns="0" tIns="0" rIns="0" bIns="0" rtlCol="0">
            <a:spAutoFit/>
          </a:bodyPr>
          <a:lstStyle/>
          <a:p>
            <a:pPr algn="ctr">
              <a:lnSpc>
                <a:spcPts val="1380"/>
              </a:lnSpc>
            </a:pPr>
            <a:r>
              <a:rPr sz="1200" spc="-10" dirty="0">
                <a:latin typeface="Calibri"/>
                <a:cs typeface="Calibri"/>
              </a:rPr>
              <a:t>Détourage</a:t>
            </a:r>
            <a:endParaRPr sz="1200">
              <a:latin typeface="Calibri"/>
              <a:cs typeface="Calibri"/>
            </a:endParaRPr>
          </a:p>
          <a:p>
            <a:pPr algn="ctr">
              <a:lnSpc>
                <a:spcPts val="1380"/>
              </a:lnSpc>
            </a:pPr>
            <a:r>
              <a:rPr sz="1200" spc="-5" dirty="0">
                <a:latin typeface="Calibri"/>
                <a:cs typeface="Calibri"/>
              </a:rPr>
              <a:t>Pièce/Plateau</a:t>
            </a:r>
            <a:endParaRPr sz="1200">
              <a:latin typeface="Calibri"/>
              <a:cs typeface="Calibri"/>
            </a:endParaRPr>
          </a:p>
        </p:txBody>
      </p:sp>
      <p:sp>
        <p:nvSpPr>
          <p:cNvPr id="16" name="object 16"/>
          <p:cNvSpPr/>
          <p:nvPr/>
        </p:nvSpPr>
        <p:spPr>
          <a:xfrm>
            <a:off x="4492752" y="2668523"/>
            <a:ext cx="227329" cy="266700"/>
          </a:xfrm>
          <a:custGeom>
            <a:avLst/>
            <a:gdLst/>
            <a:ahLst/>
            <a:cxnLst/>
            <a:rect l="l" t="t" r="r" b="b"/>
            <a:pathLst>
              <a:path w="227329" h="266700">
                <a:moveTo>
                  <a:pt x="113537" y="0"/>
                </a:moveTo>
                <a:lnTo>
                  <a:pt x="113537" y="53339"/>
                </a:lnTo>
                <a:lnTo>
                  <a:pt x="0" y="53339"/>
                </a:lnTo>
                <a:lnTo>
                  <a:pt x="0" y="213360"/>
                </a:lnTo>
                <a:lnTo>
                  <a:pt x="113537" y="213360"/>
                </a:lnTo>
                <a:lnTo>
                  <a:pt x="113537" y="266700"/>
                </a:lnTo>
                <a:lnTo>
                  <a:pt x="227075" y="133350"/>
                </a:lnTo>
                <a:lnTo>
                  <a:pt x="113537" y="0"/>
                </a:lnTo>
                <a:close/>
              </a:path>
            </a:pathLst>
          </a:custGeom>
          <a:solidFill>
            <a:srgbClr val="B5CAE7"/>
          </a:solidFill>
        </p:spPr>
        <p:txBody>
          <a:bodyPr wrap="square" lIns="0" tIns="0" rIns="0" bIns="0" rtlCol="0"/>
          <a:lstStyle/>
          <a:p>
            <a:endParaRPr/>
          </a:p>
        </p:txBody>
      </p:sp>
      <p:sp>
        <p:nvSpPr>
          <p:cNvPr id="17" name="object 17"/>
          <p:cNvSpPr/>
          <p:nvPr/>
        </p:nvSpPr>
        <p:spPr>
          <a:xfrm>
            <a:off x="4492752" y="2668523"/>
            <a:ext cx="227329" cy="266700"/>
          </a:xfrm>
          <a:custGeom>
            <a:avLst/>
            <a:gdLst/>
            <a:ahLst/>
            <a:cxnLst/>
            <a:rect l="l" t="t" r="r" b="b"/>
            <a:pathLst>
              <a:path w="227329" h="266700">
                <a:moveTo>
                  <a:pt x="0" y="53339"/>
                </a:moveTo>
                <a:lnTo>
                  <a:pt x="113537" y="53339"/>
                </a:lnTo>
                <a:lnTo>
                  <a:pt x="113537" y="0"/>
                </a:lnTo>
                <a:lnTo>
                  <a:pt x="227075" y="133350"/>
                </a:lnTo>
                <a:lnTo>
                  <a:pt x="113537" y="266700"/>
                </a:lnTo>
                <a:lnTo>
                  <a:pt x="113537"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18" name="object 18"/>
          <p:cNvSpPr/>
          <p:nvPr/>
        </p:nvSpPr>
        <p:spPr>
          <a:xfrm>
            <a:off x="4812791" y="2481072"/>
            <a:ext cx="1071880" cy="641985"/>
          </a:xfrm>
          <a:custGeom>
            <a:avLst/>
            <a:gdLst/>
            <a:ahLst/>
            <a:cxnLst/>
            <a:rect l="l" t="t" r="r" b="b"/>
            <a:pathLst>
              <a:path w="1071879" h="641985">
                <a:moveTo>
                  <a:pt x="1007237" y="0"/>
                </a:moveTo>
                <a:lnTo>
                  <a:pt x="64135" y="0"/>
                </a:lnTo>
                <a:lnTo>
                  <a:pt x="39165" y="5038"/>
                </a:lnTo>
                <a:lnTo>
                  <a:pt x="18780" y="18780"/>
                </a:lnTo>
                <a:lnTo>
                  <a:pt x="5038" y="39165"/>
                </a:lnTo>
                <a:lnTo>
                  <a:pt x="0" y="64135"/>
                </a:lnTo>
                <a:lnTo>
                  <a:pt x="0" y="577468"/>
                </a:lnTo>
                <a:lnTo>
                  <a:pt x="5038" y="602438"/>
                </a:lnTo>
                <a:lnTo>
                  <a:pt x="18780" y="622823"/>
                </a:lnTo>
                <a:lnTo>
                  <a:pt x="39165" y="636565"/>
                </a:lnTo>
                <a:lnTo>
                  <a:pt x="64135" y="641603"/>
                </a:lnTo>
                <a:lnTo>
                  <a:pt x="1007237" y="641603"/>
                </a:lnTo>
                <a:lnTo>
                  <a:pt x="1032206" y="636565"/>
                </a:lnTo>
                <a:lnTo>
                  <a:pt x="1052591" y="622823"/>
                </a:lnTo>
                <a:lnTo>
                  <a:pt x="1066333" y="602438"/>
                </a:lnTo>
                <a:lnTo>
                  <a:pt x="1071372" y="577468"/>
                </a:lnTo>
                <a:lnTo>
                  <a:pt x="1071372"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19" name="object 19"/>
          <p:cNvSpPr/>
          <p:nvPr/>
        </p:nvSpPr>
        <p:spPr>
          <a:xfrm>
            <a:off x="4812791" y="2481072"/>
            <a:ext cx="1071880" cy="641985"/>
          </a:xfrm>
          <a:custGeom>
            <a:avLst/>
            <a:gdLst/>
            <a:ahLst/>
            <a:cxnLst/>
            <a:rect l="l" t="t" r="r" b="b"/>
            <a:pathLst>
              <a:path w="1071879" h="641985">
                <a:moveTo>
                  <a:pt x="0" y="64135"/>
                </a:moveTo>
                <a:lnTo>
                  <a:pt x="5038" y="39165"/>
                </a:lnTo>
                <a:lnTo>
                  <a:pt x="18780" y="18780"/>
                </a:lnTo>
                <a:lnTo>
                  <a:pt x="39165" y="5038"/>
                </a:lnTo>
                <a:lnTo>
                  <a:pt x="64135" y="0"/>
                </a:lnTo>
                <a:lnTo>
                  <a:pt x="1007237" y="0"/>
                </a:lnTo>
                <a:lnTo>
                  <a:pt x="1032206" y="5038"/>
                </a:lnTo>
                <a:lnTo>
                  <a:pt x="1052591" y="18780"/>
                </a:lnTo>
                <a:lnTo>
                  <a:pt x="1066333" y="39165"/>
                </a:lnTo>
                <a:lnTo>
                  <a:pt x="1071372" y="64135"/>
                </a:lnTo>
                <a:lnTo>
                  <a:pt x="1071372" y="577468"/>
                </a:lnTo>
                <a:lnTo>
                  <a:pt x="1066333" y="602438"/>
                </a:lnTo>
                <a:lnTo>
                  <a:pt x="1052591" y="622823"/>
                </a:lnTo>
                <a:lnTo>
                  <a:pt x="1032206" y="636565"/>
                </a:lnTo>
                <a:lnTo>
                  <a:pt x="1007237" y="641603"/>
                </a:lnTo>
                <a:lnTo>
                  <a:pt x="64135" y="641603"/>
                </a:lnTo>
                <a:lnTo>
                  <a:pt x="39165" y="636565"/>
                </a:lnTo>
                <a:lnTo>
                  <a:pt x="18780" y="622823"/>
                </a:lnTo>
                <a:lnTo>
                  <a:pt x="5038" y="602438"/>
                </a:lnTo>
                <a:lnTo>
                  <a:pt x="0" y="577468"/>
                </a:lnTo>
                <a:lnTo>
                  <a:pt x="0" y="64135"/>
                </a:lnTo>
                <a:close/>
              </a:path>
            </a:pathLst>
          </a:custGeom>
          <a:ln w="12191">
            <a:solidFill>
              <a:srgbClr val="000000"/>
            </a:solidFill>
          </a:ln>
        </p:spPr>
        <p:txBody>
          <a:bodyPr wrap="square" lIns="0" tIns="0" rIns="0" bIns="0" rtlCol="0"/>
          <a:lstStyle/>
          <a:p>
            <a:endParaRPr/>
          </a:p>
        </p:txBody>
      </p:sp>
      <p:sp>
        <p:nvSpPr>
          <p:cNvPr id="20" name="object 20"/>
          <p:cNvSpPr txBox="1"/>
          <p:nvPr/>
        </p:nvSpPr>
        <p:spPr>
          <a:xfrm>
            <a:off x="4891785" y="2609088"/>
            <a:ext cx="912494" cy="371475"/>
          </a:xfrm>
          <a:prstGeom prst="rect">
            <a:avLst/>
          </a:prstGeom>
        </p:spPr>
        <p:txBody>
          <a:bodyPr vert="horz" wrap="square" lIns="0" tIns="0" rIns="0" bIns="0" rtlCol="0">
            <a:spAutoFit/>
          </a:bodyPr>
          <a:lstStyle/>
          <a:p>
            <a:pPr marL="635" algn="ctr">
              <a:lnSpc>
                <a:spcPts val="1380"/>
              </a:lnSpc>
            </a:pPr>
            <a:r>
              <a:rPr sz="1200" spc="-10" dirty="0">
                <a:latin typeface="Calibri"/>
                <a:cs typeface="Calibri"/>
              </a:rPr>
              <a:t>Détourage</a:t>
            </a:r>
            <a:endParaRPr sz="1200">
              <a:latin typeface="Calibri"/>
              <a:cs typeface="Calibri"/>
            </a:endParaRPr>
          </a:p>
          <a:p>
            <a:pPr algn="ctr">
              <a:lnSpc>
                <a:spcPts val="1380"/>
              </a:lnSpc>
            </a:pPr>
            <a:r>
              <a:rPr sz="1200" dirty="0">
                <a:latin typeface="Calibri"/>
                <a:cs typeface="Calibri"/>
              </a:rPr>
              <a:t>Pièce/Supp</a:t>
            </a:r>
            <a:r>
              <a:rPr sz="1200" spc="-5" dirty="0">
                <a:latin typeface="Calibri"/>
                <a:cs typeface="Calibri"/>
              </a:rPr>
              <a:t>ort</a:t>
            </a:r>
            <a:endParaRPr sz="1200">
              <a:latin typeface="Calibri"/>
              <a:cs typeface="Calibri"/>
            </a:endParaRPr>
          </a:p>
        </p:txBody>
      </p:sp>
      <p:sp>
        <p:nvSpPr>
          <p:cNvPr id="21" name="object 21"/>
          <p:cNvSpPr/>
          <p:nvPr/>
        </p:nvSpPr>
        <p:spPr>
          <a:xfrm>
            <a:off x="5992367" y="2668523"/>
            <a:ext cx="227329" cy="266700"/>
          </a:xfrm>
          <a:custGeom>
            <a:avLst/>
            <a:gdLst/>
            <a:ahLst/>
            <a:cxnLst/>
            <a:rect l="l" t="t" r="r" b="b"/>
            <a:pathLst>
              <a:path w="227329" h="266700">
                <a:moveTo>
                  <a:pt x="113537" y="0"/>
                </a:moveTo>
                <a:lnTo>
                  <a:pt x="113537" y="53339"/>
                </a:lnTo>
                <a:lnTo>
                  <a:pt x="0" y="53339"/>
                </a:lnTo>
                <a:lnTo>
                  <a:pt x="0" y="213360"/>
                </a:lnTo>
                <a:lnTo>
                  <a:pt x="113537" y="213360"/>
                </a:lnTo>
                <a:lnTo>
                  <a:pt x="113537" y="266700"/>
                </a:lnTo>
                <a:lnTo>
                  <a:pt x="227076" y="133350"/>
                </a:lnTo>
                <a:lnTo>
                  <a:pt x="113537" y="0"/>
                </a:lnTo>
                <a:close/>
              </a:path>
            </a:pathLst>
          </a:custGeom>
          <a:solidFill>
            <a:srgbClr val="B5CAE7"/>
          </a:solidFill>
        </p:spPr>
        <p:txBody>
          <a:bodyPr wrap="square" lIns="0" tIns="0" rIns="0" bIns="0" rtlCol="0"/>
          <a:lstStyle/>
          <a:p>
            <a:endParaRPr/>
          </a:p>
        </p:txBody>
      </p:sp>
      <p:sp>
        <p:nvSpPr>
          <p:cNvPr id="22" name="object 22"/>
          <p:cNvSpPr/>
          <p:nvPr/>
        </p:nvSpPr>
        <p:spPr>
          <a:xfrm>
            <a:off x="5992367" y="2668523"/>
            <a:ext cx="227329" cy="266700"/>
          </a:xfrm>
          <a:custGeom>
            <a:avLst/>
            <a:gdLst/>
            <a:ahLst/>
            <a:cxnLst/>
            <a:rect l="l" t="t" r="r" b="b"/>
            <a:pathLst>
              <a:path w="227329" h="266700">
                <a:moveTo>
                  <a:pt x="0" y="53339"/>
                </a:moveTo>
                <a:lnTo>
                  <a:pt x="113537" y="53339"/>
                </a:lnTo>
                <a:lnTo>
                  <a:pt x="113537" y="0"/>
                </a:lnTo>
                <a:lnTo>
                  <a:pt x="227076" y="133350"/>
                </a:lnTo>
                <a:lnTo>
                  <a:pt x="113537" y="266700"/>
                </a:lnTo>
                <a:lnTo>
                  <a:pt x="113537"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23" name="object 23"/>
          <p:cNvSpPr/>
          <p:nvPr/>
        </p:nvSpPr>
        <p:spPr>
          <a:xfrm>
            <a:off x="6313932" y="2481072"/>
            <a:ext cx="1071880" cy="641985"/>
          </a:xfrm>
          <a:custGeom>
            <a:avLst/>
            <a:gdLst/>
            <a:ahLst/>
            <a:cxnLst/>
            <a:rect l="l" t="t" r="r" b="b"/>
            <a:pathLst>
              <a:path w="1071879" h="641985">
                <a:moveTo>
                  <a:pt x="1007237" y="0"/>
                </a:moveTo>
                <a:lnTo>
                  <a:pt x="64134" y="0"/>
                </a:lnTo>
                <a:lnTo>
                  <a:pt x="39165" y="5038"/>
                </a:lnTo>
                <a:lnTo>
                  <a:pt x="18780" y="18780"/>
                </a:lnTo>
                <a:lnTo>
                  <a:pt x="5038" y="39165"/>
                </a:lnTo>
                <a:lnTo>
                  <a:pt x="0" y="64135"/>
                </a:lnTo>
                <a:lnTo>
                  <a:pt x="0" y="577468"/>
                </a:lnTo>
                <a:lnTo>
                  <a:pt x="5038" y="602438"/>
                </a:lnTo>
                <a:lnTo>
                  <a:pt x="18780" y="622823"/>
                </a:lnTo>
                <a:lnTo>
                  <a:pt x="39165" y="636565"/>
                </a:lnTo>
                <a:lnTo>
                  <a:pt x="64134" y="641603"/>
                </a:lnTo>
                <a:lnTo>
                  <a:pt x="1007237" y="641603"/>
                </a:lnTo>
                <a:lnTo>
                  <a:pt x="1032206" y="636565"/>
                </a:lnTo>
                <a:lnTo>
                  <a:pt x="1052591" y="622823"/>
                </a:lnTo>
                <a:lnTo>
                  <a:pt x="1066333" y="602438"/>
                </a:lnTo>
                <a:lnTo>
                  <a:pt x="1071371" y="577468"/>
                </a:lnTo>
                <a:lnTo>
                  <a:pt x="1071371"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24" name="object 24"/>
          <p:cNvSpPr/>
          <p:nvPr/>
        </p:nvSpPr>
        <p:spPr>
          <a:xfrm>
            <a:off x="6313932" y="2481072"/>
            <a:ext cx="1071880" cy="641985"/>
          </a:xfrm>
          <a:custGeom>
            <a:avLst/>
            <a:gdLst/>
            <a:ahLst/>
            <a:cxnLst/>
            <a:rect l="l" t="t" r="r" b="b"/>
            <a:pathLst>
              <a:path w="1071879" h="641985">
                <a:moveTo>
                  <a:pt x="0" y="64135"/>
                </a:moveTo>
                <a:lnTo>
                  <a:pt x="5038" y="39165"/>
                </a:lnTo>
                <a:lnTo>
                  <a:pt x="18780" y="18780"/>
                </a:lnTo>
                <a:lnTo>
                  <a:pt x="39165" y="5038"/>
                </a:lnTo>
                <a:lnTo>
                  <a:pt x="64134" y="0"/>
                </a:lnTo>
                <a:lnTo>
                  <a:pt x="1007237" y="0"/>
                </a:lnTo>
                <a:lnTo>
                  <a:pt x="1032206" y="5038"/>
                </a:lnTo>
                <a:lnTo>
                  <a:pt x="1052591" y="18780"/>
                </a:lnTo>
                <a:lnTo>
                  <a:pt x="1066333" y="39165"/>
                </a:lnTo>
                <a:lnTo>
                  <a:pt x="1071371" y="64135"/>
                </a:lnTo>
                <a:lnTo>
                  <a:pt x="1071371" y="577468"/>
                </a:lnTo>
                <a:lnTo>
                  <a:pt x="1066333" y="602438"/>
                </a:lnTo>
                <a:lnTo>
                  <a:pt x="1052591" y="622823"/>
                </a:lnTo>
                <a:lnTo>
                  <a:pt x="1032206" y="636565"/>
                </a:lnTo>
                <a:lnTo>
                  <a:pt x="1007237" y="641603"/>
                </a:lnTo>
                <a:lnTo>
                  <a:pt x="64134" y="641603"/>
                </a:lnTo>
                <a:lnTo>
                  <a:pt x="39165" y="636565"/>
                </a:lnTo>
                <a:lnTo>
                  <a:pt x="18780" y="622823"/>
                </a:lnTo>
                <a:lnTo>
                  <a:pt x="5038" y="602438"/>
                </a:lnTo>
                <a:lnTo>
                  <a:pt x="0" y="577468"/>
                </a:lnTo>
                <a:lnTo>
                  <a:pt x="0" y="64135"/>
                </a:lnTo>
                <a:close/>
              </a:path>
            </a:pathLst>
          </a:custGeom>
          <a:ln w="12192">
            <a:solidFill>
              <a:srgbClr val="000000"/>
            </a:solidFill>
          </a:ln>
        </p:spPr>
        <p:txBody>
          <a:bodyPr wrap="square" lIns="0" tIns="0" rIns="0" bIns="0" rtlCol="0"/>
          <a:lstStyle/>
          <a:p>
            <a:endParaRPr/>
          </a:p>
        </p:txBody>
      </p:sp>
      <p:sp>
        <p:nvSpPr>
          <p:cNvPr id="25" name="object 25"/>
          <p:cNvSpPr txBox="1"/>
          <p:nvPr/>
        </p:nvSpPr>
        <p:spPr>
          <a:xfrm>
            <a:off x="6496939" y="2609088"/>
            <a:ext cx="704215" cy="371475"/>
          </a:xfrm>
          <a:prstGeom prst="rect">
            <a:avLst/>
          </a:prstGeom>
        </p:spPr>
        <p:txBody>
          <a:bodyPr vert="horz" wrap="square" lIns="0" tIns="0" rIns="0" bIns="0" rtlCol="0">
            <a:spAutoFit/>
          </a:bodyPr>
          <a:lstStyle/>
          <a:p>
            <a:pPr marL="12700">
              <a:lnSpc>
                <a:spcPts val="1380"/>
              </a:lnSpc>
            </a:pPr>
            <a:r>
              <a:rPr sz="1200" spc="-15" dirty="0">
                <a:latin typeface="Calibri"/>
                <a:cs typeface="Calibri"/>
              </a:rPr>
              <a:t>Traitement</a:t>
            </a:r>
            <a:endParaRPr sz="1200">
              <a:latin typeface="Calibri"/>
              <a:cs typeface="Calibri"/>
            </a:endParaRPr>
          </a:p>
          <a:p>
            <a:pPr marL="22860">
              <a:lnSpc>
                <a:spcPts val="1380"/>
              </a:lnSpc>
            </a:pPr>
            <a:r>
              <a:rPr sz="1200" dirty="0">
                <a:latin typeface="Calibri"/>
                <a:cs typeface="Calibri"/>
              </a:rPr>
              <a:t>thermique</a:t>
            </a:r>
            <a:endParaRPr sz="1200">
              <a:latin typeface="Calibri"/>
              <a:cs typeface="Calibri"/>
            </a:endParaRPr>
          </a:p>
        </p:txBody>
      </p:sp>
      <p:sp>
        <p:nvSpPr>
          <p:cNvPr id="26" name="object 26"/>
          <p:cNvSpPr/>
          <p:nvPr/>
        </p:nvSpPr>
        <p:spPr>
          <a:xfrm>
            <a:off x="7491983" y="2668523"/>
            <a:ext cx="227329" cy="266700"/>
          </a:xfrm>
          <a:custGeom>
            <a:avLst/>
            <a:gdLst/>
            <a:ahLst/>
            <a:cxnLst/>
            <a:rect l="l" t="t" r="r" b="b"/>
            <a:pathLst>
              <a:path w="227329" h="266700">
                <a:moveTo>
                  <a:pt x="113538" y="0"/>
                </a:moveTo>
                <a:lnTo>
                  <a:pt x="113538" y="53339"/>
                </a:lnTo>
                <a:lnTo>
                  <a:pt x="0" y="53339"/>
                </a:lnTo>
                <a:lnTo>
                  <a:pt x="0" y="213360"/>
                </a:lnTo>
                <a:lnTo>
                  <a:pt x="113538" y="213360"/>
                </a:lnTo>
                <a:lnTo>
                  <a:pt x="113538" y="266700"/>
                </a:lnTo>
                <a:lnTo>
                  <a:pt x="227075" y="133350"/>
                </a:lnTo>
                <a:lnTo>
                  <a:pt x="113538" y="0"/>
                </a:lnTo>
                <a:close/>
              </a:path>
            </a:pathLst>
          </a:custGeom>
          <a:solidFill>
            <a:srgbClr val="B5CAE7"/>
          </a:solidFill>
        </p:spPr>
        <p:txBody>
          <a:bodyPr wrap="square" lIns="0" tIns="0" rIns="0" bIns="0" rtlCol="0"/>
          <a:lstStyle/>
          <a:p>
            <a:endParaRPr/>
          </a:p>
        </p:txBody>
      </p:sp>
      <p:sp>
        <p:nvSpPr>
          <p:cNvPr id="27" name="object 27"/>
          <p:cNvSpPr/>
          <p:nvPr/>
        </p:nvSpPr>
        <p:spPr>
          <a:xfrm>
            <a:off x="7491983" y="2668523"/>
            <a:ext cx="227329" cy="266700"/>
          </a:xfrm>
          <a:custGeom>
            <a:avLst/>
            <a:gdLst/>
            <a:ahLst/>
            <a:cxnLst/>
            <a:rect l="l" t="t" r="r" b="b"/>
            <a:pathLst>
              <a:path w="227329" h="266700">
                <a:moveTo>
                  <a:pt x="0" y="53339"/>
                </a:moveTo>
                <a:lnTo>
                  <a:pt x="113538" y="53339"/>
                </a:lnTo>
                <a:lnTo>
                  <a:pt x="113538" y="0"/>
                </a:lnTo>
                <a:lnTo>
                  <a:pt x="227075" y="133350"/>
                </a:lnTo>
                <a:lnTo>
                  <a:pt x="113538" y="266700"/>
                </a:lnTo>
                <a:lnTo>
                  <a:pt x="113538"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28" name="object 28"/>
          <p:cNvSpPr/>
          <p:nvPr/>
        </p:nvSpPr>
        <p:spPr>
          <a:xfrm>
            <a:off x="7813547" y="2481072"/>
            <a:ext cx="1071880" cy="641985"/>
          </a:xfrm>
          <a:custGeom>
            <a:avLst/>
            <a:gdLst/>
            <a:ahLst/>
            <a:cxnLst/>
            <a:rect l="l" t="t" r="r" b="b"/>
            <a:pathLst>
              <a:path w="1071879" h="641985">
                <a:moveTo>
                  <a:pt x="1007236" y="0"/>
                </a:moveTo>
                <a:lnTo>
                  <a:pt x="64134" y="0"/>
                </a:lnTo>
                <a:lnTo>
                  <a:pt x="39165" y="5038"/>
                </a:lnTo>
                <a:lnTo>
                  <a:pt x="18780" y="18780"/>
                </a:lnTo>
                <a:lnTo>
                  <a:pt x="5038" y="39165"/>
                </a:lnTo>
                <a:lnTo>
                  <a:pt x="0" y="64135"/>
                </a:lnTo>
                <a:lnTo>
                  <a:pt x="0" y="577468"/>
                </a:lnTo>
                <a:lnTo>
                  <a:pt x="5038" y="602438"/>
                </a:lnTo>
                <a:lnTo>
                  <a:pt x="18780" y="622823"/>
                </a:lnTo>
                <a:lnTo>
                  <a:pt x="39165" y="636565"/>
                </a:lnTo>
                <a:lnTo>
                  <a:pt x="64134" y="641603"/>
                </a:lnTo>
                <a:lnTo>
                  <a:pt x="1007236" y="641603"/>
                </a:lnTo>
                <a:lnTo>
                  <a:pt x="1032206" y="636565"/>
                </a:lnTo>
                <a:lnTo>
                  <a:pt x="1052591" y="622823"/>
                </a:lnTo>
                <a:lnTo>
                  <a:pt x="1066333" y="602438"/>
                </a:lnTo>
                <a:lnTo>
                  <a:pt x="1071372" y="577468"/>
                </a:lnTo>
                <a:lnTo>
                  <a:pt x="1071372" y="64135"/>
                </a:lnTo>
                <a:lnTo>
                  <a:pt x="1066333" y="39165"/>
                </a:lnTo>
                <a:lnTo>
                  <a:pt x="1052591" y="18780"/>
                </a:lnTo>
                <a:lnTo>
                  <a:pt x="1032206" y="5038"/>
                </a:lnTo>
                <a:lnTo>
                  <a:pt x="1007236" y="0"/>
                </a:lnTo>
                <a:close/>
              </a:path>
            </a:pathLst>
          </a:custGeom>
          <a:solidFill>
            <a:srgbClr val="5B9BD4"/>
          </a:solidFill>
        </p:spPr>
        <p:txBody>
          <a:bodyPr wrap="square" lIns="0" tIns="0" rIns="0" bIns="0" rtlCol="0"/>
          <a:lstStyle/>
          <a:p>
            <a:endParaRPr/>
          </a:p>
        </p:txBody>
      </p:sp>
      <p:sp>
        <p:nvSpPr>
          <p:cNvPr id="29" name="object 29"/>
          <p:cNvSpPr/>
          <p:nvPr/>
        </p:nvSpPr>
        <p:spPr>
          <a:xfrm>
            <a:off x="7813547" y="2481072"/>
            <a:ext cx="1071880" cy="641985"/>
          </a:xfrm>
          <a:custGeom>
            <a:avLst/>
            <a:gdLst/>
            <a:ahLst/>
            <a:cxnLst/>
            <a:rect l="l" t="t" r="r" b="b"/>
            <a:pathLst>
              <a:path w="1071879" h="641985">
                <a:moveTo>
                  <a:pt x="0" y="64135"/>
                </a:moveTo>
                <a:lnTo>
                  <a:pt x="5038" y="39165"/>
                </a:lnTo>
                <a:lnTo>
                  <a:pt x="18780" y="18780"/>
                </a:lnTo>
                <a:lnTo>
                  <a:pt x="39165" y="5038"/>
                </a:lnTo>
                <a:lnTo>
                  <a:pt x="64134" y="0"/>
                </a:lnTo>
                <a:lnTo>
                  <a:pt x="1007236" y="0"/>
                </a:lnTo>
                <a:lnTo>
                  <a:pt x="1032206" y="5038"/>
                </a:lnTo>
                <a:lnTo>
                  <a:pt x="1052591" y="18780"/>
                </a:lnTo>
                <a:lnTo>
                  <a:pt x="1066333" y="39165"/>
                </a:lnTo>
                <a:lnTo>
                  <a:pt x="1071372" y="64135"/>
                </a:lnTo>
                <a:lnTo>
                  <a:pt x="1071372" y="577468"/>
                </a:lnTo>
                <a:lnTo>
                  <a:pt x="1066333" y="602438"/>
                </a:lnTo>
                <a:lnTo>
                  <a:pt x="1052591" y="622823"/>
                </a:lnTo>
                <a:lnTo>
                  <a:pt x="1032206" y="636565"/>
                </a:lnTo>
                <a:lnTo>
                  <a:pt x="1007236" y="641603"/>
                </a:lnTo>
                <a:lnTo>
                  <a:pt x="64134" y="641603"/>
                </a:lnTo>
                <a:lnTo>
                  <a:pt x="39165" y="636565"/>
                </a:lnTo>
                <a:lnTo>
                  <a:pt x="18780" y="622823"/>
                </a:lnTo>
                <a:lnTo>
                  <a:pt x="5038" y="602438"/>
                </a:lnTo>
                <a:lnTo>
                  <a:pt x="0" y="577468"/>
                </a:lnTo>
                <a:lnTo>
                  <a:pt x="0" y="64135"/>
                </a:lnTo>
                <a:close/>
              </a:path>
            </a:pathLst>
          </a:custGeom>
          <a:ln w="12191">
            <a:solidFill>
              <a:srgbClr val="000000"/>
            </a:solidFill>
          </a:ln>
        </p:spPr>
        <p:txBody>
          <a:bodyPr wrap="square" lIns="0" tIns="0" rIns="0" bIns="0" rtlCol="0"/>
          <a:lstStyle/>
          <a:p>
            <a:endParaRPr/>
          </a:p>
        </p:txBody>
      </p:sp>
      <p:sp>
        <p:nvSpPr>
          <p:cNvPr id="30" name="object 30"/>
          <p:cNvSpPr txBox="1"/>
          <p:nvPr/>
        </p:nvSpPr>
        <p:spPr>
          <a:xfrm>
            <a:off x="7902702" y="2609088"/>
            <a:ext cx="892175" cy="371475"/>
          </a:xfrm>
          <a:prstGeom prst="rect">
            <a:avLst/>
          </a:prstGeom>
        </p:spPr>
        <p:txBody>
          <a:bodyPr vert="horz" wrap="square" lIns="0" tIns="0" rIns="0" bIns="0" rtlCol="0">
            <a:spAutoFit/>
          </a:bodyPr>
          <a:lstStyle/>
          <a:p>
            <a:pPr algn="ctr">
              <a:lnSpc>
                <a:spcPts val="1380"/>
              </a:lnSpc>
            </a:pPr>
            <a:r>
              <a:rPr sz="1200" spc="-15" dirty="0">
                <a:latin typeface="Calibri"/>
                <a:cs typeface="Calibri"/>
              </a:rPr>
              <a:t>Traitement</a:t>
            </a:r>
            <a:r>
              <a:rPr sz="1200" spc="-85" dirty="0">
                <a:latin typeface="Calibri"/>
                <a:cs typeface="Calibri"/>
              </a:rPr>
              <a:t> </a:t>
            </a:r>
            <a:r>
              <a:rPr sz="1200" dirty="0">
                <a:latin typeface="Calibri"/>
                <a:cs typeface="Calibri"/>
              </a:rPr>
              <a:t>de</a:t>
            </a:r>
            <a:endParaRPr sz="1200">
              <a:latin typeface="Calibri"/>
              <a:cs typeface="Calibri"/>
            </a:endParaRPr>
          </a:p>
          <a:p>
            <a:pPr marL="1905" algn="ctr">
              <a:lnSpc>
                <a:spcPts val="1380"/>
              </a:lnSpc>
            </a:pPr>
            <a:r>
              <a:rPr sz="1200" spc="-5" dirty="0">
                <a:latin typeface="Calibri"/>
                <a:cs typeface="Calibri"/>
              </a:rPr>
              <a:t>surface</a:t>
            </a:r>
            <a:endParaRPr sz="1200">
              <a:latin typeface="Calibri"/>
              <a:cs typeface="Calibri"/>
            </a:endParaRPr>
          </a:p>
        </p:txBody>
      </p:sp>
      <p:sp>
        <p:nvSpPr>
          <p:cNvPr id="31" name="object 31"/>
          <p:cNvSpPr/>
          <p:nvPr/>
        </p:nvSpPr>
        <p:spPr>
          <a:xfrm>
            <a:off x="8991600" y="2668523"/>
            <a:ext cx="227329" cy="266700"/>
          </a:xfrm>
          <a:custGeom>
            <a:avLst/>
            <a:gdLst/>
            <a:ahLst/>
            <a:cxnLst/>
            <a:rect l="l" t="t" r="r" b="b"/>
            <a:pathLst>
              <a:path w="227329" h="266700">
                <a:moveTo>
                  <a:pt x="113538" y="0"/>
                </a:moveTo>
                <a:lnTo>
                  <a:pt x="113538" y="53339"/>
                </a:lnTo>
                <a:lnTo>
                  <a:pt x="0" y="53339"/>
                </a:lnTo>
                <a:lnTo>
                  <a:pt x="0" y="213360"/>
                </a:lnTo>
                <a:lnTo>
                  <a:pt x="113538" y="213360"/>
                </a:lnTo>
                <a:lnTo>
                  <a:pt x="113538" y="266700"/>
                </a:lnTo>
                <a:lnTo>
                  <a:pt x="227075" y="133350"/>
                </a:lnTo>
                <a:lnTo>
                  <a:pt x="113538" y="0"/>
                </a:lnTo>
                <a:close/>
              </a:path>
            </a:pathLst>
          </a:custGeom>
          <a:solidFill>
            <a:srgbClr val="B5CAE7"/>
          </a:solidFill>
        </p:spPr>
        <p:txBody>
          <a:bodyPr wrap="square" lIns="0" tIns="0" rIns="0" bIns="0" rtlCol="0"/>
          <a:lstStyle/>
          <a:p>
            <a:endParaRPr/>
          </a:p>
        </p:txBody>
      </p:sp>
      <p:sp>
        <p:nvSpPr>
          <p:cNvPr id="32" name="object 32"/>
          <p:cNvSpPr/>
          <p:nvPr/>
        </p:nvSpPr>
        <p:spPr>
          <a:xfrm>
            <a:off x="8991600" y="2668523"/>
            <a:ext cx="227329" cy="266700"/>
          </a:xfrm>
          <a:custGeom>
            <a:avLst/>
            <a:gdLst/>
            <a:ahLst/>
            <a:cxnLst/>
            <a:rect l="l" t="t" r="r" b="b"/>
            <a:pathLst>
              <a:path w="227329" h="266700">
                <a:moveTo>
                  <a:pt x="0" y="53339"/>
                </a:moveTo>
                <a:lnTo>
                  <a:pt x="113538" y="53339"/>
                </a:lnTo>
                <a:lnTo>
                  <a:pt x="113538" y="0"/>
                </a:lnTo>
                <a:lnTo>
                  <a:pt x="227075" y="133350"/>
                </a:lnTo>
                <a:lnTo>
                  <a:pt x="113538" y="266700"/>
                </a:lnTo>
                <a:lnTo>
                  <a:pt x="113538"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33" name="object 33"/>
          <p:cNvSpPr/>
          <p:nvPr/>
        </p:nvSpPr>
        <p:spPr>
          <a:xfrm>
            <a:off x="9313164" y="2481072"/>
            <a:ext cx="1071880" cy="641985"/>
          </a:xfrm>
          <a:custGeom>
            <a:avLst/>
            <a:gdLst/>
            <a:ahLst/>
            <a:cxnLst/>
            <a:rect l="l" t="t" r="r" b="b"/>
            <a:pathLst>
              <a:path w="1071879" h="641985">
                <a:moveTo>
                  <a:pt x="1007236" y="0"/>
                </a:moveTo>
                <a:lnTo>
                  <a:pt x="64134" y="0"/>
                </a:lnTo>
                <a:lnTo>
                  <a:pt x="39165" y="5038"/>
                </a:lnTo>
                <a:lnTo>
                  <a:pt x="18780" y="18780"/>
                </a:lnTo>
                <a:lnTo>
                  <a:pt x="5038" y="39165"/>
                </a:lnTo>
                <a:lnTo>
                  <a:pt x="0" y="64135"/>
                </a:lnTo>
                <a:lnTo>
                  <a:pt x="0" y="577468"/>
                </a:lnTo>
                <a:lnTo>
                  <a:pt x="5038" y="602438"/>
                </a:lnTo>
                <a:lnTo>
                  <a:pt x="18780" y="622823"/>
                </a:lnTo>
                <a:lnTo>
                  <a:pt x="39165" y="636565"/>
                </a:lnTo>
                <a:lnTo>
                  <a:pt x="64134" y="641603"/>
                </a:lnTo>
                <a:lnTo>
                  <a:pt x="1007236" y="641603"/>
                </a:lnTo>
                <a:lnTo>
                  <a:pt x="1032206" y="636565"/>
                </a:lnTo>
                <a:lnTo>
                  <a:pt x="1052591" y="622823"/>
                </a:lnTo>
                <a:lnTo>
                  <a:pt x="1066333" y="602438"/>
                </a:lnTo>
                <a:lnTo>
                  <a:pt x="1071371" y="577468"/>
                </a:lnTo>
                <a:lnTo>
                  <a:pt x="1071371" y="64135"/>
                </a:lnTo>
                <a:lnTo>
                  <a:pt x="1066333" y="39165"/>
                </a:lnTo>
                <a:lnTo>
                  <a:pt x="1052591" y="18780"/>
                </a:lnTo>
                <a:lnTo>
                  <a:pt x="1032206" y="5038"/>
                </a:lnTo>
                <a:lnTo>
                  <a:pt x="1007236" y="0"/>
                </a:lnTo>
                <a:close/>
              </a:path>
            </a:pathLst>
          </a:custGeom>
          <a:solidFill>
            <a:srgbClr val="5B9BD4"/>
          </a:solidFill>
        </p:spPr>
        <p:txBody>
          <a:bodyPr wrap="square" lIns="0" tIns="0" rIns="0" bIns="0" rtlCol="0"/>
          <a:lstStyle/>
          <a:p>
            <a:endParaRPr/>
          </a:p>
        </p:txBody>
      </p:sp>
      <p:sp>
        <p:nvSpPr>
          <p:cNvPr id="34" name="object 34"/>
          <p:cNvSpPr/>
          <p:nvPr/>
        </p:nvSpPr>
        <p:spPr>
          <a:xfrm>
            <a:off x="9313164" y="2481072"/>
            <a:ext cx="1071880" cy="641985"/>
          </a:xfrm>
          <a:custGeom>
            <a:avLst/>
            <a:gdLst/>
            <a:ahLst/>
            <a:cxnLst/>
            <a:rect l="l" t="t" r="r" b="b"/>
            <a:pathLst>
              <a:path w="1071879" h="641985">
                <a:moveTo>
                  <a:pt x="0" y="64135"/>
                </a:moveTo>
                <a:lnTo>
                  <a:pt x="5038" y="39165"/>
                </a:lnTo>
                <a:lnTo>
                  <a:pt x="18780" y="18780"/>
                </a:lnTo>
                <a:lnTo>
                  <a:pt x="39165" y="5038"/>
                </a:lnTo>
                <a:lnTo>
                  <a:pt x="64134" y="0"/>
                </a:lnTo>
                <a:lnTo>
                  <a:pt x="1007236" y="0"/>
                </a:lnTo>
                <a:lnTo>
                  <a:pt x="1032206" y="5038"/>
                </a:lnTo>
                <a:lnTo>
                  <a:pt x="1052591" y="18780"/>
                </a:lnTo>
                <a:lnTo>
                  <a:pt x="1066333" y="39165"/>
                </a:lnTo>
                <a:lnTo>
                  <a:pt x="1071371" y="64135"/>
                </a:lnTo>
                <a:lnTo>
                  <a:pt x="1071371" y="577468"/>
                </a:lnTo>
                <a:lnTo>
                  <a:pt x="1066333" y="602438"/>
                </a:lnTo>
                <a:lnTo>
                  <a:pt x="1052591" y="622823"/>
                </a:lnTo>
                <a:lnTo>
                  <a:pt x="1032206" y="636565"/>
                </a:lnTo>
                <a:lnTo>
                  <a:pt x="1007236" y="641603"/>
                </a:lnTo>
                <a:lnTo>
                  <a:pt x="64134" y="641603"/>
                </a:lnTo>
                <a:lnTo>
                  <a:pt x="39165" y="636565"/>
                </a:lnTo>
                <a:lnTo>
                  <a:pt x="18780" y="622823"/>
                </a:lnTo>
                <a:lnTo>
                  <a:pt x="5038" y="602438"/>
                </a:lnTo>
                <a:lnTo>
                  <a:pt x="0" y="577468"/>
                </a:lnTo>
                <a:lnTo>
                  <a:pt x="0" y="64135"/>
                </a:lnTo>
                <a:close/>
              </a:path>
            </a:pathLst>
          </a:custGeom>
          <a:ln w="12192">
            <a:solidFill>
              <a:srgbClr val="000000"/>
            </a:solidFill>
          </a:ln>
        </p:spPr>
        <p:txBody>
          <a:bodyPr wrap="square" lIns="0" tIns="0" rIns="0" bIns="0" rtlCol="0"/>
          <a:lstStyle/>
          <a:p>
            <a:endParaRPr/>
          </a:p>
        </p:txBody>
      </p:sp>
      <p:sp>
        <p:nvSpPr>
          <p:cNvPr id="35" name="object 35"/>
          <p:cNvSpPr txBox="1"/>
          <p:nvPr/>
        </p:nvSpPr>
        <p:spPr>
          <a:xfrm>
            <a:off x="9541256" y="2609088"/>
            <a:ext cx="616585" cy="371475"/>
          </a:xfrm>
          <a:prstGeom prst="rect">
            <a:avLst/>
          </a:prstGeom>
        </p:spPr>
        <p:txBody>
          <a:bodyPr vert="horz" wrap="square" lIns="0" tIns="0" rIns="0" bIns="0" rtlCol="0">
            <a:spAutoFit/>
          </a:bodyPr>
          <a:lstStyle/>
          <a:p>
            <a:pPr algn="ctr">
              <a:lnSpc>
                <a:spcPts val="1380"/>
              </a:lnSpc>
            </a:pPr>
            <a:r>
              <a:rPr sz="1200" spc="-5" dirty="0">
                <a:latin typeface="Calibri"/>
                <a:cs typeface="Calibri"/>
              </a:rPr>
              <a:t>Reprise</a:t>
            </a:r>
            <a:endParaRPr sz="1200">
              <a:latin typeface="Calibri"/>
              <a:cs typeface="Calibri"/>
            </a:endParaRPr>
          </a:p>
          <a:p>
            <a:pPr algn="ctr">
              <a:lnSpc>
                <a:spcPts val="1380"/>
              </a:lnSpc>
            </a:pPr>
            <a:r>
              <a:rPr sz="1200" dirty="0">
                <a:latin typeface="Calibri"/>
                <a:cs typeface="Calibri"/>
              </a:rPr>
              <a:t>d</a:t>
            </a:r>
            <a:r>
              <a:rPr sz="1200" spc="-25" dirty="0">
                <a:latin typeface="Calibri"/>
                <a:cs typeface="Calibri"/>
              </a:rPr>
              <a:t>’</a:t>
            </a:r>
            <a:r>
              <a:rPr sz="1200" dirty="0">
                <a:latin typeface="Calibri"/>
                <a:cs typeface="Calibri"/>
              </a:rPr>
              <a:t>usina</a:t>
            </a:r>
            <a:r>
              <a:rPr sz="1200" spc="-15" dirty="0">
                <a:latin typeface="Calibri"/>
                <a:cs typeface="Calibri"/>
              </a:rPr>
              <a:t>g</a:t>
            </a:r>
            <a:r>
              <a:rPr sz="1200" dirty="0">
                <a:latin typeface="Calibri"/>
                <a:cs typeface="Calibri"/>
              </a:rPr>
              <a:t>e</a:t>
            </a:r>
            <a:endParaRPr sz="1200">
              <a:latin typeface="Calibri"/>
              <a:cs typeface="Calibri"/>
            </a:endParaRPr>
          </a:p>
        </p:txBody>
      </p:sp>
      <p:sp>
        <p:nvSpPr>
          <p:cNvPr id="36" name="object 36"/>
          <p:cNvSpPr/>
          <p:nvPr/>
        </p:nvSpPr>
        <p:spPr>
          <a:xfrm>
            <a:off x="10491216" y="2668523"/>
            <a:ext cx="227329" cy="266700"/>
          </a:xfrm>
          <a:custGeom>
            <a:avLst/>
            <a:gdLst/>
            <a:ahLst/>
            <a:cxnLst/>
            <a:rect l="l" t="t" r="r" b="b"/>
            <a:pathLst>
              <a:path w="227329" h="266700">
                <a:moveTo>
                  <a:pt x="113537" y="0"/>
                </a:moveTo>
                <a:lnTo>
                  <a:pt x="113537" y="53339"/>
                </a:lnTo>
                <a:lnTo>
                  <a:pt x="0" y="53339"/>
                </a:lnTo>
                <a:lnTo>
                  <a:pt x="0" y="213360"/>
                </a:lnTo>
                <a:lnTo>
                  <a:pt x="113537" y="213360"/>
                </a:lnTo>
                <a:lnTo>
                  <a:pt x="113537" y="266700"/>
                </a:lnTo>
                <a:lnTo>
                  <a:pt x="227075" y="133350"/>
                </a:lnTo>
                <a:lnTo>
                  <a:pt x="113537" y="0"/>
                </a:lnTo>
                <a:close/>
              </a:path>
            </a:pathLst>
          </a:custGeom>
          <a:solidFill>
            <a:srgbClr val="B5CAE7"/>
          </a:solidFill>
        </p:spPr>
        <p:txBody>
          <a:bodyPr wrap="square" lIns="0" tIns="0" rIns="0" bIns="0" rtlCol="0"/>
          <a:lstStyle/>
          <a:p>
            <a:endParaRPr/>
          </a:p>
        </p:txBody>
      </p:sp>
      <p:sp>
        <p:nvSpPr>
          <p:cNvPr id="37" name="object 37"/>
          <p:cNvSpPr/>
          <p:nvPr/>
        </p:nvSpPr>
        <p:spPr>
          <a:xfrm>
            <a:off x="10491216" y="2668523"/>
            <a:ext cx="227329" cy="266700"/>
          </a:xfrm>
          <a:custGeom>
            <a:avLst/>
            <a:gdLst/>
            <a:ahLst/>
            <a:cxnLst/>
            <a:rect l="l" t="t" r="r" b="b"/>
            <a:pathLst>
              <a:path w="227329" h="266700">
                <a:moveTo>
                  <a:pt x="0" y="53339"/>
                </a:moveTo>
                <a:lnTo>
                  <a:pt x="113537" y="53339"/>
                </a:lnTo>
                <a:lnTo>
                  <a:pt x="113537" y="0"/>
                </a:lnTo>
                <a:lnTo>
                  <a:pt x="227075" y="133350"/>
                </a:lnTo>
                <a:lnTo>
                  <a:pt x="113537" y="266700"/>
                </a:lnTo>
                <a:lnTo>
                  <a:pt x="113537" y="213360"/>
                </a:lnTo>
                <a:lnTo>
                  <a:pt x="0" y="213360"/>
                </a:lnTo>
                <a:lnTo>
                  <a:pt x="0" y="53339"/>
                </a:lnTo>
                <a:close/>
              </a:path>
            </a:pathLst>
          </a:custGeom>
          <a:ln w="9144">
            <a:solidFill>
              <a:srgbClr val="000000"/>
            </a:solidFill>
          </a:ln>
        </p:spPr>
        <p:txBody>
          <a:bodyPr wrap="square" lIns="0" tIns="0" rIns="0" bIns="0" rtlCol="0"/>
          <a:lstStyle/>
          <a:p>
            <a:endParaRPr/>
          </a:p>
        </p:txBody>
      </p:sp>
      <p:sp>
        <p:nvSpPr>
          <p:cNvPr id="38" name="object 38"/>
          <p:cNvSpPr/>
          <p:nvPr/>
        </p:nvSpPr>
        <p:spPr>
          <a:xfrm>
            <a:off x="10812780" y="2481072"/>
            <a:ext cx="1071880" cy="641985"/>
          </a:xfrm>
          <a:custGeom>
            <a:avLst/>
            <a:gdLst/>
            <a:ahLst/>
            <a:cxnLst/>
            <a:rect l="l" t="t" r="r" b="b"/>
            <a:pathLst>
              <a:path w="1071879" h="641985">
                <a:moveTo>
                  <a:pt x="1007237" y="0"/>
                </a:moveTo>
                <a:lnTo>
                  <a:pt x="64135" y="0"/>
                </a:lnTo>
                <a:lnTo>
                  <a:pt x="39165" y="5038"/>
                </a:lnTo>
                <a:lnTo>
                  <a:pt x="18780" y="18780"/>
                </a:lnTo>
                <a:lnTo>
                  <a:pt x="5038" y="39165"/>
                </a:lnTo>
                <a:lnTo>
                  <a:pt x="0" y="64135"/>
                </a:lnTo>
                <a:lnTo>
                  <a:pt x="0" y="577468"/>
                </a:lnTo>
                <a:lnTo>
                  <a:pt x="5038" y="602438"/>
                </a:lnTo>
                <a:lnTo>
                  <a:pt x="18780" y="622823"/>
                </a:lnTo>
                <a:lnTo>
                  <a:pt x="39165" y="636565"/>
                </a:lnTo>
                <a:lnTo>
                  <a:pt x="64135" y="641603"/>
                </a:lnTo>
                <a:lnTo>
                  <a:pt x="1007237" y="641603"/>
                </a:lnTo>
                <a:lnTo>
                  <a:pt x="1032206" y="636565"/>
                </a:lnTo>
                <a:lnTo>
                  <a:pt x="1052591" y="622823"/>
                </a:lnTo>
                <a:lnTo>
                  <a:pt x="1066333" y="602438"/>
                </a:lnTo>
                <a:lnTo>
                  <a:pt x="1071372" y="577468"/>
                </a:lnTo>
                <a:lnTo>
                  <a:pt x="1071372" y="64135"/>
                </a:lnTo>
                <a:lnTo>
                  <a:pt x="1066333" y="39165"/>
                </a:lnTo>
                <a:lnTo>
                  <a:pt x="1052591" y="18780"/>
                </a:lnTo>
                <a:lnTo>
                  <a:pt x="1032206" y="5038"/>
                </a:lnTo>
                <a:lnTo>
                  <a:pt x="1007237" y="0"/>
                </a:lnTo>
                <a:close/>
              </a:path>
            </a:pathLst>
          </a:custGeom>
          <a:solidFill>
            <a:srgbClr val="5B9BD4"/>
          </a:solidFill>
        </p:spPr>
        <p:txBody>
          <a:bodyPr wrap="square" lIns="0" tIns="0" rIns="0" bIns="0" rtlCol="0"/>
          <a:lstStyle/>
          <a:p>
            <a:endParaRPr/>
          </a:p>
        </p:txBody>
      </p:sp>
      <p:sp>
        <p:nvSpPr>
          <p:cNvPr id="39" name="object 39"/>
          <p:cNvSpPr/>
          <p:nvPr/>
        </p:nvSpPr>
        <p:spPr>
          <a:xfrm>
            <a:off x="10812780" y="2481072"/>
            <a:ext cx="1071880" cy="641985"/>
          </a:xfrm>
          <a:custGeom>
            <a:avLst/>
            <a:gdLst/>
            <a:ahLst/>
            <a:cxnLst/>
            <a:rect l="l" t="t" r="r" b="b"/>
            <a:pathLst>
              <a:path w="1071879" h="641985">
                <a:moveTo>
                  <a:pt x="0" y="64135"/>
                </a:moveTo>
                <a:lnTo>
                  <a:pt x="5038" y="39165"/>
                </a:lnTo>
                <a:lnTo>
                  <a:pt x="18780" y="18780"/>
                </a:lnTo>
                <a:lnTo>
                  <a:pt x="39165" y="5038"/>
                </a:lnTo>
                <a:lnTo>
                  <a:pt x="64135" y="0"/>
                </a:lnTo>
                <a:lnTo>
                  <a:pt x="1007237" y="0"/>
                </a:lnTo>
                <a:lnTo>
                  <a:pt x="1032206" y="5038"/>
                </a:lnTo>
                <a:lnTo>
                  <a:pt x="1052591" y="18780"/>
                </a:lnTo>
                <a:lnTo>
                  <a:pt x="1066333" y="39165"/>
                </a:lnTo>
                <a:lnTo>
                  <a:pt x="1071372" y="64135"/>
                </a:lnTo>
                <a:lnTo>
                  <a:pt x="1071372" y="577468"/>
                </a:lnTo>
                <a:lnTo>
                  <a:pt x="1066333" y="602438"/>
                </a:lnTo>
                <a:lnTo>
                  <a:pt x="1052591" y="622823"/>
                </a:lnTo>
                <a:lnTo>
                  <a:pt x="1032206" y="636565"/>
                </a:lnTo>
                <a:lnTo>
                  <a:pt x="1007237" y="641603"/>
                </a:lnTo>
                <a:lnTo>
                  <a:pt x="64135" y="641603"/>
                </a:lnTo>
                <a:lnTo>
                  <a:pt x="39165" y="636565"/>
                </a:lnTo>
                <a:lnTo>
                  <a:pt x="18780" y="622823"/>
                </a:lnTo>
                <a:lnTo>
                  <a:pt x="5038" y="602438"/>
                </a:lnTo>
                <a:lnTo>
                  <a:pt x="0" y="577468"/>
                </a:lnTo>
                <a:lnTo>
                  <a:pt x="0" y="64135"/>
                </a:lnTo>
                <a:close/>
              </a:path>
            </a:pathLst>
          </a:custGeom>
          <a:ln w="12191">
            <a:solidFill>
              <a:srgbClr val="000000"/>
            </a:solidFill>
          </a:ln>
        </p:spPr>
        <p:txBody>
          <a:bodyPr wrap="square" lIns="0" tIns="0" rIns="0" bIns="0" rtlCol="0"/>
          <a:lstStyle/>
          <a:p>
            <a:endParaRPr/>
          </a:p>
        </p:txBody>
      </p:sp>
      <p:sp>
        <p:nvSpPr>
          <p:cNvPr id="40" name="object 40"/>
          <p:cNvSpPr txBox="1"/>
          <p:nvPr/>
        </p:nvSpPr>
        <p:spPr>
          <a:xfrm>
            <a:off x="11068557" y="2692908"/>
            <a:ext cx="559435" cy="203200"/>
          </a:xfrm>
          <a:prstGeom prst="rect">
            <a:avLst/>
          </a:prstGeom>
        </p:spPr>
        <p:txBody>
          <a:bodyPr vert="horz" wrap="square" lIns="0" tIns="0" rIns="0" bIns="0" rtlCol="0">
            <a:spAutoFit/>
          </a:bodyPr>
          <a:lstStyle/>
          <a:p>
            <a:pPr marL="12700">
              <a:lnSpc>
                <a:spcPct val="100000"/>
              </a:lnSpc>
            </a:pPr>
            <a:r>
              <a:rPr sz="1200" spc="-10" dirty="0">
                <a:latin typeface="Calibri"/>
                <a:cs typeface="Calibri"/>
              </a:rPr>
              <a:t>Contrôle</a:t>
            </a:r>
            <a:endParaRPr sz="1200">
              <a:latin typeface="Calibri"/>
              <a:cs typeface="Calibri"/>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21</a:t>
            </a:fld>
            <a:endParaRPr dirty="0"/>
          </a:p>
        </p:txBody>
      </p:sp>
      <p:sp>
        <p:nvSpPr>
          <p:cNvPr id="43" name="Titre 42"/>
          <p:cNvSpPr>
            <a:spLocks noGrp="1"/>
          </p:cNvSpPr>
          <p:nvPr>
            <p:ph type="title"/>
          </p:nvPr>
        </p:nvSpPr>
        <p:spPr/>
        <p:txBody>
          <a:bodyPr/>
          <a:lstStyle/>
          <a:p>
            <a:r>
              <a:rPr lang="fr-FR" dirty="0" smtClean="0">
                <a:solidFill>
                  <a:schemeClr val="tx1"/>
                </a:solidFill>
              </a:rPr>
              <a:t>Processus de fabrication d’une pièce métallique</a:t>
            </a:r>
            <a:endParaRPr lang="fr-FR" dirty="0">
              <a:solidFill>
                <a:schemeClr val="tx1"/>
              </a:solidFill>
            </a:endParaRPr>
          </a:p>
        </p:txBody>
      </p:sp>
    </p:spTree>
    <p:extLst>
      <p:ext uri="{BB962C8B-B14F-4D97-AF65-F5344CB8AC3E}">
        <p14:creationId xmlns:p14="http://schemas.microsoft.com/office/powerpoint/2010/main" val="291622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1219200"/>
            <a:ext cx="10591800" cy="3536866"/>
          </a:xfrm>
          <a:prstGeom prst="rect">
            <a:avLst/>
          </a:prstGeom>
        </p:spPr>
        <p:txBody>
          <a:bodyPr vert="horz" wrap="square" lIns="0" tIns="0" rIns="0" bIns="0" rtlCol="0">
            <a:spAutoFit/>
          </a:bodyPr>
          <a:lstStyle/>
          <a:p>
            <a:pPr marL="325120">
              <a:lnSpc>
                <a:spcPct val="100000"/>
              </a:lnSpc>
            </a:pPr>
            <a:r>
              <a:rPr lang="fr-FR" sz="2800" spc="-5" dirty="0" smtClean="0">
                <a:solidFill>
                  <a:srgbClr val="006FC0"/>
                </a:solidFill>
                <a:latin typeface="Calibri"/>
                <a:cs typeface="Calibri"/>
              </a:rPr>
              <a:t>Les </a:t>
            </a:r>
            <a:r>
              <a:rPr lang="fr-FR" sz="2800" spc="-15" dirty="0" smtClean="0">
                <a:solidFill>
                  <a:srgbClr val="006FC0"/>
                </a:solidFill>
                <a:latin typeface="Calibri"/>
                <a:cs typeface="Calibri"/>
              </a:rPr>
              <a:t>Etapes </a:t>
            </a:r>
            <a:r>
              <a:rPr lang="fr-FR" sz="2800" spc="-5" dirty="0" smtClean="0">
                <a:solidFill>
                  <a:srgbClr val="006FC0"/>
                </a:solidFill>
                <a:latin typeface="Calibri"/>
                <a:cs typeface="Calibri"/>
              </a:rPr>
              <a:t>clés</a:t>
            </a:r>
            <a:r>
              <a:rPr lang="fr-FR" sz="2800" spc="-35" dirty="0" smtClean="0">
                <a:solidFill>
                  <a:srgbClr val="006FC0"/>
                </a:solidFill>
                <a:latin typeface="Calibri"/>
                <a:cs typeface="Calibri"/>
              </a:rPr>
              <a:t> </a:t>
            </a:r>
            <a:r>
              <a:rPr lang="fr-FR" sz="2800" spc="-5" dirty="0" smtClean="0">
                <a:solidFill>
                  <a:srgbClr val="006FC0"/>
                </a:solidFill>
                <a:latin typeface="Calibri"/>
                <a:cs typeface="Calibri"/>
              </a:rPr>
              <a:t>:</a:t>
            </a:r>
            <a:endParaRPr lang="fr-FR" sz="2800" dirty="0" smtClean="0">
              <a:latin typeface="Calibri"/>
              <a:cs typeface="Calibri"/>
            </a:endParaRPr>
          </a:p>
          <a:p>
            <a:pPr marL="527050" marR="572770" indent="-514350">
              <a:lnSpc>
                <a:spcPct val="119700"/>
              </a:lnSpc>
              <a:spcBef>
                <a:spcPts val="10"/>
              </a:spcBef>
              <a:buFont typeface="+mj-lt"/>
              <a:buAutoNum type="arabicPeriod"/>
            </a:pPr>
            <a:r>
              <a:rPr lang="fr-FR" sz="2800" spc="-10" dirty="0" smtClean="0">
                <a:solidFill>
                  <a:srgbClr val="006FC0"/>
                </a:solidFill>
                <a:latin typeface="Calibri"/>
                <a:cs typeface="Calibri"/>
              </a:rPr>
              <a:t>Identifier et analyser </a:t>
            </a:r>
            <a:r>
              <a:rPr lang="fr-FR" sz="2800" spc="-5" dirty="0" smtClean="0">
                <a:solidFill>
                  <a:srgbClr val="006FC0"/>
                </a:solidFill>
                <a:latin typeface="Calibri"/>
                <a:cs typeface="Calibri"/>
              </a:rPr>
              <a:t>les </a:t>
            </a:r>
            <a:r>
              <a:rPr lang="fr-FR" sz="2800" spc="-15" dirty="0" smtClean="0">
                <a:solidFill>
                  <a:srgbClr val="006FC0"/>
                </a:solidFill>
                <a:latin typeface="Calibri"/>
                <a:cs typeface="Calibri"/>
              </a:rPr>
              <a:t>tolérancements inférieur </a:t>
            </a:r>
            <a:r>
              <a:rPr lang="fr-FR" sz="2800" spc="-5" dirty="0" smtClean="0">
                <a:solidFill>
                  <a:srgbClr val="006FC0"/>
                </a:solidFill>
                <a:latin typeface="Calibri"/>
                <a:cs typeface="Calibri"/>
              </a:rPr>
              <a:t>à </a:t>
            </a:r>
            <a:r>
              <a:rPr lang="fr-FR" sz="2800" dirty="0" smtClean="0">
                <a:solidFill>
                  <a:srgbClr val="006FC0"/>
                </a:solidFill>
                <a:latin typeface="Calibri"/>
                <a:cs typeface="Calibri"/>
              </a:rPr>
              <a:t>+/- </a:t>
            </a:r>
            <a:r>
              <a:rPr lang="fr-FR" sz="2800" spc="-5" dirty="0" smtClean="0">
                <a:solidFill>
                  <a:srgbClr val="006FC0"/>
                </a:solidFill>
                <a:latin typeface="Calibri"/>
                <a:cs typeface="Calibri"/>
              </a:rPr>
              <a:t>0,2mm</a:t>
            </a:r>
          </a:p>
          <a:p>
            <a:pPr marL="527050" marR="572770" indent="-514350">
              <a:lnSpc>
                <a:spcPct val="119700"/>
              </a:lnSpc>
              <a:spcBef>
                <a:spcPts val="10"/>
              </a:spcBef>
              <a:buFont typeface="+mj-lt"/>
              <a:buAutoNum type="arabicPeriod"/>
            </a:pPr>
            <a:r>
              <a:rPr lang="fr-FR" sz="2800" spc="-15" dirty="0" smtClean="0">
                <a:solidFill>
                  <a:srgbClr val="006FC0"/>
                </a:solidFill>
                <a:latin typeface="Calibri"/>
                <a:cs typeface="Calibri"/>
              </a:rPr>
              <a:t>Faciliter </a:t>
            </a:r>
            <a:r>
              <a:rPr lang="fr-FR" sz="2800" spc="-35" dirty="0" smtClean="0">
                <a:solidFill>
                  <a:srgbClr val="006FC0"/>
                </a:solidFill>
                <a:latin typeface="Calibri"/>
                <a:cs typeface="Calibri"/>
              </a:rPr>
              <a:t>l’accès </a:t>
            </a:r>
            <a:r>
              <a:rPr lang="fr-FR" sz="2800" spc="-5" dirty="0" smtClean="0">
                <a:solidFill>
                  <a:srgbClr val="006FC0"/>
                </a:solidFill>
                <a:latin typeface="Calibri"/>
                <a:cs typeface="Calibri"/>
              </a:rPr>
              <a:t>aux </a:t>
            </a:r>
            <a:r>
              <a:rPr lang="fr-FR" sz="2800" spc="-15" dirty="0" smtClean="0">
                <a:solidFill>
                  <a:srgbClr val="006FC0"/>
                </a:solidFill>
                <a:latin typeface="Calibri"/>
                <a:cs typeface="Calibri"/>
              </a:rPr>
              <a:t>zones </a:t>
            </a:r>
            <a:r>
              <a:rPr lang="fr-FR" sz="2800" spc="-5" dirty="0" smtClean="0">
                <a:solidFill>
                  <a:srgbClr val="006FC0"/>
                </a:solidFill>
                <a:latin typeface="Calibri"/>
                <a:cs typeface="Calibri"/>
              </a:rPr>
              <a:t>de </a:t>
            </a:r>
            <a:r>
              <a:rPr lang="fr-FR" sz="2800" spc="-10" dirty="0" smtClean="0">
                <a:solidFill>
                  <a:srgbClr val="006FC0"/>
                </a:solidFill>
                <a:latin typeface="Calibri"/>
                <a:cs typeface="Calibri"/>
              </a:rPr>
              <a:t>reprises </a:t>
            </a:r>
            <a:r>
              <a:rPr lang="fr-FR" sz="2800" spc="-5" dirty="0" smtClean="0">
                <a:solidFill>
                  <a:srgbClr val="006FC0"/>
                </a:solidFill>
                <a:latin typeface="Calibri"/>
                <a:cs typeface="Calibri"/>
              </a:rPr>
              <a:t>pour les phases </a:t>
            </a:r>
            <a:r>
              <a:rPr lang="fr-FR" sz="2800" spc="-15" dirty="0" smtClean="0">
                <a:solidFill>
                  <a:srgbClr val="006FC0"/>
                </a:solidFill>
                <a:latin typeface="Calibri"/>
                <a:cs typeface="Calibri"/>
              </a:rPr>
              <a:t>d’usinage </a:t>
            </a:r>
            <a:endParaRPr lang="fr-FR" sz="2800" spc="-5" dirty="0" smtClean="0">
              <a:solidFill>
                <a:srgbClr val="006FC0"/>
              </a:solidFill>
              <a:latin typeface="Calibri"/>
              <a:cs typeface="Calibri"/>
            </a:endParaRPr>
          </a:p>
          <a:p>
            <a:pPr marL="527050" marR="572770" indent="-514350">
              <a:lnSpc>
                <a:spcPct val="119700"/>
              </a:lnSpc>
              <a:spcBef>
                <a:spcPts val="10"/>
              </a:spcBef>
              <a:buFont typeface="+mj-lt"/>
              <a:buAutoNum type="arabicPeriod"/>
            </a:pPr>
            <a:r>
              <a:rPr lang="fr-FR" sz="2800" spc="-10" dirty="0" smtClean="0">
                <a:solidFill>
                  <a:srgbClr val="0070C0"/>
                </a:solidFill>
                <a:latin typeface="Calibri"/>
                <a:cs typeface="Calibri"/>
              </a:rPr>
              <a:t>Anticiper</a:t>
            </a:r>
            <a:r>
              <a:rPr lang="fr-FR" sz="2800" spc="-10" dirty="0" smtClean="0">
                <a:solidFill>
                  <a:srgbClr val="FF0000"/>
                </a:solidFill>
                <a:latin typeface="Calibri"/>
                <a:cs typeface="Calibri"/>
              </a:rPr>
              <a:t> </a:t>
            </a:r>
            <a:r>
              <a:rPr lang="fr-FR" sz="2800" spc="-5" dirty="0" smtClean="0">
                <a:solidFill>
                  <a:srgbClr val="FF0000"/>
                </a:solidFill>
                <a:latin typeface="Calibri"/>
                <a:cs typeface="Calibri"/>
              </a:rPr>
              <a:t>la </a:t>
            </a:r>
            <a:r>
              <a:rPr lang="fr-FR" sz="2800" spc="-10" dirty="0" smtClean="0">
                <a:solidFill>
                  <a:srgbClr val="FF0000"/>
                </a:solidFill>
                <a:latin typeface="Calibri"/>
                <a:cs typeface="Calibri"/>
              </a:rPr>
              <a:t>direction</a:t>
            </a:r>
            <a:r>
              <a:rPr lang="fr-FR" sz="2800" spc="75" dirty="0" smtClean="0">
                <a:solidFill>
                  <a:srgbClr val="FF0000"/>
                </a:solidFill>
                <a:latin typeface="Calibri"/>
                <a:cs typeface="Calibri"/>
              </a:rPr>
              <a:t> </a:t>
            </a:r>
            <a:r>
              <a:rPr lang="fr-FR" sz="2800" spc="-10" dirty="0" smtClean="0">
                <a:solidFill>
                  <a:srgbClr val="FF0000"/>
                </a:solidFill>
                <a:latin typeface="Calibri"/>
                <a:cs typeface="Calibri"/>
              </a:rPr>
              <a:t>d’impression</a:t>
            </a:r>
            <a:endParaRPr lang="fr-FR" sz="2800" dirty="0" smtClean="0">
              <a:latin typeface="Calibri"/>
              <a:cs typeface="Calibri"/>
            </a:endParaRPr>
          </a:p>
          <a:p>
            <a:pPr marL="527050" indent="-514350">
              <a:lnSpc>
                <a:spcPct val="100000"/>
              </a:lnSpc>
              <a:spcBef>
                <a:spcPts val="670"/>
              </a:spcBef>
              <a:buClr>
                <a:srgbClr val="006FC0"/>
              </a:buClr>
              <a:buFont typeface="+mj-lt"/>
              <a:buAutoNum type="arabicPeriod"/>
              <a:tabLst>
                <a:tab pos="274955" algn="l"/>
              </a:tabLst>
            </a:pPr>
            <a:r>
              <a:rPr lang="fr-FR" sz="2800" spc="-20" dirty="0" smtClean="0">
                <a:solidFill>
                  <a:srgbClr val="FF0000"/>
                </a:solidFill>
                <a:latin typeface="Calibri"/>
                <a:cs typeface="Calibri"/>
              </a:rPr>
              <a:t>Eviter </a:t>
            </a:r>
            <a:r>
              <a:rPr lang="fr-FR" sz="2800" spc="-5" dirty="0" smtClean="0">
                <a:solidFill>
                  <a:srgbClr val="FF0000"/>
                </a:solidFill>
                <a:latin typeface="Calibri"/>
                <a:cs typeface="Calibri"/>
              </a:rPr>
              <a:t>les angles à </a:t>
            </a:r>
            <a:r>
              <a:rPr lang="fr-FR" sz="2800" spc="-10" dirty="0" smtClean="0">
                <a:solidFill>
                  <a:srgbClr val="FF0000"/>
                </a:solidFill>
                <a:latin typeface="Calibri"/>
                <a:cs typeface="Calibri"/>
              </a:rPr>
              <a:t>moins </a:t>
            </a:r>
            <a:r>
              <a:rPr lang="fr-FR" sz="2800" spc="-5" dirty="0" smtClean="0">
                <a:solidFill>
                  <a:srgbClr val="FF0000"/>
                </a:solidFill>
                <a:latin typeface="Calibri"/>
                <a:cs typeface="Calibri"/>
              </a:rPr>
              <a:t>de 45° par </a:t>
            </a:r>
            <a:r>
              <a:rPr lang="fr-FR" sz="2800" spc="-15" dirty="0" smtClean="0">
                <a:solidFill>
                  <a:srgbClr val="FF0000"/>
                </a:solidFill>
                <a:latin typeface="Calibri"/>
                <a:cs typeface="Calibri"/>
              </a:rPr>
              <a:t>rapport </a:t>
            </a:r>
            <a:r>
              <a:rPr lang="fr-FR" sz="2800" spc="-5" dirty="0" smtClean="0">
                <a:solidFill>
                  <a:srgbClr val="FF0000"/>
                </a:solidFill>
                <a:latin typeface="Calibri"/>
                <a:cs typeface="Calibri"/>
              </a:rPr>
              <a:t>au </a:t>
            </a:r>
            <a:r>
              <a:rPr lang="fr-FR" sz="2800" spc="-10" dirty="0" smtClean="0">
                <a:solidFill>
                  <a:srgbClr val="FF0000"/>
                </a:solidFill>
                <a:latin typeface="Calibri"/>
                <a:cs typeface="Calibri"/>
              </a:rPr>
              <a:t>plateau</a:t>
            </a:r>
            <a:r>
              <a:rPr lang="fr-FR" sz="2800" spc="200" dirty="0" smtClean="0">
                <a:solidFill>
                  <a:srgbClr val="FF0000"/>
                </a:solidFill>
                <a:latin typeface="Calibri"/>
                <a:cs typeface="Calibri"/>
              </a:rPr>
              <a:t> </a:t>
            </a:r>
            <a:r>
              <a:rPr lang="fr-FR" sz="2800" spc="-10" dirty="0" smtClean="0">
                <a:solidFill>
                  <a:srgbClr val="FF0000"/>
                </a:solidFill>
                <a:latin typeface="Calibri"/>
                <a:cs typeface="Calibri"/>
              </a:rPr>
              <a:t>d’impression</a:t>
            </a:r>
            <a:endParaRPr lang="fr-FR" sz="2800" dirty="0" smtClean="0">
              <a:latin typeface="Calibri"/>
              <a:cs typeface="Calibri"/>
            </a:endParaRPr>
          </a:p>
          <a:p>
            <a:pPr marL="12700" marR="2915285">
              <a:lnSpc>
                <a:spcPct val="119600"/>
              </a:lnSpc>
              <a:spcBef>
                <a:spcPts val="5"/>
              </a:spcBef>
              <a:buAutoNum type="arabicPeriod"/>
              <a:tabLst>
                <a:tab pos="274955" algn="l"/>
              </a:tabLst>
            </a:pPr>
            <a:r>
              <a:rPr lang="fr-FR" sz="2800" spc="-10" dirty="0" smtClean="0">
                <a:solidFill>
                  <a:srgbClr val="006FC0"/>
                </a:solidFill>
                <a:latin typeface="Calibri"/>
                <a:cs typeface="Calibri"/>
              </a:rPr>
              <a:t>   Privilégier une impression </a:t>
            </a:r>
            <a:r>
              <a:rPr lang="fr-FR" sz="2800" spc="-25" dirty="0" smtClean="0">
                <a:solidFill>
                  <a:srgbClr val="006FC0"/>
                </a:solidFill>
                <a:latin typeface="Calibri"/>
                <a:cs typeface="Calibri"/>
              </a:rPr>
              <a:t>avec </a:t>
            </a:r>
            <a:r>
              <a:rPr lang="fr-FR" sz="2800" spc="-10" dirty="0" smtClean="0">
                <a:solidFill>
                  <a:srgbClr val="006FC0"/>
                </a:solidFill>
                <a:latin typeface="Calibri"/>
                <a:cs typeface="Calibri"/>
              </a:rPr>
              <a:t>peu </a:t>
            </a:r>
            <a:r>
              <a:rPr lang="fr-FR" sz="2800" spc="-5" dirty="0" smtClean="0">
                <a:solidFill>
                  <a:srgbClr val="006FC0"/>
                </a:solidFill>
                <a:latin typeface="Calibri"/>
                <a:cs typeface="Calibri"/>
              </a:rPr>
              <a:t>de </a:t>
            </a:r>
            <a:r>
              <a:rPr lang="fr-FR" sz="2800" spc="-10" dirty="0" smtClean="0">
                <a:solidFill>
                  <a:srgbClr val="006FC0"/>
                </a:solidFill>
                <a:latin typeface="Calibri"/>
                <a:cs typeface="Calibri"/>
              </a:rPr>
              <a:t>hauteur</a:t>
            </a:r>
          </a:p>
          <a:p>
            <a:pPr marL="12700" marR="2915285">
              <a:lnSpc>
                <a:spcPct val="119600"/>
              </a:lnSpc>
              <a:spcBef>
                <a:spcPts val="5"/>
              </a:spcBef>
              <a:buAutoNum type="arabicPeriod"/>
              <a:tabLst>
                <a:tab pos="274955" algn="l"/>
              </a:tabLst>
            </a:pPr>
            <a:r>
              <a:rPr lang="fr-FR" sz="2800" spc="-10" dirty="0" smtClean="0">
                <a:solidFill>
                  <a:srgbClr val="006FC0"/>
                </a:solidFill>
                <a:latin typeface="Calibri"/>
                <a:cs typeface="Calibri"/>
              </a:rPr>
              <a:t>   Minimiser </a:t>
            </a:r>
            <a:r>
              <a:rPr lang="fr-FR" sz="2800" spc="-5" dirty="0" smtClean="0">
                <a:solidFill>
                  <a:srgbClr val="006FC0"/>
                </a:solidFill>
                <a:latin typeface="Calibri"/>
                <a:cs typeface="Calibri"/>
              </a:rPr>
              <a:t>les </a:t>
            </a:r>
            <a:r>
              <a:rPr lang="fr-FR" sz="2800" spc="-20" dirty="0" smtClean="0">
                <a:solidFill>
                  <a:srgbClr val="006FC0"/>
                </a:solidFill>
                <a:latin typeface="Calibri"/>
                <a:cs typeface="Calibri"/>
              </a:rPr>
              <a:t>zones </a:t>
            </a:r>
            <a:r>
              <a:rPr lang="fr-FR" sz="2800" spc="-5" dirty="0" smtClean="0">
                <a:solidFill>
                  <a:srgbClr val="006FC0"/>
                </a:solidFill>
                <a:latin typeface="Calibri"/>
                <a:cs typeface="Calibri"/>
              </a:rPr>
              <a:t>de</a:t>
            </a:r>
            <a:r>
              <a:rPr lang="fr-FR" sz="2800" spc="55" dirty="0" smtClean="0">
                <a:solidFill>
                  <a:srgbClr val="006FC0"/>
                </a:solidFill>
                <a:latin typeface="Calibri"/>
                <a:cs typeface="Calibri"/>
              </a:rPr>
              <a:t> </a:t>
            </a:r>
            <a:r>
              <a:rPr lang="fr-FR" sz="2800" spc="-10" dirty="0" smtClean="0">
                <a:solidFill>
                  <a:srgbClr val="006FC0"/>
                </a:solidFill>
                <a:latin typeface="Calibri"/>
                <a:cs typeface="Calibri"/>
              </a:rPr>
              <a:t>support</a:t>
            </a:r>
            <a:endParaRPr lang="fr-FR" sz="28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22</a:t>
            </a:fld>
            <a:endParaRPr dirty="0"/>
          </a:p>
        </p:txBody>
      </p:sp>
      <p:sp>
        <p:nvSpPr>
          <p:cNvPr id="6" name="Titre 42"/>
          <p:cNvSpPr>
            <a:spLocks noGrp="1"/>
          </p:cNvSpPr>
          <p:nvPr>
            <p:ph type="title"/>
          </p:nvPr>
        </p:nvSpPr>
        <p:spPr>
          <a:xfrm>
            <a:off x="76200" y="76200"/>
            <a:ext cx="7543800" cy="369332"/>
          </a:xfrm>
        </p:spPr>
        <p:txBody>
          <a:bodyPr/>
          <a:lstStyle/>
          <a:p>
            <a:r>
              <a:rPr lang="fr-FR" dirty="0" smtClean="0">
                <a:solidFill>
                  <a:schemeClr val="tx1"/>
                </a:solidFill>
              </a:rPr>
              <a:t>Processus de fabrication d’une pièce métallique (ex DLMS)</a:t>
            </a:r>
            <a:endParaRPr lang="fr-FR" dirty="0">
              <a:solidFill>
                <a:schemeClr val="tx1"/>
              </a:solidFill>
            </a:endParaRPr>
          </a:p>
        </p:txBody>
      </p:sp>
    </p:spTree>
    <p:extLst>
      <p:ext uri="{BB962C8B-B14F-4D97-AF65-F5344CB8AC3E}">
        <p14:creationId xmlns:p14="http://schemas.microsoft.com/office/powerpoint/2010/main" val="3430504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e 21"/>
          <p:cNvSpPr/>
          <p:nvPr/>
        </p:nvSpPr>
        <p:spPr>
          <a:xfrm>
            <a:off x="3344196" y="2330236"/>
            <a:ext cx="4892255" cy="2470364"/>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Diagramme 3"/>
          <p:cNvGraphicFramePr/>
          <p:nvPr>
            <p:extLst>
              <p:ext uri="{D42A27DB-BD31-4B8C-83A1-F6EECF244321}">
                <p14:modId xmlns:p14="http://schemas.microsoft.com/office/powerpoint/2010/main" val="507441997"/>
              </p:ext>
            </p:extLst>
          </p:nvPr>
        </p:nvGraphicFramePr>
        <p:xfrm>
          <a:off x="2513577" y="1582349"/>
          <a:ext cx="6840760"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p:cNvSpPr txBox="1"/>
          <p:nvPr/>
        </p:nvSpPr>
        <p:spPr>
          <a:xfrm>
            <a:off x="7815850" y="1209274"/>
            <a:ext cx="2286307" cy="1600438"/>
          </a:xfrm>
          <a:prstGeom prst="borderCallout2">
            <a:avLst>
              <a:gd name="adj1" fmla="val 18750"/>
              <a:gd name="adj2" fmla="val -8333"/>
              <a:gd name="adj3" fmla="val 18750"/>
              <a:gd name="adj4" fmla="val -16667"/>
              <a:gd name="adj5" fmla="val 57438"/>
              <a:gd name="adj6" fmla="val -49515"/>
            </a:avLst>
          </a:prstGeom>
          <a:solidFill>
            <a:schemeClr val="accent1">
              <a:lumMod val="20000"/>
              <a:lumOff val="80000"/>
            </a:schemeClr>
          </a:solidFill>
          <a:ln w="3175">
            <a:solidFill>
              <a:schemeClr val="tx1">
                <a:lumMod val="65000"/>
                <a:lumOff val="35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92075" indent="-92075">
              <a:buFont typeface="Arial" panose="020B0604020202020204" pitchFamily="34" charset="0"/>
              <a:buChar char="•"/>
              <a:defRPr sz="1050">
                <a:solidFill>
                  <a:schemeClr val="dk1"/>
                </a:solidFill>
                <a:latin typeface="Myriad Pro"/>
              </a:defRPr>
            </a:lvl1pPr>
            <a:lvl2pPr marL="92075" lvl="1" indent="-92075">
              <a:buFont typeface="Arial" panose="020B0604020202020204" pitchFamily="34" charset="0"/>
              <a:buChar char="•"/>
              <a:defRPr sz="1050">
                <a:solidFill>
                  <a:schemeClr val="dk1"/>
                </a:solidFill>
                <a:latin typeface="Myriad Pro"/>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400" dirty="0"/>
              <a:t>Optimiser son </a:t>
            </a:r>
            <a:r>
              <a:rPr lang="fr-FR" sz="1400" dirty="0" err="1"/>
              <a:t>process</a:t>
            </a:r>
            <a:r>
              <a:rPr lang="fr-FR" sz="1400" dirty="0"/>
              <a:t> de conception</a:t>
            </a:r>
          </a:p>
          <a:p>
            <a:r>
              <a:rPr lang="fr-FR" sz="1400" dirty="0"/>
              <a:t>Optimiser ses conceptions </a:t>
            </a:r>
          </a:p>
          <a:p>
            <a:r>
              <a:rPr lang="fr-FR" sz="1400" dirty="0"/>
              <a:t>Développer sa créativité et sa capacité d’innovation</a:t>
            </a:r>
          </a:p>
          <a:p>
            <a:r>
              <a:rPr lang="fr-FR" sz="1400" dirty="0"/>
              <a:t>Dessiner des formes organiques</a:t>
            </a:r>
          </a:p>
          <a:p>
            <a:r>
              <a:rPr lang="fr-FR" sz="1400" dirty="0"/>
              <a:t>Reverse engineering</a:t>
            </a:r>
          </a:p>
        </p:txBody>
      </p:sp>
      <p:sp>
        <p:nvSpPr>
          <p:cNvPr id="8" name="ZoneTexte 7"/>
          <p:cNvSpPr txBox="1"/>
          <p:nvPr/>
        </p:nvSpPr>
        <p:spPr>
          <a:xfrm>
            <a:off x="8324854" y="3942104"/>
            <a:ext cx="1983628" cy="738664"/>
          </a:xfrm>
          <a:prstGeom prst="borderCallout2">
            <a:avLst>
              <a:gd name="adj1" fmla="val -4104"/>
              <a:gd name="adj2" fmla="val 84264"/>
              <a:gd name="adj3" fmla="val -29496"/>
              <a:gd name="adj4" fmla="val 84252"/>
              <a:gd name="adj5" fmla="val -55094"/>
              <a:gd name="adj6" fmla="val 45128"/>
            </a:avLst>
          </a:prstGeom>
          <a:solidFill>
            <a:schemeClr val="accent1">
              <a:lumMod val="20000"/>
              <a:lumOff val="80000"/>
            </a:schemeClr>
          </a:solidFill>
          <a:ln w="3175">
            <a:solidFill>
              <a:schemeClr val="tx1">
                <a:lumMod val="65000"/>
                <a:lumOff val="35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92075" indent="-92075">
              <a:buFont typeface="Arial" panose="020B0604020202020204" pitchFamily="34" charset="0"/>
              <a:buChar char="•"/>
              <a:defRPr sz="1050">
                <a:solidFill>
                  <a:schemeClr val="dk1"/>
                </a:solidFill>
                <a:latin typeface="Myriad Pro"/>
              </a:defRPr>
            </a:lvl1pPr>
            <a:lvl2pPr marL="92075" lvl="1" indent="-92075">
              <a:buFont typeface="Arial" panose="020B0604020202020204" pitchFamily="34" charset="0"/>
              <a:buChar char="•"/>
              <a:defRPr sz="1050">
                <a:solidFill>
                  <a:schemeClr val="dk1"/>
                </a:solidFill>
                <a:latin typeface="Myriad Pro"/>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400" dirty="0"/>
              <a:t>Contraintes résiduelles</a:t>
            </a:r>
          </a:p>
          <a:p>
            <a:r>
              <a:rPr lang="fr-FR" sz="1400" dirty="0"/>
              <a:t>Caractéristiques matériaux</a:t>
            </a:r>
          </a:p>
          <a:p>
            <a:r>
              <a:rPr lang="fr-FR" sz="1400" dirty="0"/>
              <a:t>Chaine numérique</a:t>
            </a:r>
          </a:p>
        </p:txBody>
      </p:sp>
      <p:sp>
        <p:nvSpPr>
          <p:cNvPr id="9" name="ZoneTexte 8"/>
          <p:cNvSpPr txBox="1"/>
          <p:nvPr/>
        </p:nvSpPr>
        <p:spPr>
          <a:xfrm>
            <a:off x="4799856" y="5589240"/>
            <a:ext cx="2880320" cy="523220"/>
          </a:xfrm>
          <a:prstGeom prst="borderCallout2">
            <a:avLst>
              <a:gd name="adj1" fmla="val -10135"/>
              <a:gd name="adj2" fmla="val 94781"/>
              <a:gd name="adj3" fmla="val -36956"/>
              <a:gd name="adj4" fmla="val 94815"/>
              <a:gd name="adj5" fmla="val -122317"/>
              <a:gd name="adj6" fmla="val 74180"/>
            </a:avLst>
          </a:prstGeom>
          <a:solidFill>
            <a:schemeClr val="accent1">
              <a:lumMod val="20000"/>
              <a:lumOff val="80000"/>
            </a:schemeClr>
          </a:solidFill>
          <a:ln w="3175">
            <a:solidFill>
              <a:schemeClr val="tx1">
                <a:lumMod val="65000"/>
                <a:lumOff val="35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92075" indent="-92075">
              <a:buFont typeface="Arial" panose="020B0604020202020204" pitchFamily="34" charset="0"/>
              <a:buChar char="•"/>
              <a:defRPr sz="1050">
                <a:latin typeface="Myriad Pro"/>
              </a:defRPr>
            </a:lvl1pPr>
            <a:lvl2pPr marL="92075" lvl="1" indent="-92075">
              <a:buFont typeface="Arial" panose="020B0604020202020204" pitchFamily="34" charset="0"/>
              <a:buChar char="•"/>
              <a:defRPr sz="1050">
                <a:latin typeface="Myriad Pro"/>
              </a:defRPr>
            </a:lvl2pPr>
          </a:lstStyle>
          <a:p>
            <a:r>
              <a:rPr lang="fr-FR" sz="1400" dirty="0"/>
              <a:t>Optimisation topologique</a:t>
            </a:r>
          </a:p>
          <a:p>
            <a:r>
              <a:rPr lang="fr-FR" sz="1400" dirty="0"/>
              <a:t>Réduire le poids et la matière de ses pièces</a:t>
            </a:r>
          </a:p>
        </p:txBody>
      </p:sp>
      <p:sp>
        <p:nvSpPr>
          <p:cNvPr id="10" name="ZoneTexte 9"/>
          <p:cNvSpPr txBox="1"/>
          <p:nvPr/>
        </p:nvSpPr>
        <p:spPr>
          <a:xfrm>
            <a:off x="700747" y="4311436"/>
            <a:ext cx="1636024" cy="1815882"/>
          </a:xfrm>
          <a:prstGeom prst="borderCallout2">
            <a:avLst>
              <a:gd name="adj1" fmla="val -3706"/>
              <a:gd name="adj2" fmla="val 23805"/>
              <a:gd name="adj3" fmla="val -24023"/>
              <a:gd name="adj4" fmla="val 24321"/>
              <a:gd name="adj5" fmla="val -49744"/>
              <a:gd name="adj6" fmla="val 120531"/>
            </a:avLst>
          </a:prstGeom>
          <a:solidFill>
            <a:schemeClr val="accent1">
              <a:lumMod val="20000"/>
              <a:lumOff val="80000"/>
            </a:schemeClr>
          </a:solidFill>
          <a:ln w="3175">
            <a:solidFill>
              <a:schemeClr val="tx1">
                <a:lumMod val="65000"/>
                <a:lumOff val="35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marL="92075" indent="-92075">
              <a:buFont typeface="Arial" panose="020B0604020202020204" pitchFamily="34" charset="0"/>
              <a:buChar char="•"/>
            </a:pPr>
            <a:r>
              <a:rPr lang="fr-FR" sz="1400" dirty="0">
                <a:latin typeface="Myriad Pro"/>
              </a:rPr>
              <a:t>Post-traitement</a:t>
            </a:r>
          </a:p>
          <a:p>
            <a:pPr marL="92075" indent="-92075">
              <a:buFont typeface="Arial" panose="020B0604020202020204" pitchFamily="34" charset="0"/>
              <a:buChar char="•"/>
            </a:pPr>
            <a:r>
              <a:rPr lang="fr-FR" sz="1400" dirty="0">
                <a:latin typeface="Myriad Pro"/>
              </a:rPr>
              <a:t>Coût :</a:t>
            </a:r>
          </a:p>
          <a:p>
            <a:pPr marL="92075" lvl="1" indent="-92075">
              <a:buFont typeface="Arial" panose="020B0604020202020204" pitchFamily="34" charset="0"/>
              <a:buChar char="•"/>
            </a:pPr>
            <a:r>
              <a:rPr lang="fr-FR" sz="1400" dirty="0">
                <a:latin typeface="Myriad Pro"/>
              </a:rPr>
              <a:t>matière</a:t>
            </a:r>
          </a:p>
          <a:p>
            <a:pPr marL="92075" lvl="1" indent="-92075">
              <a:buFont typeface="Arial" panose="020B0604020202020204" pitchFamily="34" charset="0"/>
              <a:buChar char="•"/>
            </a:pPr>
            <a:r>
              <a:rPr lang="fr-FR" sz="1400" dirty="0">
                <a:latin typeface="Myriad Pro"/>
              </a:rPr>
              <a:t>parachèvement</a:t>
            </a:r>
          </a:p>
          <a:p>
            <a:pPr marL="92075" indent="-92075">
              <a:buFont typeface="Arial" panose="020B0604020202020204" pitchFamily="34" charset="0"/>
              <a:buChar char="•"/>
            </a:pPr>
            <a:r>
              <a:rPr lang="fr-FR" sz="1400" dirty="0">
                <a:latin typeface="Myriad Pro"/>
              </a:rPr>
              <a:t>Technologie évolutive</a:t>
            </a:r>
          </a:p>
          <a:p>
            <a:pPr marL="92075" indent="-92075">
              <a:buFont typeface="Arial" panose="020B0604020202020204" pitchFamily="34" charset="0"/>
              <a:buChar char="•"/>
            </a:pPr>
            <a:r>
              <a:rPr lang="fr-FR" sz="1400" dirty="0">
                <a:latin typeface="Myriad Pro"/>
              </a:rPr>
              <a:t>Métallurgie</a:t>
            </a:r>
          </a:p>
          <a:p>
            <a:pPr marL="92075" indent="-92075">
              <a:buFont typeface="Arial" panose="020B0604020202020204" pitchFamily="34" charset="0"/>
              <a:buChar char="•"/>
            </a:pPr>
            <a:r>
              <a:rPr lang="fr-FR" sz="1400" dirty="0">
                <a:latin typeface="Myriad Pro"/>
              </a:rPr>
              <a:t>Paramètre machine</a:t>
            </a:r>
          </a:p>
          <a:p>
            <a:pPr marL="92075" indent="-92075">
              <a:buFont typeface="Arial" panose="020B0604020202020204" pitchFamily="34" charset="0"/>
              <a:buChar char="•"/>
            </a:pPr>
            <a:r>
              <a:rPr lang="fr-FR" sz="1400" dirty="0">
                <a:latin typeface="Myriad Pro"/>
              </a:rPr>
              <a:t>Métrologie</a:t>
            </a:r>
          </a:p>
        </p:txBody>
      </p:sp>
      <p:pic>
        <p:nvPicPr>
          <p:cNvPr id="11" name="Picture 4" descr="Conventional_Duct_exploded_II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213" y="1136159"/>
            <a:ext cx="588113" cy="794338"/>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
          <p:cNvGraphicFramePr>
            <a:graphicFrameLocks noChangeAspect="1"/>
          </p:cNvGraphicFramePr>
          <p:nvPr>
            <p:extLst/>
          </p:nvPr>
        </p:nvGraphicFramePr>
        <p:xfrm>
          <a:off x="4181971" y="1196952"/>
          <a:ext cx="755160" cy="679918"/>
        </p:xfrm>
        <a:graphic>
          <a:graphicData uri="http://schemas.openxmlformats.org/presentationml/2006/ole">
            <mc:AlternateContent xmlns:mc="http://schemas.openxmlformats.org/markup-compatibility/2006">
              <mc:Choice xmlns:v="urn:schemas-microsoft-com:vml" Requires="v">
                <p:oleObj spid="_x0000_s1064" name="Document" r:id="rId10" imgW="5410200" imgH="4870704" progId="Word.Document.8">
                  <p:embed/>
                </p:oleObj>
              </mc:Choice>
              <mc:Fallback>
                <p:oleObj name="Document" r:id="rId10" imgW="5410200" imgH="4870704" progId="Word.Documen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1971" y="1196952"/>
                        <a:ext cx="755160" cy="679918"/>
                      </a:xfrm>
                      <a:prstGeom prst="rect">
                        <a:avLst/>
                      </a:prstGeom>
                      <a:noFill/>
                      <a:extLst/>
                    </p:spPr>
                  </p:pic>
                </p:oleObj>
              </mc:Fallback>
            </mc:AlternateContent>
          </a:graphicData>
        </a:graphic>
      </p:graphicFrame>
      <p:pic>
        <p:nvPicPr>
          <p:cNvPr id="13" name="Picture 5" descr="Conventional_Duct"/>
          <p:cNvPicPr>
            <a:picLocks noChangeAspect="1" noChangeArrowheads="1"/>
          </p:cNvPicPr>
          <p:nvPr/>
        </p:nvPicPr>
        <p:blipFill>
          <a:blip r:embed="rId12" cstate="print">
            <a:extLst>
              <a:ext uri="{28A0092B-C50C-407E-A947-70E740481C1C}">
                <a14:useLocalDpi xmlns:a14="http://schemas.microsoft.com/office/drawing/2010/main" val="0"/>
              </a:ext>
            </a:extLst>
          </a:blip>
          <a:srcRect t="-1914"/>
          <a:stretch>
            <a:fillRect/>
          </a:stretch>
        </p:blipFill>
        <p:spPr bwMode="auto">
          <a:xfrm>
            <a:off x="2871338" y="1193896"/>
            <a:ext cx="869926" cy="67886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430631" y="1410350"/>
            <a:ext cx="673244" cy="276999"/>
          </a:xfrm>
          <a:prstGeom prst="rect">
            <a:avLst/>
          </a:prstGeom>
          <a:noFill/>
        </p:spPr>
        <p:txBody>
          <a:bodyPr wrap="square" rtlCol="0">
            <a:spAutoFit/>
          </a:bodyPr>
          <a:lstStyle/>
          <a:p>
            <a:r>
              <a:rPr lang="fr-FR" sz="1200" dirty="0">
                <a:solidFill>
                  <a:srgbClr val="09B2E0"/>
                </a:solidFill>
                <a:latin typeface="Myriad Pro" panose="020B0503030403020204" pitchFamily="34" charset="0"/>
              </a:rPr>
              <a:t>Avant</a:t>
            </a:r>
          </a:p>
        </p:txBody>
      </p:sp>
      <p:sp>
        <p:nvSpPr>
          <p:cNvPr id="15" name="ZoneTexte 14"/>
          <p:cNvSpPr txBox="1"/>
          <p:nvPr/>
        </p:nvSpPr>
        <p:spPr>
          <a:xfrm>
            <a:off x="5175360" y="1409410"/>
            <a:ext cx="758597" cy="276999"/>
          </a:xfrm>
          <a:prstGeom prst="rect">
            <a:avLst/>
          </a:prstGeom>
          <a:noFill/>
        </p:spPr>
        <p:txBody>
          <a:bodyPr wrap="square" rtlCol="0">
            <a:spAutoFit/>
          </a:bodyPr>
          <a:lstStyle/>
          <a:p>
            <a:r>
              <a:rPr lang="fr-FR" sz="1200" dirty="0">
                <a:solidFill>
                  <a:srgbClr val="09B2E0"/>
                </a:solidFill>
                <a:latin typeface="Myriad Pro" panose="020B0503030403020204" pitchFamily="34" charset="0"/>
              </a:rPr>
              <a:t>Après</a:t>
            </a:r>
          </a:p>
        </p:txBody>
      </p:sp>
      <p:sp>
        <p:nvSpPr>
          <p:cNvPr id="16" name="Rectangle à coins arrondis 15"/>
          <p:cNvSpPr/>
          <p:nvPr/>
        </p:nvSpPr>
        <p:spPr>
          <a:xfrm>
            <a:off x="1638294" y="1092499"/>
            <a:ext cx="2102971" cy="912698"/>
          </a:xfrm>
          <a:prstGeom prst="roundRect">
            <a:avLst/>
          </a:prstGeom>
          <a:noFill/>
          <a:ln>
            <a:solidFill>
              <a:srgbClr val="09B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074967" y="1094491"/>
            <a:ext cx="937451" cy="953111"/>
          </a:xfrm>
          <a:prstGeom prst="roundRect">
            <a:avLst/>
          </a:prstGeom>
          <a:noFill/>
          <a:ln>
            <a:solidFill>
              <a:srgbClr val="09B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3839552" y="1455651"/>
            <a:ext cx="107393" cy="202277"/>
          </a:xfrm>
          <a:prstGeom prst="rightArrow">
            <a:avLst/>
          </a:prstGeom>
          <a:solidFill>
            <a:srgbClr val="09B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1313263">
            <a:off x="7899440" y="5303802"/>
            <a:ext cx="1793659" cy="1094097"/>
          </a:xfrm>
          <a:prstGeom prst="rect">
            <a:avLst/>
          </a:prstGeom>
          <a:noFill/>
          <a:ln w="9525">
            <a:noFill/>
            <a:miter lim="800000"/>
            <a:headEnd/>
            <a:tailEnd/>
          </a:ln>
        </p:spPr>
      </p:pic>
      <p:sp>
        <p:nvSpPr>
          <p:cNvPr id="21" name="Titre 8"/>
          <p:cNvSpPr txBox="1">
            <a:spLocks/>
          </p:cNvSpPr>
          <p:nvPr/>
        </p:nvSpPr>
        <p:spPr>
          <a:xfrm>
            <a:off x="76200" y="76200"/>
            <a:ext cx="7543800" cy="369332"/>
          </a:xfrm>
          <a:prstGeom prst="rect">
            <a:avLst/>
          </a:prstGeom>
        </p:spPr>
        <p:txBody>
          <a:bodyPr wrap="square" lIns="0" tIns="0" rIns="0" bIns="0">
            <a:spAutoFit/>
          </a:bodyPr>
          <a:lstStyle>
            <a:lvl1pPr>
              <a:defRPr sz="2400" b="0" i="0">
                <a:solidFill>
                  <a:srgbClr val="006FC0"/>
                </a:solidFill>
                <a:latin typeface="Calibri"/>
                <a:ea typeface="+mj-ea"/>
                <a:cs typeface="Calibri"/>
              </a:defRPr>
            </a:lvl1pPr>
          </a:lstStyle>
          <a:p>
            <a:r>
              <a:rPr lang="fr-FR" kern="0" dirty="0" smtClean="0">
                <a:solidFill>
                  <a:schemeClr val="tx1"/>
                </a:solidFill>
              </a:rPr>
              <a:t>Créer de l’intelligence autour de la fabrication additive</a:t>
            </a:r>
            <a:endParaRPr lang="fr-FR" kern="0" dirty="0">
              <a:solidFill>
                <a:schemeClr val="tx1"/>
              </a:solidFill>
            </a:endParaRPr>
          </a:p>
        </p:txBody>
      </p:sp>
    </p:spTree>
    <p:extLst>
      <p:ext uri="{BB962C8B-B14F-4D97-AF65-F5344CB8AC3E}">
        <p14:creationId xmlns:p14="http://schemas.microsoft.com/office/powerpoint/2010/main" val="278662107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8" grpId="0" animBg="1"/>
      <p:bldP spid="9" grpId="0" animBg="1"/>
      <p:bldP spid="10" grpId="0" animBg="1"/>
      <p:bldP spid="14" grpId="0"/>
      <p:bldP spid="15" grpId="0"/>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solidFill>
                  <a:schemeClr val="tx1"/>
                </a:solidFill>
              </a:rPr>
              <a:t>Optimisation et fabrication additive</a:t>
            </a:r>
            <a:endParaRPr lang="fr-FR" dirty="0">
              <a:solidFill>
                <a:schemeClr val="tx1"/>
              </a:solidFill>
            </a:endParaRPr>
          </a:p>
        </p:txBody>
      </p:sp>
      <p:sp>
        <p:nvSpPr>
          <p:cNvPr id="29" name="Flussdiagramm: Daten 21"/>
          <p:cNvSpPr/>
          <p:nvPr/>
        </p:nvSpPr>
        <p:spPr>
          <a:xfrm>
            <a:off x="3948490" y="1875074"/>
            <a:ext cx="2160000" cy="504056"/>
          </a:xfrm>
          <a:prstGeom prst="flowChartInputOutpu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oAutofit/>
          </a:bodyPr>
          <a:lstStyle/>
          <a:p>
            <a:pPr eaLnBrk="0" hangingPunct="0"/>
            <a:r>
              <a:rPr lang="fr-FR" sz="1100" b="1" dirty="0">
                <a:solidFill>
                  <a:schemeClr val="tx1"/>
                </a:solidFill>
              </a:rPr>
              <a:t>Fonction Cible</a:t>
            </a:r>
            <a:br>
              <a:rPr lang="fr-FR" sz="1100" b="1" dirty="0">
                <a:solidFill>
                  <a:schemeClr val="tx1"/>
                </a:solidFill>
              </a:rPr>
            </a:br>
            <a:r>
              <a:rPr lang="fr-FR" sz="900" dirty="0">
                <a:solidFill>
                  <a:schemeClr val="tx1"/>
                </a:solidFill>
              </a:rPr>
              <a:t>Mini/Maxi</a:t>
            </a:r>
            <a:endParaRPr lang="fr-FR" sz="900" i="1" dirty="0">
              <a:solidFill>
                <a:schemeClr val="tx1"/>
              </a:solidFill>
            </a:endParaRPr>
          </a:p>
        </p:txBody>
      </p:sp>
      <p:sp>
        <p:nvSpPr>
          <p:cNvPr id="30" name="Flussdiagramm: Daten 22"/>
          <p:cNvSpPr/>
          <p:nvPr/>
        </p:nvSpPr>
        <p:spPr>
          <a:xfrm>
            <a:off x="5944821" y="1875074"/>
            <a:ext cx="2160000" cy="504056"/>
          </a:xfrm>
          <a:prstGeom prst="flowChartInputOutpu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oAutofit/>
          </a:bodyPr>
          <a:lstStyle/>
          <a:p>
            <a:pPr algn="ctr" eaLnBrk="0" hangingPunct="0"/>
            <a:r>
              <a:rPr lang="fr-FR" sz="1100" b="1" dirty="0">
                <a:solidFill>
                  <a:schemeClr val="tx1"/>
                </a:solidFill>
              </a:rPr>
              <a:t>Contraintes</a:t>
            </a:r>
            <a:br>
              <a:rPr lang="fr-FR" sz="1100" b="1" dirty="0">
                <a:solidFill>
                  <a:schemeClr val="tx1"/>
                </a:solidFill>
              </a:rPr>
            </a:br>
            <a:r>
              <a:rPr lang="fr-FR" sz="900" dirty="0">
                <a:solidFill>
                  <a:schemeClr val="tx1"/>
                </a:solidFill>
              </a:rPr>
              <a:t>limites physiques</a:t>
            </a:r>
            <a:endParaRPr lang="fr-FR" sz="1100" i="1" dirty="0">
              <a:solidFill>
                <a:schemeClr val="tx1"/>
              </a:solidFill>
            </a:endParaRPr>
          </a:p>
        </p:txBody>
      </p:sp>
      <p:sp>
        <p:nvSpPr>
          <p:cNvPr id="31" name="Flussdiagramm: Daten 23"/>
          <p:cNvSpPr/>
          <p:nvPr/>
        </p:nvSpPr>
        <p:spPr>
          <a:xfrm>
            <a:off x="7941152" y="1875074"/>
            <a:ext cx="2160000" cy="504056"/>
          </a:xfrm>
          <a:prstGeom prst="flowChartInputOutpu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oAutofit/>
          </a:bodyPr>
          <a:lstStyle/>
          <a:p>
            <a:pPr eaLnBrk="0" hangingPunct="0"/>
            <a:r>
              <a:rPr lang="fr-FR" sz="1100" b="1" dirty="0">
                <a:solidFill>
                  <a:schemeClr val="tx1"/>
                </a:solidFill>
              </a:rPr>
              <a:t>Contraintes de </a:t>
            </a:r>
            <a:r>
              <a:rPr lang="fr-FR" sz="1100" b="1" dirty="0" err="1">
                <a:solidFill>
                  <a:schemeClr val="tx1"/>
                </a:solidFill>
              </a:rPr>
              <a:t>fab</a:t>
            </a:r>
            <a:r>
              <a:rPr lang="fr-FR" sz="1100" b="1" dirty="0">
                <a:solidFill>
                  <a:schemeClr val="tx1"/>
                </a:solidFill>
              </a:rPr>
              <a:t/>
            </a:r>
            <a:br>
              <a:rPr lang="fr-FR" sz="1100" b="1" dirty="0">
                <a:solidFill>
                  <a:schemeClr val="tx1"/>
                </a:solidFill>
              </a:rPr>
            </a:br>
            <a:r>
              <a:rPr lang="fr-FR" sz="900" dirty="0">
                <a:solidFill>
                  <a:schemeClr val="tx1"/>
                </a:solidFill>
              </a:rPr>
              <a:t>Usinabilité, Symétries…</a:t>
            </a:r>
            <a:endParaRPr lang="fr-FR" sz="900" i="1" dirty="0">
              <a:solidFill>
                <a:schemeClr val="tx1"/>
              </a:solidFill>
            </a:endParaRPr>
          </a:p>
        </p:txBody>
      </p:sp>
      <p:sp>
        <p:nvSpPr>
          <p:cNvPr id="4" name="Multiplier 3"/>
          <p:cNvSpPr/>
          <p:nvPr/>
        </p:nvSpPr>
        <p:spPr>
          <a:xfrm>
            <a:off x="8412986" y="1587042"/>
            <a:ext cx="1080120" cy="1080120"/>
          </a:xfrm>
          <a:prstGeom prst="mathMultiply">
            <a:avLst/>
          </a:prstGeom>
          <a:solidFill>
            <a:srgbClr val="FF0000">
              <a:alpha val="40000"/>
            </a:srgb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2180272" y="1398738"/>
            <a:ext cx="8208912" cy="400110"/>
          </a:xfrm>
          <a:prstGeom prst="rect">
            <a:avLst/>
          </a:prstGeom>
        </p:spPr>
        <p:txBody>
          <a:bodyPr wrap="square">
            <a:spAutoFit/>
          </a:bodyPr>
          <a:lstStyle/>
          <a:p>
            <a:pPr indent="-342900">
              <a:spcAft>
                <a:spcPts val="1800"/>
              </a:spcAft>
            </a:pPr>
            <a:r>
              <a:rPr lang="fr-FR" sz="2000" dirty="0">
                <a:solidFill>
                  <a:prstClr val="black">
                    <a:lumMod val="50000"/>
                    <a:lumOff val="50000"/>
                  </a:prstClr>
                </a:solidFill>
                <a:cs typeface="Arial" pitchFamily="34" charset="0"/>
              </a:rPr>
              <a:t>Fabrication additive « optimisée </a:t>
            </a:r>
            <a:r>
              <a:rPr lang="fr-FR" sz="2000" dirty="0" smtClean="0">
                <a:solidFill>
                  <a:prstClr val="black">
                    <a:lumMod val="50000"/>
                    <a:lumOff val="50000"/>
                  </a:prstClr>
                </a:solidFill>
                <a:cs typeface="Arial" pitchFamily="34" charset="0"/>
              </a:rPr>
              <a:t>»</a:t>
            </a:r>
            <a:endParaRPr lang="fr-FR" sz="2000" dirty="0">
              <a:solidFill>
                <a:prstClr val="black">
                  <a:lumMod val="50000"/>
                  <a:lumOff val="50000"/>
                </a:prstClr>
              </a:solidFill>
              <a:cs typeface="Arial" pitchFamily="34" charset="0"/>
            </a:endParaRPr>
          </a:p>
        </p:txBody>
      </p:sp>
      <p:sp>
        <p:nvSpPr>
          <p:cNvPr id="8" name="Rectangle 7"/>
          <p:cNvSpPr/>
          <p:nvPr/>
        </p:nvSpPr>
        <p:spPr>
          <a:xfrm>
            <a:off x="2180272" y="5103948"/>
            <a:ext cx="9706928" cy="1246495"/>
          </a:xfrm>
          <a:prstGeom prst="rect">
            <a:avLst/>
          </a:prstGeom>
        </p:spPr>
        <p:txBody>
          <a:bodyPr wrap="square">
            <a:spAutoFit/>
          </a:bodyPr>
          <a:lstStyle/>
          <a:p>
            <a:pPr indent="-342900">
              <a:spcAft>
                <a:spcPts val="1800"/>
              </a:spcAft>
              <a:buFont typeface="Wingdings" panose="05000000000000000000" pitchFamily="2" charset="2"/>
              <a:buChar char="§"/>
            </a:pPr>
            <a:r>
              <a:rPr lang="fr-FR" sz="2000" dirty="0">
                <a:solidFill>
                  <a:prstClr val="black">
                    <a:lumMod val="50000"/>
                    <a:lumOff val="50000"/>
                  </a:prstClr>
                </a:solidFill>
                <a:cs typeface="Arial" pitchFamily="34" charset="0"/>
              </a:rPr>
              <a:t>S’affranchir des contraintes de fabrication (chemin d’outil, dépouilles…)</a:t>
            </a:r>
          </a:p>
          <a:p>
            <a:pPr indent="-342900">
              <a:spcAft>
                <a:spcPts val="1800"/>
              </a:spcAft>
              <a:buFont typeface="Wingdings" panose="05000000000000000000" pitchFamily="2" charset="2"/>
              <a:buChar char="§"/>
            </a:pPr>
            <a:r>
              <a:rPr lang="fr-FR" sz="2000" dirty="0">
                <a:solidFill>
                  <a:prstClr val="black">
                    <a:lumMod val="50000"/>
                    <a:lumOff val="50000"/>
                  </a:prstClr>
                </a:solidFill>
                <a:cs typeface="Arial" pitchFamily="34" charset="0"/>
              </a:rPr>
              <a:t>Décupler </a:t>
            </a:r>
            <a:r>
              <a:rPr lang="fr-FR" sz="2000" dirty="0" smtClean="0">
                <a:solidFill>
                  <a:prstClr val="black">
                    <a:lumMod val="50000"/>
                    <a:lumOff val="50000"/>
                  </a:prstClr>
                </a:solidFill>
                <a:cs typeface="Arial" pitchFamily="34" charset="0"/>
              </a:rPr>
              <a:t>la performance fonctionnelle de sa conception (gain de masse, gain de fonctionnalité, limitation des assemblages…)</a:t>
            </a:r>
            <a:endParaRPr lang="fr-FR" sz="2000" dirty="0">
              <a:solidFill>
                <a:prstClr val="black">
                  <a:lumMod val="50000"/>
                  <a:lumOff val="50000"/>
                </a:prstClr>
              </a:solidFill>
              <a:cs typeface="Arial" pitchFamily="34" charset="0"/>
            </a:endParaRPr>
          </a:p>
        </p:txBody>
      </p:sp>
      <p:pic>
        <p:nvPicPr>
          <p:cNvPr id="1026" name="Picture 2" descr="Ces charnières d'Airbus ont été imprimées en 3D. Le procédé permet d'alléger la pièce sans qu'elle perde en solidité. Imprimer de cette façon un satellite en une seule pièce, sans soudures ni boulons, est l'un des objectifs de l’Esa. Le gain financier serait énorme, et la structure plus robuste et plus légère. Il subsiste toutefois un obstacle : de petites bulles d’air viennent parfois s’immiscer lors de la fabrication. Un défaut que les 28 institutions et industriels participant au projet Amaze cherchent à réduire à néant. © E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02" y="2545566"/>
            <a:ext cx="3129837" cy="21487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873736" y="4765394"/>
            <a:ext cx="2160000" cy="338554"/>
          </a:xfrm>
          <a:prstGeom prst="rect">
            <a:avLst/>
          </a:prstGeom>
        </p:spPr>
        <p:txBody>
          <a:bodyPr wrap="square">
            <a:spAutoFit/>
          </a:bodyPr>
          <a:lstStyle/>
          <a:p>
            <a:pPr indent="-342900" algn="ctr">
              <a:spcAft>
                <a:spcPts val="1800"/>
              </a:spcAft>
            </a:pPr>
            <a:r>
              <a:rPr lang="fr-FR" sz="1600" dirty="0">
                <a:solidFill>
                  <a:prstClr val="black">
                    <a:lumMod val="50000"/>
                    <a:lumOff val="50000"/>
                  </a:prstClr>
                </a:solidFill>
                <a:latin typeface="Calibri Light" panose="020F0302020204030204" pitchFamily="34" charset="0"/>
                <a:cs typeface="Arial" pitchFamily="34" charset="0"/>
              </a:rPr>
              <a:t>Charnière AIRBUS</a:t>
            </a:r>
          </a:p>
        </p:txBody>
      </p:sp>
      <p:sp>
        <p:nvSpPr>
          <p:cNvPr id="11" name="Flussdiagramm: Daten 21"/>
          <p:cNvSpPr/>
          <p:nvPr/>
        </p:nvSpPr>
        <p:spPr>
          <a:xfrm>
            <a:off x="1952159" y="1875074"/>
            <a:ext cx="2160000" cy="504056"/>
          </a:xfrm>
          <a:prstGeom prst="flowChartInputOutpu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noAutofit/>
          </a:bodyPr>
          <a:lstStyle/>
          <a:p>
            <a:pPr eaLnBrk="0" hangingPunct="0"/>
            <a:r>
              <a:rPr lang="fr-FR" sz="1100" b="1" dirty="0">
                <a:solidFill>
                  <a:schemeClr val="tx1"/>
                </a:solidFill>
              </a:rPr>
              <a:t>Modèle numérique</a:t>
            </a:r>
          </a:p>
          <a:p>
            <a:pPr eaLnBrk="0" hangingPunct="0"/>
            <a:r>
              <a:rPr lang="fr-FR" sz="1100" i="1" dirty="0">
                <a:solidFill>
                  <a:schemeClr val="tx1"/>
                </a:solidFill>
              </a:rPr>
              <a:t>CAE</a:t>
            </a:r>
            <a:endParaRPr lang="fr-FR" sz="900" i="1" dirty="0">
              <a:solidFill>
                <a:schemeClr val="tx1"/>
              </a:solidFill>
            </a:endParaRPr>
          </a:p>
        </p:txBody>
      </p:sp>
      <p:sp>
        <p:nvSpPr>
          <p:cNvPr id="13" name="Rectangle 12"/>
          <p:cNvSpPr/>
          <p:nvPr/>
        </p:nvSpPr>
        <p:spPr>
          <a:xfrm>
            <a:off x="457200" y="595186"/>
            <a:ext cx="12344399" cy="830997"/>
          </a:xfrm>
          <a:prstGeom prst="rect">
            <a:avLst/>
          </a:prstGeom>
        </p:spPr>
        <p:txBody>
          <a:bodyPr wrap="square">
            <a:spAutoFit/>
          </a:bodyPr>
          <a:lstStyle/>
          <a:p>
            <a:pPr indent="-342900">
              <a:spcAft>
                <a:spcPts val="1800"/>
              </a:spcAft>
            </a:pPr>
            <a:r>
              <a:rPr lang="fr-FR" sz="2400" b="1" dirty="0" smtClean="0">
                <a:cs typeface="Arial" pitchFamily="34" charset="0"/>
              </a:rPr>
              <a:t>La fabrication additive doit permettre de concevoir et de produire des pièces à forte valeur ajoutée!</a:t>
            </a:r>
            <a:endParaRPr lang="fr-FR" sz="2400" b="1" dirty="0">
              <a:cs typeface="Arial" pitchFamily="34" charset="0"/>
            </a:endParaRPr>
          </a:p>
        </p:txBody>
      </p:sp>
    </p:spTree>
    <p:extLst>
      <p:ext uri="{BB962C8B-B14F-4D97-AF65-F5344CB8AC3E}">
        <p14:creationId xmlns:p14="http://schemas.microsoft.com/office/powerpoint/2010/main" val="32719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7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75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 grpId="0" animBg="1"/>
      <p:bldP spid="6" grpId="0"/>
      <p:bldP spid="8" grpId="0"/>
      <p:bldP spid="12" grpId="0"/>
      <p:bldP spid="1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15161" y="1990595"/>
            <a:ext cx="2064644"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Méthodologie de </a:t>
            </a:r>
            <a:r>
              <a:rPr lang="fr-FR" sz="1100" b="1" dirty="0">
                <a:solidFill>
                  <a:srgbClr val="009EE0"/>
                </a:solidFill>
                <a:latin typeface="Myriad Pro" panose="020B0503030403020204" pitchFamily="34" charset="0"/>
              </a:rPr>
              <a:t>conception</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Méthodologie de </a:t>
            </a:r>
            <a:r>
              <a:rPr lang="fr-FR" sz="1100" b="1" dirty="0">
                <a:solidFill>
                  <a:srgbClr val="009EE0"/>
                </a:solidFill>
                <a:latin typeface="Myriad Pro" panose="020B0503030403020204" pitchFamily="34" charset="0"/>
              </a:rPr>
              <a:t>fabrication</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Matériaux</a:t>
            </a:r>
            <a:r>
              <a:rPr lang="fr-FR" sz="1100" dirty="0">
                <a:solidFill>
                  <a:schemeClr val="tx1">
                    <a:lumMod val="50000"/>
                    <a:lumOff val="50000"/>
                  </a:schemeClr>
                </a:solidFill>
                <a:latin typeface="Myriad Pro" panose="020B0503030403020204" pitchFamily="34" charset="0"/>
              </a:rPr>
              <a:t>, </a:t>
            </a:r>
            <a:r>
              <a:rPr lang="fr-FR" sz="1100" b="1" dirty="0">
                <a:solidFill>
                  <a:srgbClr val="009EE0"/>
                </a:solidFill>
                <a:latin typeface="Myriad Pro" panose="020B0503030403020204" pitchFamily="34" charset="0"/>
              </a:rPr>
              <a:t>technologies</a:t>
            </a:r>
            <a:r>
              <a:rPr lang="fr-FR" sz="1100" dirty="0">
                <a:solidFill>
                  <a:schemeClr val="tx1">
                    <a:lumMod val="50000"/>
                    <a:lumOff val="50000"/>
                  </a:schemeClr>
                </a:solidFill>
                <a:latin typeface="Myriad Pro" panose="020B0503030403020204" pitchFamily="34" charset="0"/>
              </a:rPr>
              <a:t>, </a:t>
            </a:r>
            <a:r>
              <a:rPr lang="fr-FR" sz="1100" b="1" dirty="0">
                <a:solidFill>
                  <a:srgbClr val="009EE0"/>
                </a:solidFill>
                <a:latin typeface="Myriad Pro" panose="020B0503030403020204" pitchFamily="34" charset="0"/>
              </a:rPr>
              <a:t>imprimantes</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3D</a:t>
            </a:r>
          </a:p>
        </p:txBody>
      </p:sp>
      <p:sp>
        <p:nvSpPr>
          <p:cNvPr id="21" name="Chevron 20"/>
          <p:cNvSpPr/>
          <p:nvPr/>
        </p:nvSpPr>
        <p:spPr>
          <a:xfrm>
            <a:off x="417265" y="1247096"/>
            <a:ext cx="2671231"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Conseil</a:t>
            </a:r>
            <a:endParaRPr lang="fr-FR" b="1" dirty="0">
              <a:solidFill>
                <a:schemeClr val="bg1"/>
              </a:solidFill>
              <a:latin typeface="Myriad Pro" panose="020B0503030403020204" pitchFamily="34" charset="0"/>
            </a:endParaRPr>
          </a:p>
        </p:txBody>
      </p:sp>
      <p:sp>
        <p:nvSpPr>
          <p:cNvPr id="23" name="Chevron 22"/>
          <p:cNvSpPr/>
          <p:nvPr/>
        </p:nvSpPr>
        <p:spPr>
          <a:xfrm>
            <a:off x="2978843" y="1253823"/>
            <a:ext cx="2317085"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Intégration</a:t>
            </a:r>
            <a:endParaRPr lang="fr-FR" b="1" dirty="0">
              <a:solidFill>
                <a:schemeClr val="bg1"/>
              </a:solidFill>
              <a:latin typeface="Myriad Pro" panose="020B0503030403020204" pitchFamily="34" charset="0"/>
            </a:endParaRPr>
          </a:p>
        </p:txBody>
      </p:sp>
      <p:sp>
        <p:nvSpPr>
          <p:cNvPr id="24" name="Chevron 23"/>
          <p:cNvSpPr/>
          <p:nvPr/>
        </p:nvSpPr>
        <p:spPr>
          <a:xfrm>
            <a:off x="5138712" y="1257779"/>
            <a:ext cx="2405087"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Formation</a:t>
            </a:r>
            <a:endParaRPr lang="fr-FR" b="1" dirty="0">
              <a:solidFill>
                <a:schemeClr val="bg1"/>
              </a:solidFill>
              <a:latin typeface="Myriad Pro" panose="020B0503030403020204" pitchFamily="34" charset="0"/>
            </a:endParaRPr>
          </a:p>
        </p:txBody>
      </p:sp>
      <p:sp>
        <p:nvSpPr>
          <p:cNvPr id="26" name="Chevron 25"/>
          <p:cNvSpPr/>
          <p:nvPr/>
        </p:nvSpPr>
        <p:spPr>
          <a:xfrm>
            <a:off x="7378469" y="1248481"/>
            <a:ext cx="2051468"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Support</a:t>
            </a:r>
            <a:endParaRPr lang="fr-FR" b="1" dirty="0">
              <a:solidFill>
                <a:schemeClr val="bg1"/>
              </a:solidFill>
              <a:latin typeface="Myriad Pro" panose="020B0503030403020204" pitchFamily="34" charset="0"/>
            </a:endParaRPr>
          </a:p>
        </p:txBody>
      </p:sp>
      <p:sp>
        <p:nvSpPr>
          <p:cNvPr id="27" name="Chevron 26"/>
          <p:cNvSpPr/>
          <p:nvPr/>
        </p:nvSpPr>
        <p:spPr>
          <a:xfrm>
            <a:off x="9220200" y="1247096"/>
            <a:ext cx="2286000"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a:t>
            </a:r>
            <a:endParaRPr lang="fr-FR" b="1" dirty="0">
              <a:solidFill>
                <a:schemeClr val="bg1"/>
              </a:solidFill>
              <a:latin typeface="Myriad Pro" panose="020B0503030403020204" pitchFamily="34" charset="0"/>
            </a:endParaRPr>
          </a:p>
        </p:txBody>
      </p:sp>
      <p:sp>
        <p:nvSpPr>
          <p:cNvPr id="28" name="Rectangle 27"/>
          <p:cNvSpPr/>
          <p:nvPr/>
        </p:nvSpPr>
        <p:spPr>
          <a:xfrm>
            <a:off x="3095010" y="1944553"/>
            <a:ext cx="1934190"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Logiciels</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de numérisation, rétro-conception, simulation &amp; optimisation topologique</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Imprimantes</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3D</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(location &amp; vente)</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Outils</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3D</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(scanner 3D, bras </a:t>
            </a:r>
            <a:r>
              <a:rPr lang="fr-FR" sz="1100" dirty="0" err="1">
                <a:solidFill>
                  <a:schemeClr val="tx1">
                    <a:lumMod val="50000"/>
                    <a:lumOff val="50000"/>
                  </a:schemeClr>
                </a:solidFill>
                <a:latin typeface="Myriad Pro" panose="020B0503030403020204" pitchFamily="34" charset="0"/>
              </a:rPr>
              <a:t>haptique</a:t>
            </a:r>
            <a:r>
              <a:rPr lang="fr-FR" sz="1100" dirty="0">
                <a:solidFill>
                  <a:schemeClr val="tx1">
                    <a:lumMod val="50000"/>
                    <a:lumOff val="50000"/>
                  </a:schemeClr>
                </a:solidFill>
                <a:latin typeface="Myriad Pro" panose="020B0503030403020204" pitchFamily="34" charset="0"/>
              </a:rPr>
              <a:t>)</a:t>
            </a:r>
            <a:endParaRPr lang="fr-FR" sz="1400" dirty="0">
              <a:solidFill>
                <a:schemeClr val="tx1">
                  <a:lumMod val="50000"/>
                  <a:lumOff val="50000"/>
                </a:schemeClr>
              </a:solidFill>
              <a:latin typeface="Myriad Pro" panose="020B0503030403020204" pitchFamily="34" charset="0"/>
            </a:endParaRPr>
          </a:p>
        </p:txBody>
      </p:sp>
      <p:sp>
        <p:nvSpPr>
          <p:cNvPr id="29" name="Rectangle 28"/>
          <p:cNvSpPr/>
          <p:nvPr/>
        </p:nvSpPr>
        <p:spPr>
          <a:xfrm>
            <a:off x="5314829" y="1945913"/>
            <a:ext cx="2220855"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400" b="1" dirty="0">
                <a:solidFill>
                  <a:srgbClr val="009EE0"/>
                </a:solidFill>
                <a:latin typeface="Myriad Pro" panose="020B0503030403020204" pitchFamily="34" charset="0"/>
              </a:rPr>
              <a:t>Méthodologies</a:t>
            </a:r>
            <a:r>
              <a:rPr lang="fr-FR" sz="1400" b="1" dirty="0">
                <a:solidFill>
                  <a:srgbClr val="92D050"/>
                </a:solidFill>
                <a:latin typeface="Myriad Pro" panose="020B0503030403020204" pitchFamily="34" charset="0"/>
              </a:rPr>
              <a:t> </a:t>
            </a:r>
            <a:r>
              <a:rPr lang="fr-FR" sz="1400" dirty="0">
                <a:solidFill>
                  <a:schemeClr val="tx1">
                    <a:lumMod val="50000"/>
                    <a:lumOff val="50000"/>
                  </a:schemeClr>
                </a:solidFill>
                <a:latin typeface="Myriad Pro" panose="020B0503030403020204" pitchFamily="34" charset="0"/>
              </a:rPr>
              <a:t>de conception &amp; de fabrication</a:t>
            </a:r>
          </a:p>
          <a:p>
            <a:pPr marL="216000" indent="-285750">
              <a:spcAft>
                <a:spcPts val="600"/>
              </a:spcAft>
              <a:buFont typeface="Wingdings" panose="05000000000000000000" pitchFamily="2" charset="2"/>
              <a:buChar char="§"/>
            </a:pPr>
            <a:r>
              <a:rPr lang="fr-FR" sz="1400" b="1" dirty="0">
                <a:solidFill>
                  <a:srgbClr val="009EE0"/>
                </a:solidFill>
                <a:latin typeface="Myriad Pro" panose="020B0503030403020204" pitchFamily="34" charset="0"/>
              </a:rPr>
              <a:t>Logiciels</a:t>
            </a:r>
            <a:r>
              <a:rPr lang="fr-FR" sz="1400" b="1" dirty="0">
                <a:solidFill>
                  <a:srgbClr val="92D050"/>
                </a:solidFill>
                <a:latin typeface="Myriad Pro" panose="020B0503030403020204" pitchFamily="34" charset="0"/>
              </a:rPr>
              <a:t> </a:t>
            </a:r>
            <a:r>
              <a:rPr lang="fr-FR" sz="1400" b="1" dirty="0">
                <a:solidFill>
                  <a:srgbClr val="009EE0"/>
                </a:solidFill>
                <a:latin typeface="Myriad Pro" panose="020B0503030403020204" pitchFamily="34" charset="0"/>
              </a:rPr>
              <a:t>3D</a:t>
            </a:r>
          </a:p>
          <a:p>
            <a:pPr marL="216000" indent="-285750">
              <a:spcAft>
                <a:spcPts val="600"/>
              </a:spcAft>
              <a:buFont typeface="Wingdings" panose="05000000000000000000" pitchFamily="2" charset="2"/>
              <a:buChar char="§"/>
            </a:pPr>
            <a:r>
              <a:rPr lang="fr-FR" sz="1400" b="1" dirty="0">
                <a:solidFill>
                  <a:srgbClr val="009EE0"/>
                </a:solidFill>
                <a:latin typeface="Myriad Pro" panose="020B0503030403020204" pitchFamily="34" charset="0"/>
              </a:rPr>
              <a:t>Machines</a:t>
            </a:r>
            <a:r>
              <a:rPr lang="fr-FR" sz="1400" dirty="0">
                <a:solidFill>
                  <a:srgbClr val="009EE0"/>
                </a:solidFill>
                <a:latin typeface="Myriad Pro" panose="020B0503030403020204" pitchFamily="34" charset="0"/>
              </a:rPr>
              <a:t> </a:t>
            </a:r>
            <a:r>
              <a:rPr lang="fr-FR" sz="1400" dirty="0">
                <a:solidFill>
                  <a:schemeClr val="tx1">
                    <a:lumMod val="50000"/>
                    <a:lumOff val="50000"/>
                  </a:schemeClr>
                </a:solidFill>
                <a:latin typeface="Myriad Pro" panose="020B0503030403020204" pitchFamily="34" charset="0"/>
              </a:rPr>
              <a:t>d’impression </a:t>
            </a:r>
            <a:r>
              <a:rPr lang="fr-FR" sz="1400" dirty="0" smtClean="0">
                <a:solidFill>
                  <a:schemeClr val="tx1">
                    <a:lumMod val="50000"/>
                    <a:lumOff val="50000"/>
                  </a:schemeClr>
                </a:solidFill>
                <a:latin typeface="Myriad Pro" panose="020B0503030403020204" pitchFamily="34" charset="0"/>
              </a:rPr>
              <a:t>3D</a:t>
            </a:r>
          </a:p>
          <a:p>
            <a:pPr marL="216000" indent="-285750">
              <a:spcAft>
                <a:spcPts val="600"/>
              </a:spcAft>
              <a:buFont typeface="Wingdings" panose="05000000000000000000" pitchFamily="2" charset="2"/>
              <a:buChar char="§"/>
            </a:pPr>
            <a:r>
              <a:rPr lang="fr-FR" sz="1400" b="1" dirty="0" smtClean="0">
                <a:solidFill>
                  <a:srgbClr val="00B0F0"/>
                </a:solidFill>
                <a:latin typeface="Myriad Pro" panose="020B0503030403020204" pitchFamily="34" charset="0"/>
              </a:rPr>
              <a:t>Contenus Pédagogiques</a:t>
            </a:r>
            <a:endParaRPr lang="fr-FR" sz="1400" b="1" dirty="0">
              <a:solidFill>
                <a:srgbClr val="00B0F0"/>
              </a:solidFill>
              <a:latin typeface="Myriad Pro" panose="020B0503030403020204" pitchFamily="34" charset="0"/>
            </a:endParaRPr>
          </a:p>
        </p:txBody>
      </p:sp>
      <p:sp>
        <p:nvSpPr>
          <p:cNvPr id="30" name="Rectangle 29"/>
          <p:cNvSpPr/>
          <p:nvPr/>
        </p:nvSpPr>
        <p:spPr>
          <a:xfrm>
            <a:off x="7376586" y="1941146"/>
            <a:ext cx="1919813"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Contrats de </a:t>
            </a:r>
            <a:r>
              <a:rPr lang="fr-FR" sz="1100" b="1" dirty="0">
                <a:solidFill>
                  <a:srgbClr val="009EE0"/>
                </a:solidFill>
                <a:latin typeface="Myriad Pro" panose="020B0503030403020204" pitchFamily="34" charset="0"/>
              </a:rPr>
              <a:t>maintenance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&amp; de partenariat machines</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Support technique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disponible et itinérant</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SAV</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machines</a:t>
            </a:r>
          </a:p>
        </p:txBody>
      </p:sp>
      <p:sp>
        <p:nvSpPr>
          <p:cNvPr id="31" name="Rectangle 30"/>
          <p:cNvSpPr/>
          <p:nvPr/>
        </p:nvSpPr>
        <p:spPr>
          <a:xfrm>
            <a:off x="9549999" y="1961938"/>
            <a:ext cx="1677188"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Vente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de matériaux (cx3d-shop.com)</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Hub de </a:t>
            </a:r>
            <a:r>
              <a:rPr lang="fr-FR" sz="1100" b="1" dirty="0">
                <a:solidFill>
                  <a:srgbClr val="009EE0"/>
                </a:solidFill>
                <a:latin typeface="Myriad Pro" panose="020B0503030403020204" pitchFamily="34" charset="0"/>
              </a:rPr>
              <a:t>sous-traitance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(3Dclicshape)</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Outil de </a:t>
            </a:r>
            <a:r>
              <a:rPr lang="fr-FR" sz="1100" b="1" dirty="0">
                <a:solidFill>
                  <a:srgbClr val="009EE0"/>
                </a:solidFill>
                <a:latin typeface="Myriad Pro" panose="020B0503030403020204" pitchFamily="34" charset="0"/>
              </a:rPr>
              <a:t>gestion</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de</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production</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(Plan &amp; </a:t>
            </a:r>
            <a:r>
              <a:rPr lang="fr-FR" sz="1100" dirty="0" err="1">
                <a:solidFill>
                  <a:schemeClr val="tx1">
                    <a:lumMod val="50000"/>
                    <a:lumOff val="50000"/>
                  </a:schemeClr>
                </a:solidFill>
                <a:latin typeface="Myriad Pro" panose="020B0503030403020204" pitchFamily="34" charset="0"/>
              </a:rPr>
              <a:t>Print</a:t>
            </a:r>
            <a:r>
              <a:rPr lang="fr-FR" sz="1100" dirty="0">
                <a:solidFill>
                  <a:schemeClr val="tx1">
                    <a:lumMod val="50000"/>
                    <a:lumOff val="50000"/>
                  </a:schemeClr>
                </a:solidFill>
                <a:latin typeface="Myriad Pro" panose="020B0503030403020204" pitchFamily="34" charset="0"/>
              </a:rPr>
              <a:t>)</a:t>
            </a:r>
          </a:p>
        </p:txBody>
      </p:sp>
      <p:sp>
        <p:nvSpPr>
          <p:cNvPr id="37" name="Rectangle 36"/>
          <p:cNvSpPr/>
          <p:nvPr/>
        </p:nvSpPr>
        <p:spPr>
          <a:xfrm>
            <a:off x="1776204" y="5182525"/>
            <a:ext cx="8640276" cy="1019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p:nvPr/>
        </p:nvCxnSpPr>
        <p:spPr>
          <a:xfrm>
            <a:off x="1919536" y="4869160"/>
            <a:ext cx="8568952" cy="0"/>
          </a:xfrm>
          <a:prstGeom prst="straightConnector1">
            <a:avLst/>
          </a:prstGeom>
          <a:ln w="184150" cap="flat" cmpd="sng">
            <a:solidFill>
              <a:schemeClr val="bg1">
                <a:lumMod val="75000"/>
              </a:schemeClr>
            </a:solidFill>
            <a:prstDash val="solid"/>
            <a:round/>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047527" y="5373504"/>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Fichier 3D</a:t>
            </a:r>
            <a:endParaRPr lang="fr-FR" b="1" dirty="0">
              <a:latin typeface="Myriad Pro" panose="020B0503030403020204" pitchFamily="34" charset="0"/>
            </a:endParaRPr>
          </a:p>
        </p:txBody>
      </p:sp>
      <p:sp>
        <p:nvSpPr>
          <p:cNvPr id="40" name="Rectangle 39"/>
          <p:cNvSpPr/>
          <p:nvPr/>
        </p:nvSpPr>
        <p:spPr>
          <a:xfrm>
            <a:off x="4072724" y="5375759"/>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Matériaux</a:t>
            </a:r>
            <a:endParaRPr lang="fr-FR" b="1" dirty="0">
              <a:latin typeface="Myriad Pro" panose="020B0503030403020204" pitchFamily="34" charset="0"/>
            </a:endParaRPr>
          </a:p>
        </p:txBody>
      </p:sp>
      <p:sp>
        <p:nvSpPr>
          <p:cNvPr id="42" name="Rectangle 41"/>
          <p:cNvSpPr/>
          <p:nvPr/>
        </p:nvSpPr>
        <p:spPr>
          <a:xfrm>
            <a:off x="6097921" y="5374738"/>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Fabrication</a:t>
            </a:r>
            <a:endParaRPr lang="fr-FR" b="1" dirty="0">
              <a:latin typeface="Myriad Pro" panose="020B0503030403020204" pitchFamily="34" charset="0"/>
            </a:endParaRPr>
          </a:p>
        </p:txBody>
      </p:sp>
      <p:pic>
        <p:nvPicPr>
          <p:cNvPr id="43" name="Imag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135" y="3753878"/>
            <a:ext cx="1124744" cy="1124744"/>
          </a:xfrm>
          <a:prstGeom prst="rect">
            <a:avLst/>
          </a:prstGeom>
          <a:noFill/>
          <a:ln>
            <a:noFill/>
          </a:ln>
          <a:effectLst>
            <a:glow>
              <a:schemeClr val="accent1"/>
            </a:glow>
            <a:outerShdw blurRad="63500" algn="ctr" rotWithShape="0">
              <a:schemeClr val="bg1">
                <a:alpha val="80000"/>
              </a:schemeClr>
            </a:outerShdw>
          </a:effectLst>
        </p:spPr>
      </p:pic>
      <p:sp>
        <p:nvSpPr>
          <p:cNvPr id="48" name="Rectangle 47"/>
          <p:cNvSpPr/>
          <p:nvPr/>
        </p:nvSpPr>
        <p:spPr>
          <a:xfrm>
            <a:off x="8123118" y="5376555"/>
            <a:ext cx="1861314"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Industrialisation</a:t>
            </a:r>
            <a:endParaRPr lang="fr-FR" sz="1400" b="1" dirty="0">
              <a:latin typeface="Myriad Pro" panose="020B0503030403020204" pitchFamily="34" charset="0"/>
            </a:endParaRPr>
          </a:p>
        </p:txBody>
      </p:sp>
      <p:pic>
        <p:nvPicPr>
          <p:cNvPr id="49" name="Imag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328" y="3818910"/>
            <a:ext cx="1120180" cy="989151"/>
          </a:xfrm>
          <a:prstGeom prst="rect">
            <a:avLst/>
          </a:prstGeom>
        </p:spPr>
      </p:pic>
      <p:pic>
        <p:nvPicPr>
          <p:cNvPr id="50" name="Imag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197" y="3810746"/>
            <a:ext cx="892836" cy="892836"/>
          </a:xfrm>
          <a:prstGeom prst="rect">
            <a:avLst/>
          </a:prstGeom>
        </p:spPr>
      </p:pic>
      <p:pic>
        <p:nvPicPr>
          <p:cNvPr id="51" name="Imag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722" y="3790739"/>
            <a:ext cx="939182" cy="939182"/>
          </a:xfrm>
          <a:prstGeom prst="rect">
            <a:avLst/>
          </a:prstGeom>
        </p:spPr>
      </p:pic>
      <p:sp>
        <p:nvSpPr>
          <p:cNvPr id="2" name="Ellipse 1"/>
          <p:cNvSpPr/>
          <p:nvPr/>
        </p:nvSpPr>
        <p:spPr>
          <a:xfrm>
            <a:off x="5145986" y="1285194"/>
            <a:ext cx="2389698" cy="25781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2"/>
          <p:cNvSpPr>
            <a:spLocks noGrp="1"/>
          </p:cNvSpPr>
          <p:nvPr>
            <p:ph type="title"/>
          </p:nvPr>
        </p:nvSpPr>
        <p:spPr>
          <a:xfrm>
            <a:off x="0" y="5033"/>
            <a:ext cx="9648395" cy="576064"/>
          </a:xfrm>
        </p:spPr>
        <p:txBody>
          <a:bodyPr>
            <a:normAutofit/>
          </a:bodyPr>
          <a:lstStyle/>
          <a:p>
            <a:r>
              <a:rPr lang="fr-FR" sz="2000" dirty="0" smtClean="0">
                <a:solidFill>
                  <a:schemeClr val="tx1"/>
                </a:solidFill>
              </a:rPr>
              <a:t>LA Fabrication additive au cœur du </a:t>
            </a:r>
            <a:r>
              <a:rPr lang="fr-FR" sz="2000" dirty="0" err="1" smtClean="0">
                <a:solidFill>
                  <a:schemeClr val="tx1"/>
                </a:solidFill>
              </a:rPr>
              <a:t>process</a:t>
            </a:r>
            <a:r>
              <a:rPr lang="fr-FR" sz="2000" dirty="0" smtClean="0">
                <a:solidFill>
                  <a:schemeClr val="tx1"/>
                </a:solidFill>
              </a:rPr>
              <a:t> industriel</a:t>
            </a:r>
            <a:endParaRPr lang="fr-FR" sz="2000" dirty="0">
              <a:solidFill>
                <a:schemeClr val="tx1"/>
              </a:solidFill>
            </a:endParaRPr>
          </a:p>
        </p:txBody>
      </p:sp>
    </p:spTree>
    <p:extLst>
      <p:ext uri="{BB962C8B-B14F-4D97-AF65-F5344CB8AC3E}">
        <p14:creationId xmlns:p14="http://schemas.microsoft.com/office/powerpoint/2010/main" val="13033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351584" y="2787316"/>
            <a:ext cx="7787208" cy="923330"/>
          </a:xfrm>
        </p:spPr>
        <p:txBody>
          <a:bodyPr anchor="ctr"/>
          <a:lstStyle/>
          <a:p>
            <a:pPr algn="ctr"/>
            <a:r>
              <a:rPr lang="fr-FR" dirty="0" smtClean="0"/>
              <a:t>Merci !</a:t>
            </a:r>
          </a:p>
          <a:p>
            <a:pPr algn="ctr"/>
            <a:r>
              <a:rPr lang="fr-FR" sz="3200" b="1" dirty="0"/>
              <a:t>Des questions ?</a:t>
            </a:r>
          </a:p>
        </p:txBody>
      </p:sp>
    </p:spTree>
    <p:extLst>
      <p:ext uri="{BB962C8B-B14F-4D97-AF65-F5344CB8AC3E}">
        <p14:creationId xmlns:p14="http://schemas.microsoft.com/office/powerpoint/2010/main" val="240975825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648395" cy="576064"/>
          </a:xfrm>
        </p:spPr>
        <p:txBody>
          <a:bodyPr>
            <a:normAutofit/>
          </a:bodyPr>
          <a:lstStyle/>
          <a:p>
            <a:r>
              <a:rPr lang="fr-FR" sz="2400" dirty="0" smtClean="0">
                <a:solidFill>
                  <a:schemeClr val="tx1"/>
                </a:solidFill>
              </a:rPr>
              <a:t>Les cas d’emplois de l’impression 3D</a:t>
            </a:r>
            <a:endParaRPr lang="fr-FR" sz="2400" dirty="0">
              <a:solidFill>
                <a:schemeClr val="tx1"/>
              </a:solidFill>
            </a:endParaRPr>
          </a:p>
        </p:txBody>
      </p:sp>
      <p:graphicFrame>
        <p:nvGraphicFramePr>
          <p:cNvPr id="11" name="Graphique 10"/>
          <p:cNvGraphicFramePr/>
          <p:nvPr>
            <p:extLst/>
          </p:nvPr>
        </p:nvGraphicFramePr>
        <p:xfrm>
          <a:off x="1943826" y="1418758"/>
          <a:ext cx="4814002" cy="3990462"/>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7104112" y="1418758"/>
            <a:ext cx="3096344" cy="2523768"/>
          </a:xfrm>
          <a:prstGeom prst="rect">
            <a:avLst/>
          </a:prstGeom>
          <a:noFill/>
        </p:spPr>
        <p:txBody>
          <a:bodyPr wrap="square" rtlCol="0">
            <a:spAutoFit/>
          </a:bodyPr>
          <a:lstStyle/>
          <a:p>
            <a:pPr marL="342900" lvl="1" indent="-342900">
              <a:spcAft>
                <a:spcPts val="1800"/>
              </a:spcAft>
              <a:buFont typeface="+mj-lt"/>
              <a:buAutoNum type="arabicPeriod"/>
            </a:pPr>
            <a:r>
              <a:rPr lang="fr-FR" sz="1400" b="1" dirty="0">
                <a:solidFill>
                  <a:srgbClr val="4472A7"/>
                </a:solidFill>
                <a:latin typeface="Myriad Pro" panose="020B0503030403020204" pitchFamily="34" charset="0"/>
              </a:rPr>
              <a:t>Prototypage</a:t>
            </a:r>
            <a:r>
              <a:rPr lang="fr-FR" sz="1400" dirty="0">
                <a:solidFill>
                  <a:schemeClr val="bg1">
                    <a:lumMod val="50000"/>
                  </a:schemeClr>
                </a:solidFill>
                <a:latin typeface="Myriad Pro" panose="020B0503030403020204" pitchFamily="34" charset="0"/>
              </a:rPr>
              <a:t>, modèles de validation</a:t>
            </a:r>
          </a:p>
          <a:p>
            <a:pPr marL="342900" lvl="1" indent="-342900">
              <a:spcAft>
                <a:spcPts val="1800"/>
              </a:spcAft>
              <a:buFont typeface="+mj-lt"/>
              <a:buAutoNum type="arabicPeriod"/>
            </a:pPr>
            <a:r>
              <a:rPr lang="fr-FR" sz="1400" b="1" dirty="0">
                <a:solidFill>
                  <a:srgbClr val="4472A7"/>
                </a:solidFill>
                <a:latin typeface="Myriad Pro" panose="020B0503030403020204" pitchFamily="34" charset="0"/>
              </a:rPr>
              <a:t>Production</a:t>
            </a:r>
            <a:r>
              <a:rPr lang="fr-FR" sz="1400" dirty="0">
                <a:solidFill>
                  <a:schemeClr val="bg1">
                    <a:lumMod val="50000"/>
                  </a:schemeClr>
                </a:solidFill>
                <a:latin typeface="Myriad Pro" panose="020B0503030403020204" pitchFamily="34" charset="0"/>
              </a:rPr>
              <a:t>, petites séries ( &lt;100 pièces par an), pièces complexes à fabriquer, ou à assembler</a:t>
            </a:r>
          </a:p>
          <a:p>
            <a:pPr marL="342900" lvl="1" indent="-342900">
              <a:spcAft>
                <a:spcPts val="1800"/>
              </a:spcAft>
              <a:buFont typeface="+mj-lt"/>
              <a:buAutoNum type="arabicPeriod"/>
            </a:pPr>
            <a:r>
              <a:rPr lang="fr-FR" sz="1400" b="1" dirty="0">
                <a:solidFill>
                  <a:srgbClr val="5081BD"/>
                </a:solidFill>
                <a:latin typeface="Myriad Pro" panose="020B0503030403020204" pitchFamily="34" charset="0"/>
              </a:rPr>
              <a:t>Outillage</a:t>
            </a:r>
            <a:r>
              <a:rPr lang="fr-FR" sz="1400" dirty="0">
                <a:solidFill>
                  <a:schemeClr val="bg1">
                    <a:lumMod val="50000"/>
                  </a:schemeClr>
                </a:solidFill>
                <a:latin typeface="Myriad Pro" panose="020B0503030403020204" pitchFamily="34" charset="0"/>
              </a:rPr>
              <a:t>, pré-production, méthodes</a:t>
            </a:r>
          </a:p>
          <a:p>
            <a:pPr marL="342900" lvl="1" indent="-342900">
              <a:spcAft>
                <a:spcPts val="1800"/>
              </a:spcAft>
              <a:buFont typeface="+mj-lt"/>
              <a:buAutoNum type="arabicPeriod"/>
            </a:pPr>
            <a:r>
              <a:rPr lang="fr-FR" sz="1400" b="1" dirty="0">
                <a:solidFill>
                  <a:srgbClr val="93A9CF"/>
                </a:solidFill>
                <a:latin typeface="Myriad Pro" panose="020B0503030403020204" pitchFamily="34" charset="0"/>
              </a:rPr>
              <a:t>Personnalisation</a:t>
            </a:r>
            <a:r>
              <a:rPr lang="fr-FR" sz="1400" dirty="0">
                <a:solidFill>
                  <a:schemeClr val="bg1">
                    <a:lumMod val="50000"/>
                  </a:schemeClr>
                </a:solidFill>
                <a:latin typeface="Myriad Pro" panose="020B0503030403020204" pitchFamily="34" charset="0"/>
              </a:rPr>
              <a:t> de masse, forme uniques</a:t>
            </a:r>
          </a:p>
          <a:p>
            <a:pPr marL="342900" lvl="1" indent="-342900">
              <a:spcAft>
                <a:spcPts val="1800"/>
              </a:spcAft>
              <a:buFont typeface="+mj-lt"/>
              <a:buAutoNum type="arabicPeriod"/>
            </a:pPr>
            <a:r>
              <a:rPr lang="fr-FR" sz="1400" b="1" dirty="0">
                <a:solidFill>
                  <a:srgbClr val="BDC9E1"/>
                </a:solidFill>
                <a:latin typeface="Myriad Pro" panose="020B0503030403020204" pitchFamily="34" charset="0"/>
              </a:rPr>
              <a:t>Communication</a:t>
            </a:r>
            <a:r>
              <a:rPr lang="fr-FR" sz="1400" dirty="0">
                <a:solidFill>
                  <a:schemeClr val="bg1">
                    <a:lumMod val="50000"/>
                  </a:schemeClr>
                </a:solidFill>
                <a:latin typeface="Myriad Pro" panose="020B0503030403020204" pitchFamily="34" charset="0"/>
              </a:rPr>
              <a:t>, maquette, projet</a:t>
            </a:r>
          </a:p>
        </p:txBody>
      </p:sp>
    </p:spTree>
    <p:extLst>
      <p:ext uri="{BB962C8B-B14F-4D97-AF65-F5344CB8AC3E}">
        <p14:creationId xmlns:p14="http://schemas.microsoft.com/office/powerpoint/2010/main" val="428333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944218" y="1336823"/>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4811910" y="1342405"/>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p:cNvSpPr/>
          <p:nvPr/>
        </p:nvSpPr>
        <p:spPr>
          <a:xfrm>
            <a:off x="7703340" y="1347783"/>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p:cNvSpPr/>
          <p:nvPr/>
        </p:nvSpPr>
        <p:spPr>
          <a:xfrm>
            <a:off x="1955528" y="3063706"/>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4823020" y="3088443"/>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p:cNvSpPr/>
          <p:nvPr/>
        </p:nvSpPr>
        <p:spPr>
          <a:xfrm>
            <a:off x="1928770" y="4870244"/>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4823020" y="4890961"/>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7642442" y="3090761"/>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Arrondir un rectangle avec un coin du même côté 42"/>
          <p:cNvSpPr/>
          <p:nvPr/>
        </p:nvSpPr>
        <p:spPr>
          <a:xfrm>
            <a:off x="7631132" y="2662756"/>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PRODUITS / DESIGN</a:t>
            </a:r>
          </a:p>
        </p:txBody>
      </p:sp>
      <p:sp>
        <p:nvSpPr>
          <p:cNvPr id="44" name="Arrondir un rectangle avec un coin du même côté 43"/>
          <p:cNvSpPr/>
          <p:nvPr/>
        </p:nvSpPr>
        <p:spPr>
          <a:xfrm>
            <a:off x="4800600" y="914400"/>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ENERGIE</a:t>
            </a:r>
          </a:p>
        </p:txBody>
      </p:sp>
      <p:sp>
        <p:nvSpPr>
          <p:cNvPr id="45" name="Arrondir un rectangle avec un coin du même côté 44"/>
          <p:cNvSpPr/>
          <p:nvPr/>
        </p:nvSpPr>
        <p:spPr>
          <a:xfrm>
            <a:off x="1917460" y="4442239"/>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MEDICAL</a:t>
            </a:r>
          </a:p>
        </p:txBody>
      </p:sp>
      <p:sp>
        <p:nvSpPr>
          <p:cNvPr id="46" name="Rectangle 45"/>
          <p:cNvSpPr/>
          <p:nvPr/>
        </p:nvSpPr>
        <p:spPr>
          <a:xfrm>
            <a:off x="7642442" y="4890961"/>
            <a:ext cx="2652986" cy="1207463"/>
          </a:xfrm>
          <a:prstGeom prst="rect">
            <a:avLst/>
          </a:prstGeom>
          <a:solidFill>
            <a:schemeClr val="bg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Arrondir un rectangle avec un coin du même côté 46"/>
          <p:cNvSpPr/>
          <p:nvPr/>
        </p:nvSpPr>
        <p:spPr>
          <a:xfrm>
            <a:off x="7631132" y="4462956"/>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EDUCATION / RECHERCHE</a:t>
            </a:r>
          </a:p>
        </p:txBody>
      </p:sp>
      <p:sp>
        <p:nvSpPr>
          <p:cNvPr id="48" name="Arrondir un rectangle avec un coin du même côté 47"/>
          <p:cNvSpPr/>
          <p:nvPr/>
        </p:nvSpPr>
        <p:spPr>
          <a:xfrm>
            <a:off x="1944218" y="2635701"/>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SOUS-TRAITANCE / USINAGE</a:t>
            </a:r>
          </a:p>
        </p:txBody>
      </p:sp>
      <p:sp>
        <p:nvSpPr>
          <p:cNvPr id="49" name="Arrondir un rectangle avec un coin du même côté 48"/>
          <p:cNvSpPr/>
          <p:nvPr/>
        </p:nvSpPr>
        <p:spPr>
          <a:xfrm>
            <a:off x="4811710" y="2660438"/>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ELECTRONIQUE</a:t>
            </a:r>
          </a:p>
        </p:txBody>
      </p:sp>
      <p:sp>
        <p:nvSpPr>
          <p:cNvPr id="50" name="Arrondir un rectangle avec un coin du même côté 49"/>
          <p:cNvSpPr/>
          <p:nvPr/>
        </p:nvSpPr>
        <p:spPr>
          <a:xfrm>
            <a:off x="1932908" y="908818"/>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AERONAUTIQUE</a:t>
            </a:r>
          </a:p>
        </p:txBody>
      </p:sp>
      <p:sp>
        <p:nvSpPr>
          <p:cNvPr id="51" name="Arrondir un rectangle avec un coin du même côté 50"/>
          <p:cNvSpPr/>
          <p:nvPr/>
        </p:nvSpPr>
        <p:spPr>
          <a:xfrm>
            <a:off x="4811710" y="4553984"/>
            <a:ext cx="2664296" cy="336976"/>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MOULE / PLASTIQUES</a:t>
            </a:r>
          </a:p>
        </p:txBody>
      </p:sp>
      <p:sp>
        <p:nvSpPr>
          <p:cNvPr id="52" name="Arrondir un rectangle avec un coin du même côté 51"/>
          <p:cNvSpPr/>
          <p:nvPr/>
        </p:nvSpPr>
        <p:spPr>
          <a:xfrm>
            <a:off x="7692030" y="919778"/>
            <a:ext cx="2652986" cy="428004"/>
          </a:xfrm>
          <a:prstGeom prst="round2SameRect">
            <a:avLst>
              <a:gd name="adj1" fmla="val 50000"/>
              <a:gd name="adj2" fmla="val 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yriad Pro" panose="020B0503030403020204" pitchFamily="34" charset="0"/>
              </a:rPr>
              <a:t>ARCHITECTURE</a:t>
            </a:r>
          </a:p>
        </p:txBody>
      </p:sp>
      <p:pic>
        <p:nvPicPr>
          <p:cNvPr id="10" name="Picture 4" descr="http://www.sportmoteur.ca/A%20logo%20sh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0031" y="3156288"/>
            <a:ext cx="783750" cy="371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aos-international.org/2010/Sponsor-Logos/GroupeLep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721" y="5221688"/>
            <a:ext cx="1375729" cy="400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4.bp.blogspot.com/-FA1gV7U7F7Y/UqEUVOGE_FI/AAAAAAAARvw/ttU0o0hoiDw/s1600/za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2928" y="1387394"/>
            <a:ext cx="1039575" cy="4372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upload.wikimedia.org/wikipedia/fr/0/01/Snecma_-_logo_20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0234" y="1816621"/>
            <a:ext cx="958654" cy="265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staffplanete.com/wp-content/uploads/2013/10/Thales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8141" y="2093053"/>
            <a:ext cx="1386522" cy="3427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clusters.wallonie.be/servlet/Repository/alcatel-etca.jpg?IDR=2755&amp;ID=3690&amp;IDQ=20&amp;LANG=f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9614" y="3587907"/>
            <a:ext cx="1200833" cy="4180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andlil.com/wp-content/uploads/2013/06/logo-lore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01371" y="3208181"/>
            <a:ext cx="1136041" cy="315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0.gstatic.com/images?q=tbn:ANd9GcTx9JkmNZqF1qa0KnnlD4oUmIpspZtLUW7z0WCTq_2DlpTEcWpbtw"/>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775" t="2671" r="22675" b="-6073"/>
          <a:stretch/>
        </p:blipFill>
        <p:spPr bwMode="auto">
          <a:xfrm>
            <a:off x="7816050" y="1434233"/>
            <a:ext cx="432048" cy="504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aquettes - Architecture - Urbanisme - Immobilier - ATELIER FA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6798" y="2027292"/>
            <a:ext cx="613161" cy="52900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sous-traiter.com/logos/757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2970" y="3735373"/>
            <a:ext cx="990443" cy="3186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avilly.fr/medias/annuaire_v3/154-at3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779" y="3725814"/>
            <a:ext cx="680241" cy="3174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6" name="Picture 6" descr="http://d-liver.eu/wp-content/uploads/cea_leti_horizontal.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6874" y="5035183"/>
            <a:ext cx="941743" cy="40659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Ultimedia borne interactive header"/>
          <p:cNvPicPr>
            <a:picLocks noChangeAspect="1" noChangeArrowheads="1"/>
          </p:cNvPicPr>
          <p:nvPr/>
        </p:nvPicPr>
        <p:blipFill rotWithShape="1">
          <a:blip r:embed="rId14">
            <a:extLst>
              <a:ext uri="{28A0092B-C50C-407E-A947-70E740481C1C}">
                <a14:useLocalDpi xmlns:a14="http://schemas.microsoft.com/office/drawing/2010/main" val="0"/>
              </a:ext>
            </a:extLst>
          </a:blip>
          <a:srcRect t="1" b="22698"/>
          <a:stretch/>
        </p:blipFill>
        <p:spPr bwMode="auto">
          <a:xfrm>
            <a:off x="6273456" y="3108655"/>
            <a:ext cx="1202551" cy="46948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m.c.lnkd.licdn.com/media/p/2/005/049/0ad/3bcf80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915" y="3191579"/>
            <a:ext cx="589670" cy="38043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godonnier.fr/img_menus/logo_bis.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01654" y="1455369"/>
            <a:ext cx="762322" cy="405234"/>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www.messer.fr/_globalImages/Logo_Messer_300_dpi.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82031" y="1722128"/>
            <a:ext cx="925140" cy="261167"/>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3D5X"/>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60835" y="3199013"/>
            <a:ext cx="690168" cy="354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pload.wikimedia.org/wikipedia/en/1/1c/Logo_of_CGG_(Compagnie_G%C3%A9n%C3%A9rale_de_G%C3%A9ophysique).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52761" y="1600483"/>
            <a:ext cx="1010049" cy="5757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www.sincerelysmith.com/wp-content/uploads/2012/08/balenciaga-logo-large.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75838" y="3891612"/>
            <a:ext cx="692457" cy="40277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21"/>
          <a:stretch>
            <a:fillRect/>
          </a:stretch>
        </p:blipFill>
        <p:spPr>
          <a:xfrm>
            <a:off x="4905331" y="3504662"/>
            <a:ext cx="893605" cy="408505"/>
          </a:xfrm>
          <a:prstGeom prst="rect">
            <a:avLst/>
          </a:prstGeom>
        </p:spPr>
      </p:pic>
      <p:pic>
        <p:nvPicPr>
          <p:cNvPr id="9" name="Picture 2" descr="http://www.sportstrategies.com/upload/societes/decathlon-croissy-beaubourg-77-logo-1059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488971" y="3558644"/>
            <a:ext cx="746003" cy="2175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www.acph.fr/partenaires/bechu.jpg"/>
          <p:cNvPicPr>
            <a:picLocks noChangeAspect="1" noChangeArrowheads="1"/>
          </p:cNvPicPr>
          <p:nvPr/>
        </p:nvPicPr>
        <p:blipFill rotWithShape="1">
          <a:blip r:embed="rId23">
            <a:extLst>
              <a:ext uri="{28A0092B-C50C-407E-A947-70E740481C1C}">
                <a14:useLocalDpi xmlns:a14="http://schemas.microsoft.com/office/drawing/2010/main" val="0"/>
              </a:ext>
            </a:extLst>
          </a:blip>
          <a:srcRect l="19989" r="19455"/>
          <a:stretch/>
        </p:blipFill>
        <p:spPr bwMode="auto">
          <a:xfrm>
            <a:off x="7781809" y="1872226"/>
            <a:ext cx="576064" cy="68406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Le quotidien en 3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56658" y="3089788"/>
            <a:ext cx="8763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25"/>
          <a:stretch>
            <a:fillRect/>
          </a:stretch>
        </p:blipFill>
        <p:spPr>
          <a:xfrm>
            <a:off x="3525496" y="5149040"/>
            <a:ext cx="937179" cy="530197"/>
          </a:xfrm>
          <a:prstGeom prst="rect">
            <a:avLst/>
          </a:prstGeom>
        </p:spPr>
      </p:pic>
      <p:pic>
        <p:nvPicPr>
          <p:cNvPr id="10246" name="Picture 6" descr="http://www.metropolemedia.com/Photos/_230Brochot.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738468" y="3549106"/>
            <a:ext cx="838978" cy="266285"/>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facebook.prlabsasia.com/tefalmyproduct/wp-content/uploads/2014/02/tefal.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608480" y="3507939"/>
            <a:ext cx="809250" cy="299722"/>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grouper.ieee.org/groups/802/3/interims/TE_H_cmyk_300dpi.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4723" t="26797" r="11552" b="26665"/>
          <a:stretch/>
        </p:blipFill>
        <p:spPr bwMode="auto">
          <a:xfrm>
            <a:off x="4865427" y="3117616"/>
            <a:ext cx="1458923" cy="294889"/>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p:cNvPicPr>
            <a:picLocks noChangeAspect="1"/>
          </p:cNvPicPr>
          <p:nvPr/>
        </p:nvPicPr>
        <p:blipFill>
          <a:blip r:embed="rId29"/>
          <a:stretch>
            <a:fillRect/>
          </a:stretch>
        </p:blipFill>
        <p:spPr>
          <a:xfrm>
            <a:off x="8772150" y="2115104"/>
            <a:ext cx="941468" cy="363275"/>
          </a:xfrm>
          <a:prstGeom prst="rect">
            <a:avLst/>
          </a:prstGeom>
        </p:spPr>
      </p:pic>
      <p:pic>
        <p:nvPicPr>
          <p:cNvPr id="10262" name="Picture 22" descr="https://upload.wikimedia.org/wikipedia/fr/6/6f/Universit%C3%A9_de_Lorraine_-_logo.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740515" y="5501854"/>
            <a:ext cx="1228421" cy="543517"/>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descr="https://upload.wikimedia.org/wikipedia/fr/thumb/d/d1/Universit%C3%A9_de_Strasbourg_(logo).svg/1280px-Universit%C3%A9_de_Strasbourg_(logo).svg.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015052" y="4981719"/>
            <a:ext cx="1128428" cy="520135"/>
          </a:xfrm>
          <a:prstGeom prst="rect">
            <a:avLst/>
          </a:prstGeom>
          <a:noFill/>
          <a:extLst>
            <a:ext uri="{909E8E84-426E-40DD-AFC4-6F175D3DCCD1}">
              <a14:hiddenFill xmlns:a14="http://schemas.microsoft.com/office/drawing/2010/main">
                <a:solidFill>
                  <a:srgbClr val="FFFFFF"/>
                </a:solidFill>
              </a14:hiddenFill>
            </a:ext>
          </a:extLst>
        </p:spPr>
      </p:pic>
      <p:pic>
        <p:nvPicPr>
          <p:cNvPr id="10266" name="Picture 26" descr="http://www.jlbourg-basket.com/local/cache-vignettes/L68xH120/arton2083-e4985.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785312" y="1669636"/>
            <a:ext cx="463371" cy="817714"/>
          </a:xfrm>
          <a:prstGeom prst="rect">
            <a:avLst/>
          </a:prstGeom>
          <a:noFill/>
          <a:extLst>
            <a:ext uri="{909E8E84-426E-40DD-AFC4-6F175D3DCCD1}">
              <a14:hiddenFill xmlns:a14="http://schemas.microsoft.com/office/drawing/2010/main">
                <a:solidFill>
                  <a:srgbClr val="FFFFFF"/>
                </a:solidFill>
              </a14:hiddenFill>
            </a:ext>
          </a:extLst>
        </p:spPr>
      </p:pic>
      <p:pic>
        <p:nvPicPr>
          <p:cNvPr id="10268" name="Picture 28" descr="https://upload.wikimedia.org/wikipedia/fr/b/b4/Logo_CFMI.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44592" y="1553476"/>
            <a:ext cx="602455"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270" name="Picture 30" descr="http://www.midinnov.fr/img/bd/r96x96/exposants/logo-395.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19254" y="3634988"/>
            <a:ext cx="603520" cy="452640"/>
          </a:xfrm>
          <a:prstGeom prst="rect">
            <a:avLst/>
          </a:prstGeom>
          <a:noFill/>
          <a:extLst>
            <a:ext uri="{909E8E84-426E-40DD-AFC4-6F175D3DCCD1}">
              <a14:hiddenFill xmlns:a14="http://schemas.microsoft.com/office/drawing/2010/main">
                <a:solidFill>
                  <a:srgbClr val="FFFFFF"/>
                </a:solidFill>
              </a14:hiddenFill>
            </a:ext>
          </a:extLst>
        </p:spPr>
      </p:pic>
      <p:pic>
        <p:nvPicPr>
          <p:cNvPr id="10274" name="Picture 34" descr="http://www.jouin.com/wp-content/uploads/2013/11/Logo-JSP.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190647" y="5269510"/>
            <a:ext cx="734274" cy="398685"/>
          </a:xfrm>
          <a:prstGeom prst="rect">
            <a:avLst/>
          </a:prstGeom>
          <a:noFill/>
          <a:extLst>
            <a:ext uri="{909E8E84-426E-40DD-AFC4-6F175D3DCCD1}">
              <a14:hiddenFill xmlns:a14="http://schemas.microsoft.com/office/drawing/2010/main">
                <a:solidFill>
                  <a:srgbClr val="FFFFFF"/>
                </a:solidFill>
              </a14:hiddenFill>
            </a:ext>
          </a:extLst>
        </p:spPr>
      </p:pic>
      <p:pic>
        <p:nvPicPr>
          <p:cNvPr id="10276" name="Picture 36" descr="http://media.cylex-france.fr/companies/1034/4099/logo/logo.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243142" y="5188477"/>
            <a:ext cx="858296" cy="560753"/>
          </a:xfrm>
          <a:prstGeom prst="rect">
            <a:avLst/>
          </a:prstGeom>
          <a:noFill/>
          <a:extLst>
            <a:ext uri="{909E8E84-426E-40DD-AFC4-6F175D3DCCD1}">
              <a14:hiddenFill xmlns:a14="http://schemas.microsoft.com/office/drawing/2010/main">
                <a:solidFill>
                  <a:srgbClr val="FFFFFF"/>
                </a:solidFill>
              </a14:hiddenFill>
            </a:ext>
          </a:extLst>
        </p:spPr>
      </p:pic>
      <p:pic>
        <p:nvPicPr>
          <p:cNvPr id="10278" name="Picture 38" descr="http://www.supermetal.fr/new/wp-content/uploads/2013/07/LOGO.jpg"/>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22319" t="17278" r="26030" b="24615"/>
          <a:stretch/>
        </p:blipFill>
        <p:spPr bwMode="auto">
          <a:xfrm>
            <a:off x="3334717" y="1492211"/>
            <a:ext cx="582461" cy="655269"/>
          </a:xfrm>
          <a:prstGeom prst="rect">
            <a:avLst/>
          </a:prstGeom>
          <a:noFill/>
          <a:extLst>
            <a:ext uri="{909E8E84-426E-40DD-AFC4-6F175D3DCCD1}">
              <a14:hiddenFill xmlns:a14="http://schemas.microsoft.com/office/drawing/2010/main">
                <a:solidFill>
                  <a:srgbClr val="FFFFFF"/>
                </a:solidFill>
              </a14:hiddenFill>
            </a:ext>
          </a:extLst>
        </p:spPr>
      </p:pic>
      <p:pic>
        <p:nvPicPr>
          <p:cNvPr id="10280" name="Picture 40" descr="http://www.groupeidecom.com/bimage/actu/images/1412_epf_logo.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059172" y="5569279"/>
            <a:ext cx="1015780" cy="4617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9"/>
          <a:srcRect l="14566" t="35683" r="12665" b="28525"/>
          <a:stretch/>
        </p:blipFill>
        <p:spPr>
          <a:xfrm>
            <a:off x="8599027" y="1920683"/>
            <a:ext cx="1107084" cy="167740"/>
          </a:xfrm>
          <a:prstGeom prst="rect">
            <a:avLst/>
          </a:prstGeom>
        </p:spPr>
      </p:pic>
      <p:pic>
        <p:nvPicPr>
          <p:cNvPr id="6" name="Image 5"/>
          <p:cNvPicPr>
            <a:picLocks noChangeAspect="1"/>
          </p:cNvPicPr>
          <p:nvPr/>
        </p:nvPicPr>
        <p:blipFill>
          <a:blip r:embed="rId40"/>
          <a:stretch>
            <a:fillRect/>
          </a:stretch>
        </p:blipFill>
        <p:spPr>
          <a:xfrm>
            <a:off x="9239119" y="1394650"/>
            <a:ext cx="821295" cy="274987"/>
          </a:xfrm>
          <a:prstGeom prst="rect">
            <a:avLst/>
          </a:prstGeom>
        </p:spPr>
      </p:pic>
      <p:pic>
        <p:nvPicPr>
          <p:cNvPr id="7" name="Image 6"/>
          <p:cNvPicPr>
            <a:picLocks noChangeAspect="1"/>
          </p:cNvPicPr>
          <p:nvPr/>
        </p:nvPicPr>
        <p:blipFill rotWithShape="1">
          <a:blip r:embed="rId41"/>
          <a:srcRect t="22722" b="26619"/>
          <a:stretch/>
        </p:blipFill>
        <p:spPr>
          <a:xfrm>
            <a:off x="7929803" y="3861016"/>
            <a:ext cx="1100772" cy="417693"/>
          </a:xfrm>
          <a:prstGeom prst="rect">
            <a:avLst/>
          </a:prstGeom>
        </p:spPr>
      </p:pic>
      <p:pic>
        <p:nvPicPr>
          <p:cNvPr id="8" name="Image 7"/>
          <p:cNvPicPr>
            <a:picLocks noChangeAspect="1"/>
          </p:cNvPicPr>
          <p:nvPr/>
        </p:nvPicPr>
        <p:blipFill>
          <a:blip r:embed="rId42"/>
          <a:stretch>
            <a:fillRect/>
          </a:stretch>
        </p:blipFill>
        <p:spPr>
          <a:xfrm>
            <a:off x="5482684" y="3969109"/>
            <a:ext cx="1273243" cy="290695"/>
          </a:xfrm>
          <a:prstGeom prst="rect">
            <a:avLst/>
          </a:prstGeom>
        </p:spPr>
      </p:pic>
      <p:sp>
        <p:nvSpPr>
          <p:cNvPr id="64" name="Titre 3"/>
          <p:cNvSpPr>
            <a:spLocks noGrp="1"/>
          </p:cNvSpPr>
          <p:nvPr>
            <p:ph type="title"/>
          </p:nvPr>
        </p:nvSpPr>
        <p:spPr>
          <a:xfrm>
            <a:off x="0" y="0"/>
            <a:ext cx="9648395" cy="576064"/>
          </a:xfrm>
        </p:spPr>
        <p:txBody>
          <a:bodyPr>
            <a:normAutofit/>
          </a:bodyPr>
          <a:lstStyle/>
          <a:p>
            <a:r>
              <a:rPr lang="fr-FR" sz="2400" dirty="0" smtClean="0">
                <a:solidFill>
                  <a:schemeClr val="tx1"/>
                </a:solidFill>
              </a:rPr>
              <a:t>La fabrication additive, présente dans tous les secteurs</a:t>
            </a:r>
            <a:endParaRPr lang="fr-FR" sz="2400" dirty="0">
              <a:solidFill>
                <a:schemeClr val="tx1"/>
              </a:solidFill>
            </a:endParaRPr>
          </a:p>
        </p:txBody>
      </p:sp>
    </p:spTree>
    <p:extLst>
      <p:ext uri="{BB962C8B-B14F-4D97-AF65-F5344CB8AC3E}">
        <p14:creationId xmlns:p14="http://schemas.microsoft.com/office/powerpoint/2010/main" val="17859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448"/>
            <a:ext cx="9648395" cy="576064"/>
          </a:xfrm>
        </p:spPr>
        <p:txBody>
          <a:bodyPr>
            <a:normAutofit/>
          </a:bodyPr>
          <a:lstStyle/>
          <a:p>
            <a:r>
              <a:rPr lang="fr-FR" sz="2400" dirty="0" smtClean="0">
                <a:solidFill>
                  <a:schemeClr val="tx1"/>
                </a:solidFill>
              </a:rPr>
              <a:t>LA Fabrication additive au cœur du </a:t>
            </a:r>
            <a:r>
              <a:rPr lang="fr-FR" sz="2400" dirty="0" err="1" smtClean="0">
                <a:solidFill>
                  <a:schemeClr val="tx1"/>
                </a:solidFill>
              </a:rPr>
              <a:t>process</a:t>
            </a:r>
            <a:r>
              <a:rPr lang="fr-FR" sz="2400" dirty="0" smtClean="0">
                <a:solidFill>
                  <a:schemeClr val="tx1"/>
                </a:solidFill>
              </a:rPr>
              <a:t> industriel</a:t>
            </a:r>
            <a:endParaRPr lang="fr-FR" sz="2400" dirty="0">
              <a:solidFill>
                <a:schemeClr val="tx1"/>
              </a:solidFill>
            </a:endParaRPr>
          </a:p>
        </p:txBody>
      </p:sp>
      <p:sp>
        <p:nvSpPr>
          <p:cNvPr id="44" name="Rectangle 43"/>
          <p:cNvSpPr/>
          <p:nvPr/>
        </p:nvSpPr>
        <p:spPr>
          <a:xfrm>
            <a:off x="615161" y="1990595"/>
            <a:ext cx="2064644"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Méthodologie de </a:t>
            </a:r>
            <a:r>
              <a:rPr lang="fr-FR" sz="1100" b="1" dirty="0">
                <a:solidFill>
                  <a:srgbClr val="009EE0"/>
                </a:solidFill>
                <a:latin typeface="Myriad Pro" panose="020B0503030403020204" pitchFamily="34" charset="0"/>
              </a:rPr>
              <a:t>conception</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Méthodologie de </a:t>
            </a:r>
            <a:r>
              <a:rPr lang="fr-FR" sz="1100" b="1" dirty="0">
                <a:solidFill>
                  <a:srgbClr val="009EE0"/>
                </a:solidFill>
                <a:latin typeface="Myriad Pro" panose="020B0503030403020204" pitchFamily="34" charset="0"/>
              </a:rPr>
              <a:t>fabrication</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Matériaux</a:t>
            </a:r>
            <a:r>
              <a:rPr lang="fr-FR" sz="1100" dirty="0">
                <a:solidFill>
                  <a:schemeClr val="tx1">
                    <a:lumMod val="50000"/>
                    <a:lumOff val="50000"/>
                  </a:schemeClr>
                </a:solidFill>
                <a:latin typeface="Myriad Pro" panose="020B0503030403020204" pitchFamily="34" charset="0"/>
              </a:rPr>
              <a:t>, </a:t>
            </a:r>
            <a:r>
              <a:rPr lang="fr-FR" sz="1100" b="1" dirty="0">
                <a:solidFill>
                  <a:srgbClr val="009EE0"/>
                </a:solidFill>
                <a:latin typeface="Myriad Pro" panose="020B0503030403020204" pitchFamily="34" charset="0"/>
              </a:rPr>
              <a:t>technologies</a:t>
            </a:r>
            <a:r>
              <a:rPr lang="fr-FR" sz="1100" dirty="0">
                <a:solidFill>
                  <a:schemeClr val="tx1">
                    <a:lumMod val="50000"/>
                    <a:lumOff val="50000"/>
                  </a:schemeClr>
                </a:solidFill>
                <a:latin typeface="Myriad Pro" panose="020B0503030403020204" pitchFamily="34" charset="0"/>
              </a:rPr>
              <a:t>, </a:t>
            </a:r>
            <a:r>
              <a:rPr lang="fr-FR" sz="1100" b="1" dirty="0">
                <a:solidFill>
                  <a:srgbClr val="009EE0"/>
                </a:solidFill>
                <a:latin typeface="Myriad Pro" panose="020B0503030403020204" pitchFamily="34" charset="0"/>
              </a:rPr>
              <a:t>imprimantes</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3D</a:t>
            </a:r>
          </a:p>
        </p:txBody>
      </p:sp>
      <p:sp>
        <p:nvSpPr>
          <p:cNvPr id="21" name="Chevron 20"/>
          <p:cNvSpPr/>
          <p:nvPr/>
        </p:nvSpPr>
        <p:spPr>
          <a:xfrm>
            <a:off x="417265" y="1247096"/>
            <a:ext cx="2671231"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Conseil</a:t>
            </a:r>
            <a:endParaRPr lang="fr-FR" b="1" dirty="0">
              <a:solidFill>
                <a:schemeClr val="bg1"/>
              </a:solidFill>
              <a:latin typeface="Myriad Pro" panose="020B0503030403020204" pitchFamily="34" charset="0"/>
            </a:endParaRPr>
          </a:p>
        </p:txBody>
      </p:sp>
      <p:sp>
        <p:nvSpPr>
          <p:cNvPr id="23" name="Chevron 22"/>
          <p:cNvSpPr/>
          <p:nvPr/>
        </p:nvSpPr>
        <p:spPr>
          <a:xfrm>
            <a:off x="2978843" y="1253823"/>
            <a:ext cx="2317085"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Intégration</a:t>
            </a:r>
            <a:endParaRPr lang="fr-FR" b="1" dirty="0">
              <a:solidFill>
                <a:schemeClr val="bg1"/>
              </a:solidFill>
              <a:latin typeface="Myriad Pro" panose="020B0503030403020204" pitchFamily="34" charset="0"/>
            </a:endParaRPr>
          </a:p>
        </p:txBody>
      </p:sp>
      <p:sp>
        <p:nvSpPr>
          <p:cNvPr id="24" name="Chevron 23"/>
          <p:cNvSpPr/>
          <p:nvPr/>
        </p:nvSpPr>
        <p:spPr>
          <a:xfrm>
            <a:off x="5138712" y="1257779"/>
            <a:ext cx="2405087"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Formation</a:t>
            </a:r>
            <a:endParaRPr lang="fr-FR" b="1" dirty="0">
              <a:solidFill>
                <a:schemeClr val="bg1"/>
              </a:solidFill>
              <a:latin typeface="Myriad Pro" panose="020B0503030403020204" pitchFamily="34" charset="0"/>
            </a:endParaRPr>
          </a:p>
        </p:txBody>
      </p:sp>
      <p:sp>
        <p:nvSpPr>
          <p:cNvPr id="26" name="Chevron 25"/>
          <p:cNvSpPr/>
          <p:nvPr/>
        </p:nvSpPr>
        <p:spPr>
          <a:xfrm>
            <a:off x="7378469" y="1248481"/>
            <a:ext cx="2051468"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Support</a:t>
            </a:r>
            <a:endParaRPr lang="fr-FR" b="1" dirty="0">
              <a:solidFill>
                <a:schemeClr val="bg1"/>
              </a:solidFill>
              <a:latin typeface="Myriad Pro" panose="020B0503030403020204" pitchFamily="34" charset="0"/>
            </a:endParaRPr>
          </a:p>
        </p:txBody>
      </p:sp>
      <p:sp>
        <p:nvSpPr>
          <p:cNvPr id="27" name="Chevron 26"/>
          <p:cNvSpPr/>
          <p:nvPr/>
        </p:nvSpPr>
        <p:spPr>
          <a:xfrm>
            <a:off x="9220200" y="1247096"/>
            <a:ext cx="2286000" cy="620741"/>
          </a:xfrm>
          <a:prstGeom prst="chevron">
            <a:avLst/>
          </a:prstGeom>
          <a:solidFill>
            <a:schemeClr val="tx1">
              <a:lumMod val="50000"/>
              <a:lumOff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bg1"/>
                </a:solidFill>
                <a:latin typeface="Myriad Pro" panose="020B0503030403020204" pitchFamily="34" charset="0"/>
              </a:rPr>
              <a:t>+</a:t>
            </a:r>
            <a:endParaRPr lang="fr-FR" b="1" dirty="0">
              <a:solidFill>
                <a:schemeClr val="bg1"/>
              </a:solidFill>
              <a:latin typeface="Myriad Pro" panose="020B0503030403020204" pitchFamily="34" charset="0"/>
            </a:endParaRPr>
          </a:p>
        </p:txBody>
      </p:sp>
      <p:sp>
        <p:nvSpPr>
          <p:cNvPr id="28" name="Rectangle 27"/>
          <p:cNvSpPr/>
          <p:nvPr/>
        </p:nvSpPr>
        <p:spPr>
          <a:xfrm>
            <a:off x="3095010" y="1944553"/>
            <a:ext cx="1934190"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Logiciels</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de numérisation, rétro-conception, simulation &amp; optimisation topologique</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Imprimantes</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3D</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(location &amp; vente)</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Outils</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3D</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(scanner 3D, bras </a:t>
            </a:r>
            <a:r>
              <a:rPr lang="fr-FR" sz="1100" dirty="0" err="1">
                <a:solidFill>
                  <a:schemeClr val="tx1">
                    <a:lumMod val="50000"/>
                    <a:lumOff val="50000"/>
                  </a:schemeClr>
                </a:solidFill>
                <a:latin typeface="Myriad Pro" panose="020B0503030403020204" pitchFamily="34" charset="0"/>
              </a:rPr>
              <a:t>haptique</a:t>
            </a:r>
            <a:r>
              <a:rPr lang="fr-FR" sz="1100" dirty="0">
                <a:solidFill>
                  <a:schemeClr val="tx1">
                    <a:lumMod val="50000"/>
                    <a:lumOff val="50000"/>
                  </a:schemeClr>
                </a:solidFill>
                <a:latin typeface="Myriad Pro" panose="020B0503030403020204" pitchFamily="34" charset="0"/>
              </a:rPr>
              <a:t>)</a:t>
            </a:r>
            <a:endParaRPr lang="fr-FR" sz="1400" dirty="0">
              <a:solidFill>
                <a:schemeClr val="tx1">
                  <a:lumMod val="50000"/>
                  <a:lumOff val="50000"/>
                </a:schemeClr>
              </a:solidFill>
              <a:latin typeface="Myriad Pro" panose="020B0503030403020204" pitchFamily="34" charset="0"/>
            </a:endParaRPr>
          </a:p>
        </p:txBody>
      </p:sp>
      <p:sp>
        <p:nvSpPr>
          <p:cNvPr id="29" name="Rectangle 28"/>
          <p:cNvSpPr/>
          <p:nvPr/>
        </p:nvSpPr>
        <p:spPr>
          <a:xfrm>
            <a:off x="5314830" y="1945913"/>
            <a:ext cx="1677188"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Méthodologies</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de conception &amp; de fabrication</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Logiciels</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3D</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Machines</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d’impression </a:t>
            </a:r>
            <a:r>
              <a:rPr lang="fr-FR" sz="1100" dirty="0" smtClean="0">
                <a:solidFill>
                  <a:schemeClr val="tx1">
                    <a:lumMod val="50000"/>
                    <a:lumOff val="50000"/>
                  </a:schemeClr>
                </a:solidFill>
                <a:latin typeface="Myriad Pro" panose="020B0503030403020204" pitchFamily="34" charset="0"/>
              </a:rPr>
              <a:t>3D</a:t>
            </a:r>
          </a:p>
          <a:p>
            <a:pPr marL="216000" indent="-285750">
              <a:spcAft>
                <a:spcPts val="600"/>
              </a:spcAft>
              <a:buFont typeface="Wingdings" panose="05000000000000000000" pitchFamily="2" charset="2"/>
              <a:buChar char="§"/>
            </a:pPr>
            <a:r>
              <a:rPr lang="fr-FR" sz="1100" b="1" dirty="0" smtClean="0">
                <a:solidFill>
                  <a:srgbClr val="00B0F0"/>
                </a:solidFill>
                <a:latin typeface="Myriad Pro" panose="020B0503030403020204" pitchFamily="34" charset="0"/>
              </a:rPr>
              <a:t>Contenus Pédagogique</a:t>
            </a:r>
            <a:endParaRPr lang="fr-FR" sz="1100" b="1" dirty="0">
              <a:solidFill>
                <a:srgbClr val="00B0F0"/>
              </a:solidFill>
              <a:latin typeface="Myriad Pro" panose="020B0503030403020204" pitchFamily="34" charset="0"/>
            </a:endParaRPr>
          </a:p>
        </p:txBody>
      </p:sp>
      <p:sp>
        <p:nvSpPr>
          <p:cNvPr id="30" name="Rectangle 29"/>
          <p:cNvSpPr/>
          <p:nvPr/>
        </p:nvSpPr>
        <p:spPr>
          <a:xfrm>
            <a:off x="7376586" y="1941146"/>
            <a:ext cx="1919813"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Contrats de </a:t>
            </a:r>
            <a:r>
              <a:rPr lang="fr-FR" sz="1100" b="1" dirty="0">
                <a:solidFill>
                  <a:srgbClr val="009EE0"/>
                </a:solidFill>
                <a:latin typeface="Myriad Pro" panose="020B0503030403020204" pitchFamily="34" charset="0"/>
              </a:rPr>
              <a:t>maintenance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&amp; de partenariat machines</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Support technique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disponible et itinérant</a:t>
            </a:r>
          </a:p>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SAV</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machines</a:t>
            </a:r>
          </a:p>
        </p:txBody>
      </p:sp>
      <p:sp>
        <p:nvSpPr>
          <p:cNvPr id="31" name="Rectangle 30"/>
          <p:cNvSpPr/>
          <p:nvPr/>
        </p:nvSpPr>
        <p:spPr>
          <a:xfrm>
            <a:off x="9549999" y="1961938"/>
            <a:ext cx="1677188" cy="1922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p>
            <a:pPr marL="216000" indent="-285750">
              <a:spcAft>
                <a:spcPts val="600"/>
              </a:spcAft>
              <a:buFont typeface="Wingdings" panose="05000000000000000000" pitchFamily="2" charset="2"/>
              <a:buChar char="§"/>
            </a:pPr>
            <a:r>
              <a:rPr lang="fr-FR" sz="1100" b="1" dirty="0">
                <a:solidFill>
                  <a:srgbClr val="009EE0"/>
                </a:solidFill>
                <a:latin typeface="Myriad Pro" panose="020B0503030403020204" pitchFamily="34" charset="0"/>
              </a:rPr>
              <a:t>Vente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de matériaux (cx3d-shop.com)</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Hub de </a:t>
            </a:r>
            <a:r>
              <a:rPr lang="fr-FR" sz="1100" b="1" dirty="0">
                <a:solidFill>
                  <a:srgbClr val="009EE0"/>
                </a:solidFill>
                <a:latin typeface="Myriad Pro" panose="020B0503030403020204" pitchFamily="34" charset="0"/>
              </a:rPr>
              <a:t>sous-traitance</a:t>
            </a:r>
            <a:r>
              <a:rPr lang="fr-FR" sz="1100" dirty="0">
                <a:solidFill>
                  <a:srgbClr val="009EE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(3Dclicshape)</a:t>
            </a:r>
          </a:p>
          <a:p>
            <a:pPr marL="216000" indent="-285750">
              <a:spcAft>
                <a:spcPts val="600"/>
              </a:spcAft>
              <a:buFont typeface="Wingdings" panose="05000000000000000000" pitchFamily="2" charset="2"/>
              <a:buChar char="§"/>
            </a:pPr>
            <a:r>
              <a:rPr lang="fr-FR" sz="1100" dirty="0">
                <a:solidFill>
                  <a:schemeClr val="tx1">
                    <a:lumMod val="50000"/>
                    <a:lumOff val="50000"/>
                  </a:schemeClr>
                </a:solidFill>
                <a:latin typeface="Myriad Pro" panose="020B0503030403020204" pitchFamily="34" charset="0"/>
              </a:rPr>
              <a:t>Outil de </a:t>
            </a:r>
            <a:r>
              <a:rPr lang="fr-FR" sz="1100" b="1" dirty="0">
                <a:solidFill>
                  <a:srgbClr val="009EE0"/>
                </a:solidFill>
                <a:latin typeface="Myriad Pro" panose="020B0503030403020204" pitchFamily="34" charset="0"/>
              </a:rPr>
              <a:t>gestion</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de</a:t>
            </a:r>
            <a:r>
              <a:rPr lang="fr-FR" sz="1100" b="1" dirty="0">
                <a:solidFill>
                  <a:srgbClr val="92D050"/>
                </a:solidFill>
                <a:latin typeface="Myriad Pro" panose="020B0503030403020204" pitchFamily="34" charset="0"/>
              </a:rPr>
              <a:t> </a:t>
            </a:r>
            <a:r>
              <a:rPr lang="fr-FR" sz="1100" b="1" dirty="0">
                <a:solidFill>
                  <a:srgbClr val="009EE0"/>
                </a:solidFill>
                <a:latin typeface="Myriad Pro" panose="020B0503030403020204" pitchFamily="34" charset="0"/>
              </a:rPr>
              <a:t>production</a:t>
            </a:r>
            <a:r>
              <a:rPr lang="fr-FR" sz="1100" b="1" dirty="0">
                <a:solidFill>
                  <a:srgbClr val="92D050"/>
                </a:solidFill>
                <a:latin typeface="Myriad Pro" panose="020B0503030403020204" pitchFamily="34" charset="0"/>
              </a:rPr>
              <a:t> </a:t>
            </a:r>
            <a:r>
              <a:rPr lang="fr-FR" sz="1100" dirty="0">
                <a:solidFill>
                  <a:schemeClr val="tx1">
                    <a:lumMod val="50000"/>
                    <a:lumOff val="50000"/>
                  </a:schemeClr>
                </a:solidFill>
                <a:latin typeface="Myriad Pro" panose="020B0503030403020204" pitchFamily="34" charset="0"/>
              </a:rPr>
              <a:t>(Plan &amp; </a:t>
            </a:r>
            <a:r>
              <a:rPr lang="fr-FR" sz="1100" dirty="0" err="1">
                <a:solidFill>
                  <a:schemeClr val="tx1">
                    <a:lumMod val="50000"/>
                    <a:lumOff val="50000"/>
                  </a:schemeClr>
                </a:solidFill>
                <a:latin typeface="Myriad Pro" panose="020B0503030403020204" pitchFamily="34" charset="0"/>
              </a:rPr>
              <a:t>Print</a:t>
            </a:r>
            <a:r>
              <a:rPr lang="fr-FR" sz="1100" dirty="0">
                <a:solidFill>
                  <a:schemeClr val="tx1">
                    <a:lumMod val="50000"/>
                    <a:lumOff val="50000"/>
                  </a:schemeClr>
                </a:solidFill>
                <a:latin typeface="Myriad Pro" panose="020B0503030403020204" pitchFamily="34" charset="0"/>
              </a:rPr>
              <a:t>)</a:t>
            </a:r>
          </a:p>
        </p:txBody>
      </p:sp>
      <p:sp>
        <p:nvSpPr>
          <p:cNvPr id="37" name="Rectangle 36"/>
          <p:cNvSpPr/>
          <p:nvPr/>
        </p:nvSpPr>
        <p:spPr>
          <a:xfrm>
            <a:off x="1776204" y="5182525"/>
            <a:ext cx="8640276" cy="1019931"/>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p:nvPr/>
        </p:nvCxnSpPr>
        <p:spPr>
          <a:xfrm>
            <a:off x="1919536" y="4869160"/>
            <a:ext cx="8568952" cy="0"/>
          </a:xfrm>
          <a:prstGeom prst="straightConnector1">
            <a:avLst/>
          </a:prstGeom>
          <a:ln w="184150" cap="flat" cmpd="sng">
            <a:solidFill>
              <a:schemeClr val="bg1">
                <a:lumMod val="75000"/>
              </a:schemeClr>
            </a:solidFill>
            <a:prstDash val="solid"/>
            <a:round/>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047527" y="5373504"/>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Fichier 3D</a:t>
            </a:r>
            <a:endParaRPr lang="fr-FR" b="1" dirty="0">
              <a:latin typeface="Myriad Pro" panose="020B0503030403020204" pitchFamily="34" charset="0"/>
            </a:endParaRPr>
          </a:p>
        </p:txBody>
      </p:sp>
      <p:sp>
        <p:nvSpPr>
          <p:cNvPr id="40" name="Rectangle 39"/>
          <p:cNvSpPr/>
          <p:nvPr/>
        </p:nvSpPr>
        <p:spPr>
          <a:xfrm>
            <a:off x="4072724" y="5375759"/>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Matériaux</a:t>
            </a:r>
            <a:endParaRPr lang="fr-FR" b="1" dirty="0">
              <a:latin typeface="Myriad Pro" panose="020B0503030403020204" pitchFamily="34" charset="0"/>
            </a:endParaRPr>
          </a:p>
        </p:txBody>
      </p:sp>
      <p:sp>
        <p:nvSpPr>
          <p:cNvPr id="42" name="Rectangle 41"/>
          <p:cNvSpPr/>
          <p:nvPr/>
        </p:nvSpPr>
        <p:spPr>
          <a:xfrm>
            <a:off x="6097921" y="5374738"/>
            <a:ext cx="1735388"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Fabrication</a:t>
            </a:r>
            <a:endParaRPr lang="fr-FR" b="1" dirty="0">
              <a:latin typeface="Myriad Pro" panose="020B0503030403020204" pitchFamily="34" charset="0"/>
            </a:endParaRPr>
          </a:p>
        </p:txBody>
      </p:sp>
      <p:pic>
        <p:nvPicPr>
          <p:cNvPr id="43" name="Imag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135" y="3753878"/>
            <a:ext cx="1124744" cy="1124744"/>
          </a:xfrm>
          <a:prstGeom prst="rect">
            <a:avLst/>
          </a:prstGeom>
          <a:noFill/>
          <a:ln>
            <a:noFill/>
          </a:ln>
          <a:effectLst>
            <a:glow>
              <a:schemeClr val="accent1"/>
            </a:glow>
            <a:outerShdw blurRad="63500" algn="ctr" rotWithShape="0">
              <a:schemeClr val="bg1">
                <a:alpha val="80000"/>
              </a:schemeClr>
            </a:outerShdw>
          </a:effectLst>
        </p:spPr>
      </p:pic>
      <p:sp>
        <p:nvSpPr>
          <p:cNvPr id="48" name="Rectangle 47"/>
          <p:cNvSpPr/>
          <p:nvPr/>
        </p:nvSpPr>
        <p:spPr>
          <a:xfrm>
            <a:off x="8123118" y="5376555"/>
            <a:ext cx="1861314" cy="72008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Myriad Pro" panose="020B0503030403020204" pitchFamily="34" charset="0"/>
              </a:rPr>
              <a:t>Industrialisation</a:t>
            </a:r>
            <a:endParaRPr lang="fr-FR" sz="1400" b="1" dirty="0">
              <a:latin typeface="Myriad Pro" panose="020B0503030403020204" pitchFamily="34" charset="0"/>
            </a:endParaRPr>
          </a:p>
        </p:txBody>
      </p:sp>
      <p:pic>
        <p:nvPicPr>
          <p:cNvPr id="49" name="Imag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328" y="3818910"/>
            <a:ext cx="1120180" cy="989151"/>
          </a:xfrm>
          <a:prstGeom prst="rect">
            <a:avLst/>
          </a:prstGeom>
        </p:spPr>
      </p:pic>
      <p:pic>
        <p:nvPicPr>
          <p:cNvPr id="50" name="Imag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197" y="3810746"/>
            <a:ext cx="892836" cy="892836"/>
          </a:xfrm>
          <a:prstGeom prst="rect">
            <a:avLst/>
          </a:prstGeom>
        </p:spPr>
      </p:pic>
      <p:pic>
        <p:nvPicPr>
          <p:cNvPr id="51" name="Imag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722" y="3790739"/>
            <a:ext cx="939182" cy="939182"/>
          </a:xfrm>
          <a:prstGeom prst="rect">
            <a:avLst/>
          </a:prstGeom>
        </p:spPr>
      </p:pic>
    </p:spTree>
    <p:extLst>
      <p:ext uri="{BB962C8B-B14F-4D97-AF65-F5344CB8AC3E}">
        <p14:creationId xmlns:p14="http://schemas.microsoft.com/office/powerpoint/2010/main" val="134606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018223298"/>
              </p:ext>
            </p:extLst>
          </p:nvPr>
        </p:nvGraphicFramePr>
        <p:xfrm>
          <a:off x="3088959" y="4095669"/>
          <a:ext cx="7080882" cy="2194495"/>
        </p:xfrm>
        <a:graphic>
          <a:graphicData uri="http://schemas.openxmlformats.org/drawingml/2006/table">
            <a:tbl>
              <a:tblPr firstRow="1" bandRow="1">
                <a:tableStyleId>{2D5ABB26-0587-4C30-8999-92F81FD0307C}</a:tableStyleId>
              </a:tblPr>
              <a:tblGrid>
                <a:gridCol w="1770253"/>
                <a:gridCol w="1770125"/>
                <a:gridCol w="1770252"/>
                <a:gridCol w="1770252"/>
              </a:tblGrid>
              <a:tr h="304800">
                <a:tc>
                  <a:txBody>
                    <a:bodyPr/>
                    <a:lstStyle/>
                    <a:p>
                      <a:endParaRPr dirty="0"/>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5725">
                        <a:lnSpc>
                          <a:spcPct val="100000"/>
                        </a:lnSpc>
                        <a:spcBef>
                          <a:spcPts val="225"/>
                        </a:spcBef>
                      </a:pPr>
                      <a:r>
                        <a:rPr sz="1400" b="1" spc="-5" dirty="0">
                          <a:solidFill>
                            <a:srgbClr val="FFFFFF"/>
                          </a:solidFill>
                          <a:latin typeface="Calibri"/>
                          <a:cs typeface="Calibri"/>
                        </a:rPr>
                        <a:t>POUDRE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5725">
                        <a:lnSpc>
                          <a:spcPct val="100000"/>
                        </a:lnSpc>
                        <a:spcBef>
                          <a:spcPts val="225"/>
                        </a:spcBef>
                      </a:pPr>
                      <a:r>
                        <a:rPr sz="1400" b="1" dirty="0">
                          <a:solidFill>
                            <a:srgbClr val="FFFFFF"/>
                          </a:solidFill>
                          <a:latin typeface="Calibri"/>
                          <a:cs typeface="Calibri"/>
                        </a:rPr>
                        <a:t>FILAMENT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5725">
                        <a:lnSpc>
                          <a:spcPct val="100000"/>
                        </a:lnSpc>
                        <a:spcBef>
                          <a:spcPts val="225"/>
                        </a:spcBef>
                      </a:pPr>
                      <a:r>
                        <a:rPr sz="1400" b="1" spc="-5" dirty="0">
                          <a:solidFill>
                            <a:srgbClr val="FFFFFF"/>
                          </a:solidFill>
                          <a:latin typeface="Calibri"/>
                          <a:cs typeface="Calibri"/>
                        </a:rPr>
                        <a:t>RESINE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944879">
                <a:tc>
                  <a:txBody>
                    <a:bodyPr/>
                    <a:lstStyle/>
                    <a:p>
                      <a:pPr marL="85090">
                        <a:lnSpc>
                          <a:spcPct val="100000"/>
                        </a:lnSpc>
                        <a:spcBef>
                          <a:spcPts val="125"/>
                        </a:spcBef>
                      </a:pPr>
                      <a:r>
                        <a:rPr sz="1400" spc="-5" dirty="0">
                          <a:latin typeface="Calibri"/>
                          <a:cs typeface="Calibri"/>
                        </a:rPr>
                        <a:t>COUCHE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85725" marR="1244600">
                        <a:lnSpc>
                          <a:spcPct val="100000"/>
                        </a:lnSpc>
                        <a:spcBef>
                          <a:spcPts val="125"/>
                        </a:spcBef>
                      </a:pPr>
                      <a:r>
                        <a:rPr sz="1400" spc="-5" dirty="0">
                          <a:latin typeface="Calibri"/>
                          <a:cs typeface="Calibri"/>
                        </a:rPr>
                        <a:t>SLM  DMLS  SLS  EBM</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85725">
                        <a:lnSpc>
                          <a:spcPct val="100000"/>
                        </a:lnSpc>
                        <a:spcBef>
                          <a:spcPts val="125"/>
                        </a:spcBef>
                      </a:pPr>
                      <a:r>
                        <a:rPr sz="1400" spc="-5" dirty="0">
                          <a:latin typeface="Calibri"/>
                          <a:cs typeface="Calibri"/>
                        </a:rPr>
                        <a:t>SLA</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944816">
                <a:tc>
                  <a:txBody>
                    <a:bodyPr/>
                    <a:lstStyle/>
                    <a:p>
                      <a:pPr marL="85090">
                        <a:lnSpc>
                          <a:spcPct val="100000"/>
                        </a:lnSpc>
                        <a:spcBef>
                          <a:spcPts val="229"/>
                        </a:spcBef>
                      </a:pPr>
                      <a:r>
                        <a:rPr sz="1400" spc="-5" dirty="0">
                          <a:latin typeface="Calibri"/>
                          <a:cs typeface="Calibri"/>
                        </a:rPr>
                        <a:t>DIRECTE</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5725" marR="1304925" algn="just">
                        <a:lnSpc>
                          <a:spcPct val="100000"/>
                        </a:lnSpc>
                        <a:spcBef>
                          <a:spcPts val="229"/>
                        </a:spcBef>
                      </a:pPr>
                      <a:r>
                        <a:rPr sz="1400" spc="-5" dirty="0">
                          <a:latin typeface="Calibri"/>
                          <a:cs typeface="Calibri"/>
                        </a:rPr>
                        <a:t>LENS  LDW  </a:t>
                      </a:r>
                      <a:r>
                        <a:rPr sz="1400" spc="-15" dirty="0">
                          <a:latin typeface="Calibri"/>
                          <a:cs typeface="Calibri"/>
                        </a:rPr>
                        <a:t>LC</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5725" marR="1078865">
                        <a:lnSpc>
                          <a:spcPct val="100000"/>
                        </a:lnSpc>
                        <a:spcBef>
                          <a:spcPts val="229"/>
                        </a:spcBef>
                      </a:pPr>
                      <a:r>
                        <a:rPr sz="1400" spc="-65" dirty="0">
                          <a:latin typeface="Calibri"/>
                          <a:cs typeface="Calibri"/>
                        </a:rPr>
                        <a:t>W</a:t>
                      </a:r>
                      <a:r>
                        <a:rPr sz="1400" dirty="0">
                          <a:latin typeface="Calibri"/>
                          <a:cs typeface="Calibri"/>
                        </a:rPr>
                        <a:t>AA</a:t>
                      </a:r>
                      <a:r>
                        <a:rPr sz="1400" spc="-5" dirty="0">
                          <a:latin typeface="Calibri"/>
                          <a:cs typeface="Calibri"/>
                        </a:rPr>
                        <a:t>LM  </a:t>
                      </a:r>
                      <a:r>
                        <a:rPr sz="1400" dirty="0">
                          <a:latin typeface="Calibri"/>
                          <a:cs typeface="Calibri"/>
                        </a:rPr>
                        <a:t>DMD  </a:t>
                      </a:r>
                      <a:r>
                        <a:rPr sz="1400" spc="-5" dirty="0">
                          <a:latin typeface="Calibri"/>
                          <a:cs typeface="Calibri"/>
                        </a:rPr>
                        <a:t>EBFFF  FDM</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5725">
                        <a:lnSpc>
                          <a:spcPct val="100000"/>
                        </a:lnSpc>
                        <a:spcBef>
                          <a:spcPts val="229"/>
                        </a:spcBef>
                      </a:pPr>
                      <a:r>
                        <a:rPr sz="1400" spc="-30" dirty="0">
                          <a:latin typeface="Calibri"/>
                          <a:cs typeface="Calibri"/>
                        </a:rPr>
                        <a:t>POLYJET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
        <p:nvSpPr>
          <p:cNvPr id="4" name="object 4"/>
          <p:cNvSpPr/>
          <p:nvPr/>
        </p:nvSpPr>
        <p:spPr>
          <a:xfrm>
            <a:off x="2956560" y="4019469"/>
            <a:ext cx="3672840" cy="1336675"/>
          </a:xfrm>
          <a:custGeom>
            <a:avLst/>
            <a:gdLst/>
            <a:ahLst/>
            <a:cxnLst/>
            <a:rect l="l" t="t" r="r" b="b"/>
            <a:pathLst>
              <a:path w="3672840" h="1565275">
                <a:moveTo>
                  <a:pt x="0" y="260857"/>
                </a:moveTo>
                <a:lnTo>
                  <a:pt x="4204" y="213981"/>
                </a:lnTo>
                <a:lnTo>
                  <a:pt x="16325" y="169856"/>
                </a:lnTo>
                <a:lnTo>
                  <a:pt x="35625" y="129220"/>
                </a:lnTo>
                <a:lnTo>
                  <a:pt x="61366" y="92811"/>
                </a:lnTo>
                <a:lnTo>
                  <a:pt x="92811" y="61366"/>
                </a:lnTo>
                <a:lnTo>
                  <a:pt x="129220" y="35625"/>
                </a:lnTo>
                <a:lnTo>
                  <a:pt x="169856" y="16325"/>
                </a:lnTo>
                <a:lnTo>
                  <a:pt x="213981" y="4204"/>
                </a:lnTo>
                <a:lnTo>
                  <a:pt x="260858" y="0"/>
                </a:lnTo>
                <a:lnTo>
                  <a:pt x="3411981" y="0"/>
                </a:lnTo>
                <a:lnTo>
                  <a:pt x="3458858" y="4204"/>
                </a:lnTo>
                <a:lnTo>
                  <a:pt x="3502983" y="16325"/>
                </a:lnTo>
                <a:lnTo>
                  <a:pt x="3543619" y="35625"/>
                </a:lnTo>
                <a:lnTo>
                  <a:pt x="3580028" y="61366"/>
                </a:lnTo>
                <a:lnTo>
                  <a:pt x="3611473" y="92811"/>
                </a:lnTo>
                <a:lnTo>
                  <a:pt x="3637214" y="129220"/>
                </a:lnTo>
                <a:lnTo>
                  <a:pt x="3656514" y="169856"/>
                </a:lnTo>
                <a:lnTo>
                  <a:pt x="3668635" y="213981"/>
                </a:lnTo>
                <a:lnTo>
                  <a:pt x="3672840" y="260857"/>
                </a:lnTo>
                <a:lnTo>
                  <a:pt x="3672840" y="1304290"/>
                </a:lnTo>
                <a:lnTo>
                  <a:pt x="3668635" y="1351166"/>
                </a:lnTo>
                <a:lnTo>
                  <a:pt x="3656514" y="1395291"/>
                </a:lnTo>
                <a:lnTo>
                  <a:pt x="3637214" y="1435927"/>
                </a:lnTo>
                <a:lnTo>
                  <a:pt x="3611473" y="1472336"/>
                </a:lnTo>
                <a:lnTo>
                  <a:pt x="3580028" y="1503781"/>
                </a:lnTo>
                <a:lnTo>
                  <a:pt x="3543619" y="1529522"/>
                </a:lnTo>
                <a:lnTo>
                  <a:pt x="3502983" y="1548822"/>
                </a:lnTo>
                <a:lnTo>
                  <a:pt x="3458858" y="1560943"/>
                </a:lnTo>
                <a:lnTo>
                  <a:pt x="3411981" y="1565148"/>
                </a:lnTo>
                <a:lnTo>
                  <a:pt x="260858" y="1565148"/>
                </a:lnTo>
                <a:lnTo>
                  <a:pt x="213981" y="1560943"/>
                </a:lnTo>
                <a:lnTo>
                  <a:pt x="169856" y="1548822"/>
                </a:lnTo>
                <a:lnTo>
                  <a:pt x="129220" y="1529522"/>
                </a:lnTo>
                <a:lnTo>
                  <a:pt x="92811" y="1503781"/>
                </a:lnTo>
                <a:lnTo>
                  <a:pt x="61366" y="1472336"/>
                </a:lnTo>
                <a:lnTo>
                  <a:pt x="35625" y="1435927"/>
                </a:lnTo>
                <a:lnTo>
                  <a:pt x="16325" y="1395291"/>
                </a:lnTo>
                <a:lnTo>
                  <a:pt x="4204" y="1351166"/>
                </a:lnTo>
                <a:lnTo>
                  <a:pt x="0" y="1304290"/>
                </a:lnTo>
                <a:lnTo>
                  <a:pt x="0" y="260857"/>
                </a:lnTo>
                <a:close/>
              </a:path>
            </a:pathLst>
          </a:custGeom>
          <a:ln w="12192">
            <a:solidFill>
              <a:srgbClr val="41709C"/>
            </a:solidFill>
          </a:ln>
        </p:spPr>
        <p:txBody>
          <a:bodyPr wrap="square" lIns="0" tIns="0" rIns="0" bIns="0" rtlCol="0"/>
          <a:lstStyle/>
          <a:p>
            <a:endParaRPr/>
          </a:p>
        </p:txBody>
      </p:sp>
      <p:sp>
        <p:nvSpPr>
          <p:cNvPr id="5" name="object 5"/>
          <p:cNvSpPr txBox="1"/>
          <p:nvPr/>
        </p:nvSpPr>
        <p:spPr>
          <a:xfrm>
            <a:off x="228600" y="558818"/>
            <a:ext cx="10476865" cy="1582484"/>
          </a:xfrm>
          <a:prstGeom prst="rect">
            <a:avLst/>
          </a:prstGeom>
        </p:spPr>
        <p:txBody>
          <a:bodyPr vert="horz" wrap="square" lIns="0" tIns="0" rIns="0" bIns="0" rtlCol="0">
            <a:spAutoFit/>
          </a:bodyPr>
          <a:lstStyle/>
          <a:p>
            <a:pPr marL="12700">
              <a:lnSpc>
                <a:spcPct val="100000"/>
              </a:lnSpc>
            </a:pPr>
            <a:r>
              <a:rPr lang="fr-FR" sz="1800" b="1" u="heavy" spc="-5" dirty="0" smtClean="0">
                <a:solidFill>
                  <a:srgbClr val="00B0F0"/>
                </a:solidFill>
                <a:latin typeface="Calibri"/>
                <a:cs typeface="Calibri"/>
              </a:rPr>
              <a:t>Définition</a:t>
            </a:r>
            <a:r>
              <a:rPr sz="1800" b="1" u="heavy" dirty="0" smtClean="0">
                <a:solidFill>
                  <a:srgbClr val="00B0F0"/>
                </a:solidFill>
                <a:latin typeface="Calibri"/>
                <a:cs typeface="Calibri"/>
              </a:rPr>
              <a:t>:</a:t>
            </a:r>
            <a:endParaRPr sz="1800" dirty="0">
              <a:solidFill>
                <a:srgbClr val="00B0F0"/>
              </a:solidFill>
              <a:latin typeface="Calibri"/>
              <a:cs typeface="Calibri"/>
            </a:endParaRPr>
          </a:p>
          <a:p>
            <a:pPr marL="12700">
              <a:lnSpc>
                <a:spcPts val="2055"/>
              </a:lnSpc>
            </a:pPr>
            <a:endParaRPr lang="fr-FR" sz="1800" b="1" dirty="0" smtClean="0">
              <a:latin typeface="Calibri"/>
              <a:cs typeface="Calibri"/>
            </a:endParaRPr>
          </a:p>
          <a:p>
            <a:pPr marL="12700">
              <a:lnSpc>
                <a:spcPts val="2055"/>
              </a:lnSpc>
            </a:pPr>
            <a:r>
              <a:rPr lang="fr-FR" sz="1800" b="1" dirty="0" smtClean="0">
                <a:latin typeface="Calibri"/>
                <a:cs typeface="Calibri"/>
              </a:rPr>
              <a:t>« Procédé défini par l’action de lié de la matière pour créer des objets à partir de données issues d’un modèle 3D. Ce procédé s’effectue généralement couche par couche, contrairement aux méthodes de fabrication dites soustractives tel que l’usinage traditionnel.</a:t>
            </a:r>
            <a:endParaRPr sz="1800" dirty="0">
              <a:latin typeface="Calibri"/>
              <a:cs typeface="Calibri"/>
            </a:endParaRPr>
          </a:p>
          <a:p>
            <a:pPr>
              <a:lnSpc>
                <a:spcPct val="100000"/>
              </a:lnSpc>
              <a:spcBef>
                <a:spcPts val="50"/>
              </a:spcBef>
            </a:pPr>
            <a:endParaRPr sz="1400" dirty="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ts val="1240"/>
              </a:lnSpc>
            </a:pPr>
            <a:fld id="{81D60167-4931-47E6-BA6A-407CBD079E47}" type="slidenum">
              <a:rPr dirty="0"/>
              <a:t>6</a:t>
            </a:fld>
            <a:endParaRPr dirty="0"/>
          </a:p>
        </p:txBody>
      </p:sp>
      <p:sp>
        <p:nvSpPr>
          <p:cNvPr id="7" name="Titre 6"/>
          <p:cNvSpPr>
            <a:spLocks noGrp="1"/>
          </p:cNvSpPr>
          <p:nvPr>
            <p:ph type="title"/>
          </p:nvPr>
        </p:nvSpPr>
        <p:spPr/>
        <p:txBody>
          <a:bodyPr/>
          <a:lstStyle/>
          <a:p>
            <a:r>
              <a:rPr lang="fr-FR" spc="-10" dirty="0" smtClean="0">
                <a:solidFill>
                  <a:schemeClr val="tx1"/>
                </a:solidFill>
              </a:rPr>
              <a:t>LA FABRICATION ADDITIVE </a:t>
            </a:r>
            <a:r>
              <a:rPr lang="fr-FR" spc="-5" dirty="0" smtClean="0">
                <a:solidFill>
                  <a:schemeClr val="tx1"/>
                </a:solidFill>
              </a:rPr>
              <a:t>(*FAD)</a:t>
            </a:r>
            <a:endParaRPr lang="fr-FR" dirty="0">
              <a:solidFill>
                <a:schemeClr val="tx1"/>
              </a:solidFill>
            </a:endParaRPr>
          </a:p>
        </p:txBody>
      </p:sp>
      <p:sp>
        <p:nvSpPr>
          <p:cNvPr id="2" name="ZoneTexte 1"/>
          <p:cNvSpPr txBox="1"/>
          <p:nvPr/>
        </p:nvSpPr>
        <p:spPr>
          <a:xfrm>
            <a:off x="574359" y="4041475"/>
            <a:ext cx="2971800" cy="1200329"/>
          </a:xfrm>
          <a:prstGeom prst="rect">
            <a:avLst/>
          </a:prstGeom>
          <a:noFill/>
        </p:spPr>
        <p:txBody>
          <a:bodyPr wrap="square" rtlCol="0">
            <a:spAutoFit/>
          </a:bodyPr>
          <a:lstStyle/>
          <a:p>
            <a:r>
              <a:rPr lang="fr-FR" spc="-5" dirty="0">
                <a:cs typeface="Calibri"/>
              </a:rPr>
              <a:t>FUSION LIT DE</a:t>
            </a:r>
            <a:r>
              <a:rPr lang="fr-FR" spc="-55" dirty="0">
                <a:cs typeface="Calibri"/>
              </a:rPr>
              <a:t> </a:t>
            </a:r>
            <a:r>
              <a:rPr lang="fr-FR" spc="-10" dirty="0" smtClean="0">
                <a:cs typeface="Calibri"/>
              </a:rPr>
              <a:t>POUDRE</a:t>
            </a:r>
          </a:p>
          <a:p>
            <a:r>
              <a:rPr lang="fr-FR" spc="-10" dirty="0" smtClean="0">
                <a:cs typeface="Calibri"/>
              </a:rPr>
              <a:t>90% des machines industrielles</a:t>
            </a:r>
            <a:endParaRPr lang="fr-FR" dirty="0">
              <a:cs typeface="Calibri"/>
            </a:endParaRPr>
          </a:p>
          <a:p>
            <a:endParaRPr lang="fr-FR" dirty="0"/>
          </a:p>
        </p:txBody>
      </p:sp>
      <p:sp>
        <p:nvSpPr>
          <p:cNvPr id="8" name="ZoneTexte 7"/>
          <p:cNvSpPr txBox="1"/>
          <p:nvPr/>
        </p:nvSpPr>
        <p:spPr>
          <a:xfrm>
            <a:off x="76200" y="3449338"/>
            <a:ext cx="6553200" cy="646331"/>
          </a:xfrm>
          <a:prstGeom prst="rect">
            <a:avLst/>
          </a:prstGeom>
          <a:noFill/>
        </p:spPr>
        <p:txBody>
          <a:bodyPr wrap="square" rtlCol="0">
            <a:spAutoFit/>
          </a:bodyPr>
          <a:lstStyle/>
          <a:p>
            <a:r>
              <a:rPr lang="fr-FR" b="1" u="heavy" spc="-5" dirty="0">
                <a:solidFill>
                  <a:srgbClr val="00B0F0"/>
                </a:solidFill>
                <a:cs typeface="Calibri"/>
              </a:rPr>
              <a:t>Cette définition englobe </a:t>
            </a:r>
            <a:r>
              <a:rPr lang="fr-FR" b="1" u="heavy" dirty="0">
                <a:solidFill>
                  <a:srgbClr val="00B0F0"/>
                </a:solidFill>
                <a:cs typeface="Calibri"/>
              </a:rPr>
              <a:t>un </a:t>
            </a:r>
            <a:r>
              <a:rPr lang="fr-FR" b="1" u="heavy" spc="-10" dirty="0">
                <a:solidFill>
                  <a:srgbClr val="00B0F0"/>
                </a:solidFill>
                <a:cs typeface="Calibri"/>
              </a:rPr>
              <a:t>très </a:t>
            </a:r>
            <a:r>
              <a:rPr lang="fr-FR" b="1" u="heavy" spc="-15" dirty="0">
                <a:solidFill>
                  <a:srgbClr val="00B0F0"/>
                </a:solidFill>
                <a:cs typeface="Calibri"/>
              </a:rPr>
              <a:t>large </a:t>
            </a:r>
            <a:r>
              <a:rPr lang="fr-FR" b="1" u="heavy" dirty="0">
                <a:solidFill>
                  <a:srgbClr val="00B0F0"/>
                </a:solidFill>
                <a:cs typeface="Calibri"/>
              </a:rPr>
              <a:t>panel de </a:t>
            </a:r>
            <a:r>
              <a:rPr lang="fr-FR" b="1" u="heavy" spc="-5" dirty="0">
                <a:solidFill>
                  <a:srgbClr val="00B0F0"/>
                </a:solidFill>
                <a:cs typeface="Calibri"/>
              </a:rPr>
              <a:t>technologies</a:t>
            </a:r>
            <a:r>
              <a:rPr lang="fr-FR" b="1" u="heavy" spc="-125" dirty="0">
                <a:solidFill>
                  <a:srgbClr val="00B0F0"/>
                </a:solidFill>
                <a:cs typeface="Calibri"/>
              </a:rPr>
              <a:t> </a:t>
            </a:r>
            <a:r>
              <a:rPr lang="fr-FR" b="1" u="heavy" dirty="0">
                <a:solidFill>
                  <a:srgbClr val="00B0F0"/>
                </a:solidFill>
                <a:cs typeface="Calibri"/>
              </a:rPr>
              <a:t>:</a:t>
            </a:r>
            <a:endParaRPr lang="fr-FR" dirty="0">
              <a:solidFill>
                <a:srgbClr val="00B0F0"/>
              </a:solidFill>
              <a:cs typeface="Calibri"/>
            </a:endParaRPr>
          </a:p>
          <a:p>
            <a:endParaRPr lang="fr-FR" dirty="0"/>
          </a:p>
        </p:txBody>
      </p:sp>
      <p:sp>
        <p:nvSpPr>
          <p:cNvPr id="9" name="ZoneTexte 8"/>
          <p:cNvSpPr txBox="1"/>
          <p:nvPr/>
        </p:nvSpPr>
        <p:spPr>
          <a:xfrm>
            <a:off x="3848100" y="2254588"/>
            <a:ext cx="7255572" cy="830997"/>
          </a:xfrm>
          <a:prstGeom prst="rect">
            <a:avLst/>
          </a:prstGeom>
          <a:noFill/>
        </p:spPr>
        <p:txBody>
          <a:bodyPr wrap="square" rtlCol="0">
            <a:spAutoFit/>
          </a:bodyPr>
          <a:lstStyle/>
          <a:p>
            <a:r>
              <a:rPr lang="fr-FR" sz="2400" b="1" u="heavy" spc="-5" dirty="0" smtClean="0">
                <a:solidFill>
                  <a:srgbClr val="FF0000"/>
                </a:solidFill>
                <a:cs typeface="Calibri"/>
              </a:rPr>
              <a:t>Grace à cette méthodologie, la </a:t>
            </a:r>
            <a:r>
              <a:rPr lang="fr-FR" sz="2400" b="1" u="heavy" spc="-5" dirty="0" err="1" smtClean="0">
                <a:solidFill>
                  <a:srgbClr val="FF0000"/>
                </a:solidFill>
                <a:cs typeface="Calibri"/>
              </a:rPr>
              <a:t>comlexité</a:t>
            </a:r>
            <a:r>
              <a:rPr lang="fr-FR" sz="2400" b="1" u="heavy" spc="-5" dirty="0" smtClean="0">
                <a:solidFill>
                  <a:srgbClr val="FF0000"/>
                </a:solidFill>
                <a:cs typeface="Calibri"/>
              </a:rPr>
              <a:t> géométrique des pièces est « gratuite »</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34501" y="1021509"/>
            <a:ext cx="954531" cy="276999"/>
          </a:xfrm>
          <a:prstGeom prst="rect">
            <a:avLst/>
          </a:prstGeom>
        </p:spPr>
        <p:txBody>
          <a:bodyPr vert="horz" wrap="square" lIns="0" tIns="0" rIns="0" bIns="0" rtlCol="0">
            <a:spAutoFit/>
          </a:bodyPr>
          <a:lstStyle/>
          <a:p>
            <a:pPr marL="12700">
              <a:lnSpc>
                <a:spcPct val="100000"/>
              </a:lnSpc>
            </a:pPr>
            <a:r>
              <a:rPr sz="1800" b="1" u="sng" spc="-5" dirty="0">
                <a:latin typeface="Calibri"/>
                <a:cs typeface="Calibri"/>
              </a:rPr>
              <a:t>D</a:t>
            </a:r>
            <a:r>
              <a:rPr sz="1800" b="1" u="sng" spc="-10" dirty="0">
                <a:latin typeface="Calibri"/>
                <a:cs typeface="Calibri"/>
              </a:rPr>
              <a:t>i</a:t>
            </a:r>
            <a:r>
              <a:rPr sz="1800" b="1" u="sng" spc="-30" dirty="0">
                <a:latin typeface="Calibri"/>
                <a:cs typeface="Calibri"/>
              </a:rPr>
              <a:t>r</a:t>
            </a:r>
            <a:r>
              <a:rPr sz="1800" b="1" u="sng" dirty="0">
                <a:latin typeface="Calibri"/>
                <a:cs typeface="Calibri"/>
              </a:rPr>
              <a:t>ect</a:t>
            </a:r>
          </a:p>
        </p:txBody>
      </p:sp>
      <p:sp>
        <p:nvSpPr>
          <p:cNvPr id="4" name="object 4"/>
          <p:cNvSpPr/>
          <p:nvPr/>
        </p:nvSpPr>
        <p:spPr>
          <a:xfrm>
            <a:off x="7001637" y="1484445"/>
            <a:ext cx="3532632" cy="248716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867400" y="2209800"/>
            <a:ext cx="1880870" cy="235585"/>
          </a:xfrm>
          <a:prstGeom prst="rect">
            <a:avLst/>
          </a:prstGeom>
        </p:spPr>
        <p:txBody>
          <a:bodyPr vert="horz" wrap="square" lIns="0" tIns="0" rIns="0" bIns="0" rtlCol="0">
            <a:spAutoFit/>
          </a:bodyPr>
          <a:lstStyle/>
          <a:p>
            <a:pPr marL="12700">
              <a:lnSpc>
                <a:spcPct val="100000"/>
              </a:lnSpc>
            </a:pPr>
            <a:r>
              <a:rPr sz="1400" spc="-5" dirty="0">
                <a:latin typeface="Calibri"/>
                <a:cs typeface="Calibri"/>
              </a:rPr>
              <a:t>Alimentation </a:t>
            </a:r>
            <a:r>
              <a:rPr sz="1400" dirty="0">
                <a:latin typeface="Calibri"/>
                <a:cs typeface="Calibri"/>
              </a:rPr>
              <a:t>en</a:t>
            </a:r>
            <a:r>
              <a:rPr sz="1400" spc="-60" dirty="0">
                <a:latin typeface="Calibri"/>
                <a:cs typeface="Calibri"/>
              </a:rPr>
              <a:t> </a:t>
            </a:r>
            <a:r>
              <a:rPr sz="1400" spc="-5" dirty="0">
                <a:latin typeface="Calibri"/>
                <a:cs typeface="Calibri"/>
              </a:rPr>
              <a:t>matériau</a:t>
            </a:r>
            <a:endParaRPr sz="1400" dirty="0">
              <a:latin typeface="Calibri"/>
              <a:cs typeface="Calibri"/>
            </a:endParaRPr>
          </a:p>
        </p:txBody>
      </p:sp>
      <p:sp>
        <p:nvSpPr>
          <p:cNvPr id="6" name="object 6"/>
          <p:cNvSpPr/>
          <p:nvPr/>
        </p:nvSpPr>
        <p:spPr>
          <a:xfrm>
            <a:off x="7668768" y="4335779"/>
            <a:ext cx="931544" cy="224154"/>
          </a:xfrm>
          <a:custGeom>
            <a:avLst/>
            <a:gdLst/>
            <a:ahLst/>
            <a:cxnLst/>
            <a:rect l="l" t="t" r="r" b="b"/>
            <a:pathLst>
              <a:path w="931545" h="224154">
                <a:moveTo>
                  <a:pt x="0" y="224028"/>
                </a:moveTo>
                <a:lnTo>
                  <a:pt x="931164" y="224028"/>
                </a:lnTo>
                <a:lnTo>
                  <a:pt x="931164" y="0"/>
                </a:lnTo>
                <a:lnTo>
                  <a:pt x="0" y="0"/>
                </a:lnTo>
                <a:lnTo>
                  <a:pt x="0" y="224028"/>
                </a:lnTo>
                <a:close/>
              </a:path>
            </a:pathLst>
          </a:custGeom>
          <a:solidFill>
            <a:srgbClr val="FFFFFF"/>
          </a:solidFill>
        </p:spPr>
        <p:txBody>
          <a:bodyPr wrap="square" lIns="0" tIns="0" rIns="0" bIns="0" rtlCol="0"/>
          <a:lstStyle/>
          <a:p>
            <a:endParaRPr/>
          </a:p>
        </p:txBody>
      </p:sp>
      <p:sp>
        <p:nvSpPr>
          <p:cNvPr id="7" name="object 7"/>
          <p:cNvSpPr/>
          <p:nvPr/>
        </p:nvSpPr>
        <p:spPr>
          <a:xfrm>
            <a:off x="1286764" y="1092707"/>
            <a:ext cx="3619500" cy="290474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56360" y="3784091"/>
            <a:ext cx="561340" cy="213360"/>
          </a:xfrm>
          <a:custGeom>
            <a:avLst/>
            <a:gdLst/>
            <a:ahLst/>
            <a:cxnLst/>
            <a:rect l="l" t="t" r="r" b="b"/>
            <a:pathLst>
              <a:path w="561339" h="213360">
                <a:moveTo>
                  <a:pt x="0" y="213360"/>
                </a:moveTo>
                <a:lnTo>
                  <a:pt x="560831" y="213360"/>
                </a:lnTo>
                <a:lnTo>
                  <a:pt x="560831" y="0"/>
                </a:lnTo>
                <a:lnTo>
                  <a:pt x="0" y="0"/>
                </a:lnTo>
                <a:lnTo>
                  <a:pt x="0" y="213360"/>
                </a:lnTo>
                <a:close/>
              </a:path>
            </a:pathLst>
          </a:custGeom>
          <a:solidFill>
            <a:srgbClr val="FFFFFF"/>
          </a:solidFill>
        </p:spPr>
        <p:txBody>
          <a:bodyPr wrap="square" lIns="0" tIns="0" rIns="0" bIns="0" rtlCol="0"/>
          <a:lstStyle/>
          <a:p>
            <a:endParaRPr/>
          </a:p>
        </p:txBody>
      </p:sp>
      <p:sp>
        <p:nvSpPr>
          <p:cNvPr id="10" name="object 10"/>
          <p:cNvSpPr txBox="1"/>
          <p:nvPr/>
        </p:nvSpPr>
        <p:spPr>
          <a:xfrm>
            <a:off x="1082420" y="614668"/>
            <a:ext cx="3061335" cy="1249045"/>
          </a:xfrm>
          <a:prstGeom prst="rect">
            <a:avLst/>
          </a:prstGeom>
        </p:spPr>
        <p:txBody>
          <a:bodyPr vert="horz" wrap="square" lIns="0" tIns="0" rIns="0" bIns="0" rtlCol="0">
            <a:spAutoFit/>
          </a:bodyPr>
          <a:lstStyle/>
          <a:p>
            <a:pPr marL="1177290">
              <a:lnSpc>
                <a:spcPct val="100000"/>
              </a:lnSpc>
            </a:pPr>
            <a:r>
              <a:rPr sz="1800" b="1" u="sng" spc="-15" dirty="0">
                <a:latin typeface="Calibri"/>
                <a:cs typeface="Calibri"/>
              </a:rPr>
              <a:t>Par</a:t>
            </a:r>
            <a:r>
              <a:rPr sz="1800" b="1" u="sng" spc="-85" dirty="0">
                <a:latin typeface="Calibri"/>
                <a:cs typeface="Calibri"/>
              </a:rPr>
              <a:t> </a:t>
            </a:r>
            <a:r>
              <a:rPr sz="1800" b="1" u="sng" spc="-10" dirty="0">
                <a:latin typeface="Calibri"/>
                <a:cs typeface="Calibri"/>
              </a:rPr>
              <a:t>couche</a:t>
            </a:r>
            <a:endParaRPr sz="1800" b="1" u="sng" dirty="0">
              <a:latin typeface="Calibri"/>
              <a:cs typeface="Calibri"/>
            </a:endParaRPr>
          </a:p>
          <a:p>
            <a:pPr marL="2667635">
              <a:lnSpc>
                <a:spcPct val="100000"/>
              </a:lnSpc>
              <a:spcBef>
                <a:spcPts val="775"/>
              </a:spcBef>
            </a:pPr>
            <a:r>
              <a:rPr sz="1400" spc="-5" dirty="0">
                <a:latin typeface="Calibri"/>
                <a:cs typeface="Calibri"/>
              </a:rPr>
              <a:t>Laser</a:t>
            </a:r>
            <a:endParaRPr sz="1400" dirty="0">
              <a:latin typeface="Calibri"/>
              <a:cs typeface="Calibri"/>
            </a:endParaRPr>
          </a:p>
          <a:p>
            <a:pPr>
              <a:lnSpc>
                <a:spcPct val="100000"/>
              </a:lnSpc>
            </a:pPr>
            <a:endParaRPr sz="1400" dirty="0">
              <a:latin typeface="Times New Roman"/>
              <a:cs typeface="Times New Roman"/>
            </a:endParaRPr>
          </a:p>
          <a:p>
            <a:pPr>
              <a:lnSpc>
                <a:spcPct val="100000"/>
              </a:lnSpc>
              <a:spcBef>
                <a:spcPts val="30"/>
              </a:spcBef>
            </a:pPr>
            <a:endParaRPr sz="1500" dirty="0">
              <a:latin typeface="Times New Roman"/>
              <a:cs typeface="Times New Roman"/>
            </a:endParaRPr>
          </a:p>
          <a:p>
            <a:pPr marL="12700">
              <a:lnSpc>
                <a:spcPct val="100000"/>
              </a:lnSpc>
            </a:pPr>
            <a:r>
              <a:rPr sz="1400" spc="-10" dirty="0">
                <a:latin typeface="Calibri"/>
                <a:cs typeface="Calibri"/>
              </a:rPr>
              <a:t>Raclette</a:t>
            </a:r>
            <a:endParaRPr sz="1400" dirty="0">
              <a:latin typeface="Calibri"/>
              <a:cs typeface="Calibri"/>
            </a:endParaRPr>
          </a:p>
        </p:txBody>
      </p:sp>
      <p:sp>
        <p:nvSpPr>
          <p:cNvPr id="11" name="object 11"/>
          <p:cNvSpPr/>
          <p:nvPr/>
        </p:nvSpPr>
        <p:spPr>
          <a:xfrm>
            <a:off x="1700783" y="4867655"/>
            <a:ext cx="1181100" cy="279400"/>
          </a:xfrm>
          <a:custGeom>
            <a:avLst/>
            <a:gdLst/>
            <a:ahLst/>
            <a:cxnLst/>
            <a:rect l="l" t="t" r="r" b="b"/>
            <a:pathLst>
              <a:path w="1181100" h="279400">
                <a:moveTo>
                  <a:pt x="0" y="278892"/>
                </a:moveTo>
                <a:lnTo>
                  <a:pt x="1181100" y="278892"/>
                </a:lnTo>
                <a:lnTo>
                  <a:pt x="1181100" y="0"/>
                </a:lnTo>
                <a:lnTo>
                  <a:pt x="0" y="0"/>
                </a:lnTo>
                <a:lnTo>
                  <a:pt x="0" y="278892"/>
                </a:lnTo>
                <a:close/>
              </a:path>
            </a:pathLst>
          </a:custGeom>
          <a:solidFill>
            <a:srgbClr val="FFFFFF"/>
          </a:solidFill>
        </p:spPr>
        <p:txBody>
          <a:bodyPr wrap="square" lIns="0" tIns="0" rIns="0" bIns="0" rtlCol="0"/>
          <a:lstStyle/>
          <a:p>
            <a:endParaRPr/>
          </a:p>
        </p:txBody>
      </p:sp>
      <p:sp>
        <p:nvSpPr>
          <p:cNvPr id="12" name="object 12"/>
          <p:cNvSpPr txBox="1"/>
          <p:nvPr/>
        </p:nvSpPr>
        <p:spPr>
          <a:xfrm>
            <a:off x="773430" y="2765838"/>
            <a:ext cx="1165860" cy="235585"/>
          </a:xfrm>
          <a:prstGeom prst="rect">
            <a:avLst/>
          </a:prstGeom>
        </p:spPr>
        <p:txBody>
          <a:bodyPr vert="horz" wrap="square" lIns="0" tIns="0" rIns="0" bIns="0" rtlCol="0">
            <a:spAutoFit/>
          </a:bodyPr>
          <a:lstStyle/>
          <a:p>
            <a:pPr marL="12700">
              <a:lnSpc>
                <a:spcPct val="100000"/>
              </a:lnSpc>
            </a:pPr>
            <a:r>
              <a:rPr sz="1400" spc="-10" dirty="0">
                <a:latin typeface="Calibri"/>
                <a:cs typeface="Calibri"/>
              </a:rPr>
              <a:t>Cuve </a:t>
            </a:r>
            <a:r>
              <a:rPr sz="1400" spc="-5" dirty="0">
                <a:latin typeface="Calibri"/>
                <a:cs typeface="Calibri"/>
              </a:rPr>
              <a:t>de</a:t>
            </a:r>
            <a:r>
              <a:rPr sz="1400" spc="-50" dirty="0">
                <a:latin typeface="Calibri"/>
                <a:cs typeface="Calibri"/>
              </a:rPr>
              <a:t> </a:t>
            </a:r>
            <a:r>
              <a:rPr sz="1400" spc="-10" dirty="0">
                <a:latin typeface="Calibri"/>
                <a:cs typeface="Calibri"/>
              </a:rPr>
              <a:t>poudre</a:t>
            </a:r>
            <a:endParaRPr sz="1400" dirty="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2870">
              <a:lnSpc>
                <a:spcPts val="1240"/>
              </a:lnSpc>
            </a:pPr>
            <a:fld id="{81D60167-4931-47E6-BA6A-407CBD079E47}" type="slidenum">
              <a:rPr dirty="0"/>
              <a:t>7</a:t>
            </a:fld>
            <a:endParaRPr dirty="0"/>
          </a:p>
        </p:txBody>
      </p:sp>
      <p:sp>
        <p:nvSpPr>
          <p:cNvPr id="14" name="Titre 6"/>
          <p:cNvSpPr>
            <a:spLocks noGrp="1"/>
          </p:cNvSpPr>
          <p:nvPr>
            <p:ph type="title"/>
          </p:nvPr>
        </p:nvSpPr>
        <p:spPr>
          <a:xfrm>
            <a:off x="76200" y="76200"/>
            <a:ext cx="7543800" cy="369332"/>
          </a:xfrm>
        </p:spPr>
        <p:txBody>
          <a:bodyPr/>
          <a:lstStyle/>
          <a:p>
            <a:r>
              <a:rPr lang="fr-FR" spc="-10" dirty="0">
                <a:solidFill>
                  <a:schemeClr val="tx1"/>
                </a:solidFill>
              </a:rPr>
              <a:t>LA FABRICATION ADDITIVE </a:t>
            </a:r>
            <a:r>
              <a:rPr lang="fr-FR" spc="-5" dirty="0">
                <a:solidFill>
                  <a:schemeClr val="tx1"/>
                </a:solidFill>
              </a:rPr>
              <a:t>(*FAD)</a:t>
            </a:r>
            <a:endParaRPr lang="fr-FR" dirty="0">
              <a:solidFill>
                <a:schemeClr val="tx1"/>
              </a:solidFill>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28889" t="617" r="28889" b="-617"/>
          <a:stretch/>
        </p:blipFill>
        <p:spPr>
          <a:xfrm rot="5400000">
            <a:off x="5519108" y="4179942"/>
            <a:ext cx="1573022" cy="2095638"/>
          </a:xfrm>
          <a:prstGeom prst="rect">
            <a:avLst/>
          </a:prstGeom>
        </p:spPr>
      </p:pic>
      <p:pic>
        <p:nvPicPr>
          <p:cNvPr id="15" name="Image 14"/>
          <p:cNvPicPr>
            <a:picLocks noChangeAspect="1"/>
          </p:cNvPicPr>
          <p:nvPr/>
        </p:nvPicPr>
        <p:blipFill rotWithShape="1">
          <a:blip r:embed="rId5"/>
          <a:srcRect l="18786" t="5473" r="24855" b="3004"/>
          <a:stretch/>
        </p:blipFill>
        <p:spPr>
          <a:xfrm>
            <a:off x="224040" y="3937188"/>
            <a:ext cx="2264639" cy="22065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371600"/>
            <a:ext cx="6905625" cy="1419225"/>
          </a:xfrm>
          <a:prstGeom prst="rect">
            <a:avLst/>
          </a:prstGeom>
        </p:spPr>
        <p:txBody>
          <a:bodyPr vert="horz" wrap="square" lIns="0" tIns="0" rIns="0" bIns="0" rtlCol="0">
            <a:spAutoFit/>
          </a:bodyPr>
          <a:lstStyle/>
          <a:p>
            <a:pPr marL="12700">
              <a:lnSpc>
                <a:spcPct val="100000"/>
              </a:lnSpc>
            </a:pPr>
            <a:r>
              <a:rPr sz="6000" spc="-10" dirty="0">
                <a:solidFill>
                  <a:srgbClr val="00B0F0"/>
                </a:solidFill>
                <a:latin typeface="Calibri"/>
                <a:cs typeface="Calibri"/>
              </a:rPr>
              <a:t>Impression</a:t>
            </a:r>
            <a:r>
              <a:rPr sz="6000" spc="-55" dirty="0">
                <a:solidFill>
                  <a:srgbClr val="00B0F0"/>
                </a:solidFill>
                <a:latin typeface="Calibri"/>
                <a:cs typeface="Calibri"/>
              </a:rPr>
              <a:t> </a:t>
            </a:r>
            <a:r>
              <a:rPr sz="6000" spc="-15" dirty="0">
                <a:solidFill>
                  <a:srgbClr val="00B0F0"/>
                </a:solidFill>
                <a:latin typeface="Calibri"/>
                <a:cs typeface="Calibri"/>
              </a:rPr>
              <a:t>métallique</a:t>
            </a:r>
            <a:endParaRPr sz="6000" dirty="0">
              <a:solidFill>
                <a:srgbClr val="00B0F0"/>
              </a:solidFill>
              <a:latin typeface="Calibri"/>
              <a:cs typeface="Calibri"/>
            </a:endParaRPr>
          </a:p>
          <a:p>
            <a:pPr marL="12700">
              <a:lnSpc>
                <a:spcPct val="100000"/>
              </a:lnSpc>
              <a:spcBef>
                <a:spcPts val="869"/>
              </a:spcBef>
            </a:pPr>
            <a:r>
              <a:rPr sz="2400" spc="-5" dirty="0">
                <a:solidFill>
                  <a:srgbClr val="888888"/>
                </a:solidFill>
                <a:latin typeface="Calibri"/>
                <a:cs typeface="Calibri"/>
              </a:rPr>
              <a:t>Les</a:t>
            </a:r>
            <a:r>
              <a:rPr sz="2400" spc="-85" dirty="0">
                <a:solidFill>
                  <a:srgbClr val="888888"/>
                </a:solidFill>
                <a:latin typeface="Calibri"/>
                <a:cs typeface="Calibri"/>
              </a:rPr>
              <a:t> </a:t>
            </a:r>
            <a:r>
              <a:rPr sz="2400" spc="-5" dirty="0">
                <a:solidFill>
                  <a:srgbClr val="888888"/>
                </a:solidFill>
                <a:latin typeface="Calibri"/>
                <a:cs typeface="Calibri"/>
              </a:rPr>
              <a:t>technologies</a:t>
            </a:r>
            <a:endParaRPr sz="2400" dirty="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8</a:t>
            </a:fld>
            <a:endParaRPr dirty="0"/>
          </a:p>
        </p:txBody>
      </p:sp>
      <p:sp>
        <p:nvSpPr>
          <p:cNvPr id="4" name="object 18"/>
          <p:cNvSpPr txBox="1"/>
          <p:nvPr/>
        </p:nvSpPr>
        <p:spPr>
          <a:xfrm>
            <a:off x="533400" y="3048000"/>
            <a:ext cx="6400800" cy="1305614"/>
          </a:xfrm>
          <a:prstGeom prst="rect">
            <a:avLst/>
          </a:prstGeom>
        </p:spPr>
        <p:txBody>
          <a:bodyPr vert="horz" wrap="square" lIns="0" tIns="0" rIns="0" bIns="0" rtlCol="0">
            <a:spAutoFit/>
          </a:bodyPr>
          <a:lstStyle/>
          <a:p>
            <a:pPr marL="1384300" marR="364490" lvl="2" indent="-457200">
              <a:lnSpc>
                <a:spcPct val="101899"/>
              </a:lnSpc>
              <a:buFont typeface="Arial" panose="020B0604020202020204" pitchFamily="34" charset="0"/>
              <a:buChar char="•"/>
            </a:pPr>
            <a:r>
              <a:rPr lang="fr-FR" sz="2000" spc="-5" dirty="0" smtClean="0">
                <a:solidFill>
                  <a:srgbClr val="00B0F0"/>
                </a:solidFill>
                <a:latin typeface="Calibri"/>
                <a:cs typeface="Calibri"/>
              </a:rPr>
              <a:t>DMD, </a:t>
            </a:r>
          </a:p>
          <a:p>
            <a:pPr marL="1384300" marR="364490" lvl="2" indent="-457200">
              <a:lnSpc>
                <a:spcPct val="101899"/>
              </a:lnSpc>
              <a:buFont typeface="Arial" panose="020B0604020202020204" pitchFamily="34" charset="0"/>
              <a:buChar char="•"/>
            </a:pPr>
            <a:r>
              <a:rPr lang="fr-FR" sz="2000" spc="-5" dirty="0" smtClean="0">
                <a:solidFill>
                  <a:srgbClr val="00B0F0"/>
                </a:solidFill>
                <a:latin typeface="Calibri"/>
                <a:cs typeface="Calibri"/>
              </a:rPr>
              <a:t>EBM, </a:t>
            </a:r>
          </a:p>
          <a:p>
            <a:pPr marL="1384300" marR="364490" lvl="2" indent="-457200">
              <a:lnSpc>
                <a:spcPct val="101899"/>
              </a:lnSpc>
              <a:buFont typeface="Arial" panose="020B0604020202020204" pitchFamily="34" charset="0"/>
              <a:buChar char="•"/>
            </a:pPr>
            <a:r>
              <a:rPr lang="fr-FR" sz="2000" spc="-5" dirty="0" smtClean="0">
                <a:solidFill>
                  <a:srgbClr val="00B0F0"/>
                </a:solidFill>
                <a:latin typeface="Calibri"/>
                <a:cs typeface="Calibri"/>
              </a:rPr>
              <a:t>SLM</a:t>
            </a:r>
          </a:p>
          <a:p>
            <a:pPr marL="469900" marR="364490" lvl="1">
              <a:lnSpc>
                <a:spcPct val="101899"/>
              </a:lnSpc>
            </a:pPr>
            <a:endParaRPr lang="fr-FR" sz="2400" spc="-5" dirty="0" smtClean="0">
              <a:solidFill>
                <a:srgbClr val="00B0F0"/>
              </a:solidFill>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09600" y="1066800"/>
            <a:ext cx="9700895" cy="1538883"/>
          </a:xfrm>
          <a:prstGeom prst="rect">
            <a:avLst/>
          </a:prstGeom>
        </p:spPr>
        <p:txBody>
          <a:bodyPr vert="horz" wrap="square" lIns="0" tIns="0" rIns="0" bIns="0" rtlCol="0">
            <a:spAutoFit/>
          </a:bodyPr>
          <a:lstStyle/>
          <a:p>
            <a:pPr marL="12700">
              <a:lnSpc>
                <a:spcPct val="100000"/>
              </a:lnSpc>
            </a:pPr>
            <a:r>
              <a:rPr sz="2800" spc="-10" dirty="0">
                <a:solidFill>
                  <a:srgbClr val="00B0F0"/>
                </a:solidFill>
                <a:latin typeface="Calibri"/>
                <a:cs typeface="Calibri"/>
              </a:rPr>
              <a:t>DMD </a:t>
            </a:r>
            <a:r>
              <a:rPr sz="2800" spc="-15" dirty="0">
                <a:solidFill>
                  <a:srgbClr val="00B0F0"/>
                </a:solidFill>
                <a:latin typeface="Calibri"/>
                <a:cs typeface="Calibri"/>
              </a:rPr>
              <a:t>(Direct Metal </a:t>
            </a:r>
            <a:r>
              <a:rPr sz="2800" spc="-10" dirty="0">
                <a:solidFill>
                  <a:srgbClr val="00B0F0"/>
                </a:solidFill>
                <a:latin typeface="Calibri"/>
                <a:cs typeface="Calibri"/>
              </a:rPr>
              <a:t>Deposition) </a:t>
            </a:r>
            <a:r>
              <a:rPr sz="2800" spc="-5" dirty="0">
                <a:solidFill>
                  <a:srgbClr val="00B0F0"/>
                </a:solidFill>
                <a:latin typeface="Calibri"/>
                <a:cs typeface="Calibri"/>
              </a:rPr>
              <a:t>ou clad</a:t>
            </a:r>
            <a:r>
              <a:rPr sz="2800" spc="170" dirty="0">
                <a:solidFill>
                  <a:srgbClr val="00B0F0"/>
                </a:solidFill>
                <a:latin typeface="Calibri"/>
                <a:cs typeface="Calibri"/>
              </a:rPr>
              <a:t> </a:t>
            </a:r>
            <a:r>
              <a:rPr sz="2800" spc="-5" dirty="0" smtClean="0">
                <a:solidFill>
                  <a:srgbClr val="00B0F0"/>
                </a:solidFill>
                <a:latin typeface="Calibri"/>
                <a:cs typeface="Calibri"/>
              </a:rPr>
              <a:t>:</a:t>
            </a:r>
            <a:endParaRPr lang="fr-FR" sz="2800" dirty="0">
              <a:solidFill>
                <a:srgbClr val="00B0F0"/>
              </a:solidFill>
              <a:latin typeface="Calibri"/>
              <a:cs typeface="Calibri"/>
            </a:endParaRPr>
          </a:p>
          <a:p>
            <a:pPr marL="12700">
              <a:lnSpc>
                <a:spcPct val="100000"/>
              </a:lnSpc>
            </a:pPr>
            <a:r>
              <a:rPr sz="2400" spc="-10" dirty="0" smtClean="0">
                <a:solidFill>
                  <a:srgbClr val="767070"/>
                </a:solidFill>
                <a:latin typeface="Calibri"/>
                <a:cs typeface="Calibri"/>
              </a:rPr>
              <a:t>Fabrication </a:t>
            </a:r>
            <a:r>
              <a:rPr sz="2400" spc="-5" dirty="0">
                <a:solidFill>
                  <a:srgbClr val="767070"/>
                </a:solidFill>
                <a:latin typeface="Calibri"/>
                <a:cs typeface="Calibri"/>
              </a:rPr>
              <a:t>de pièces par </a:t>
            </a:r>
            <a:r>
              <a:rPr sz="2400" spc="-10" dirty="0">
                <a:solidFill>
                  <a:srgbClr val="767070"/>
                </a:solidFill>
                <a:latin typeface="Calibri"/>
                <a:cs typeface="Calibri"/>
              </a:rPr>
              <a:t>projection </a:t>
            </a:r>
            <a:r>
              <a:rPr sz="2400" spc="-5" dirty="0">
                <a:solidFill>
                  <a:srgbClr val="767070"/>
                </a:solidFill>
                <a:latin typeface="Calibri"/>
                <a:cs typeface="Calibri"/>
              </a:rPr>
              <a:t>de </a:t>
            </a:r>
            <a:r>
              <a:rPr sz="2400" spc="-10" dirty="0">
                <a:solidFill>
                  <a:srgbClr val="767070"/>
                </a:solidFill>
                <a:latin typeface="Calibri"/>
                <a:cs typeface="Calibri"/>
              </a:rPr>
              <a:t>poudre. Process </a:t>
            </a:r>
            <a:r>
              <a:rPr sz="2400" spc="-5" dirty="0">
                <a:solidFill>
                  <a:srgbClr val="767070"/>
                </a:solidFill>
                <a:latin typeface="Calibri"/>
                <a:cs typeface="Calibri"/>
              </a:rPr>
              <a:t>utilisé  principalement pour </a:t>
            </a:r>
            <a:r>
              <a:rPr sz="2400" dirty="0">
                <a:solidFill>
                  <a:srgbClr val="767070"/>
                </a:solidFill>
                <a:latin typeface="Calibri"/>
                <a:cs typeface="Calibri"/>
              </a:rPr>
              <a:t>la </a:t>
            </a:r>
            <a:r>
              <a:rPr sz="2400" spc="-15" dirty="0">
                <a:solidFill>
                  <a:srgbClr val="767070"/>
                </a:solidFill>
                <a:latin typeface="Calibri"/>
                <a:cs typeface="Calibri"/>
              </a:rPr>
              <a:t>réparation </a:t>
            </a:r>
            <a:r>
              <a:rPr sz="2400" spc="-5" dirty="0">
                <a:solidFill>
                  <a:srgbClr val="767070"/>
                </a:solidFill>
                <a:latin typeface="Calibri"/>
                <a:cs typeface="Calibri"/>
              </a:rPr>
              <a:t>ou </a:t>
            </a:r>
            <a:r>
              <a:rPr sz="2400" spc="-30" dirty="0">
                <a:solidFill>
                  <a:srgbClr val="767070"/>
                </a:solidFill>
                <a:latin typeface="Calibri"/>
                <a:cs typeface="Calibri"/>
              </a:rPr>
              <a:t>l’ajout </a:t>
            </a:r>
            <a:r>
              <a:rPr sz="2400" dirty="0">
                <a:solidFill>
                  <a:srgbClr val="767070"/>
                </a:solidFill>
                <a:latin typeface="Calibri"/>
                <a:cs typeface="Calibri"/>
              </a:rPr>
              <a:t>de pièce </a:t>
            </a:r>
            <a:r>
              <a:rPr sz="2400" spc="-5" dirty="0">
                <a:solidFill>
                  <a:srgbClr val="767070"/>
                </a:solidFill>
                <a:latin typeface="Calibri"/>
                <a:cs typeface="Calibri"/>
              </a:rPr>
              <a:t>sur </a:t>
            </a:r>
            <a:r>
              <a:rPr sz="2400" spc="-30" dirty="0">
                <a:solidFill>
                  <a:srgbClr val="767070"/>
                </a:solidFill>
                <a:latin typeface="Calibri"/>
                <a:cs typeface="Calibri"/>
              </a:rPr>
              <a:t>d’autres </a:t>
            </a:r>
            <a:r>
              <a:rPr sz="2400" spc="-5" dirty="0">
                <a:solidFill>
                  <a:srgbClr val="767070"/>
                </a:solidFill>
                <a:latin typeface="Calibri"/>
                <a:cs typeface="Calibri"/>
              </a:rPr>
              <a:t>et pour </a:t>
            </a:r>
            <a:r>
              <a:rPr sz="2400" dirty="0">
                <a:solidFill>
                  <a:srgbClr val="767070"/>
                </a:solidFill>
                <a:latin typeface="Calibri"/>
                <a:cs typeface="Calibri"/>
              </a:rPr>
              <a:t>le  </a:t>
            </a:r>
            <a:r>
              <a:rPr sz="2400" spc="-10" dirty="0">
                <a:solidFill>
                  <a:srgbClr val="767070"/>
                </a:solidFill>
                <a:latin typeface="Calibri"/>
                <a:cs typeface="Calibri"/>
              </a:rPr>
              <a:t>recouvrement </a:t>
            </a:r>
            <a:r>
              <a:rPr sz="2400" dirty="0">
                <a:solidFill>
                  <a:srgbClr val="767070"/>
                </a:solidFill>
                <a:latin typeface="Calibri"/>
                <a:cs typeface="Calibri"/>
              </a:rPr>
              <a:t>ce</a:t>
            </a:r>
            <a:r>
              <a:rPr sz="2400" spc="-75" dirty="0">
                <a:solidFill>
                  <a:srgbClr val="767070"/>
                </a:solidFill>
                <a:latin typeface="Calibri"/>
                <a:cs typeface="Calibri"/>
              </a:rPr>
              <a:t> </a:t>
            </a:r>
            <a:r>
              <a:rPr sz="2400" spc="-10" dirty="0">
                <a:solidFill>
                  <a:srgbClr val="767070"/>
                </a:solidFill>
                <a:latin typeface="Calibri"/>
                <a:cs typeface="Calibri"/>
              </a:rPr>
              <a:t>surfaces</a:t>
            </a:r>
            <a:endParaRPr sz="2400" dirty="0">
              <a:latin typeface="Calibri"/>
              <a:cs typeface="Calibri"/>
            </a:endParaRPr>
          </a:p>
        </p:txBody>
      </p:sp>
      <p:sp>
        <p:nvSpPr>
          <p:cNvPr id="5" name="object 5"/>
          <p:cNvSpPr/>
          <p:nvPr/>
        </p:nvSpPr>
        <p:spPr>
          <a:xfrm>
            <a:off x="7708392" y="3549396"/>
            <a:ext cx="4254246" cy="3062478"/>
          </a:xfrm>
          <a:prstGeom prst="rect">
            <a:avLst/>
          </a:prstGeom>
          <a:blipFill>
            <a:blip r:embed="rId2"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254965" y="3258184"/>
          <a:ext cx="7044358" cy="2377439"/>
        </p:xfrm>
        <a:graphic>
          <a:graphicData uri="http://schemas.openxmlformats.org/drawingml/2006/table">
            <a:tbl>
              <a:tblPr firstRow="1" bandRow="1">
                <a:tableStyleId>{2D5ABB26-0587-4C30-8999-92F81FD0307C}</a:tableStyleId>
              </a:tblPr>
              <a:tblGrid>
                <a:gridCol w="3522141"/>
                <a:gridCol w="3522217"/>
              </a:tblGrid>
              <a:tr h="365759">
                <a:tc>
                  <a:txBody>
                    <a:bodyPr/>
                    <a:lstStyle/>
                    <a:p>
                      <a:pPr marL="635" algn="ctr">
                        <a:lnSpc>
                          <a:spcPct val="100000"/>
                        </a:lnSpc>
                        <a:spcBef>
                          <a:spcPts val="195"/>
                        </a:spcBef>
                      </a:pP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195"/>
                        </a:spcBef>
                      </a:pPr>
                      <a:r>
                        <a:rPr sz="1800" b="1" dirty="0">
                          <a:solidFill>
                            <a:srgbClr val="FFFFFF"/>
                          </a:solidFill>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2011680">
                <a:tc>
                  <a:txBody>
                    <a:bodyPr/>
                    <a:lstStyle/>
                    <a:p>
                      <a:pPr marL="463550" marR="455295" indent="-1270" algn="ctr">
                        <a:lnSpc>
                          <a:spcPct val="100000"/>
                        </a:lnSpc>
                        <a:spcBef>
                          <a:spcPts val="95"/>
                        </a:spcBef>
                      </a:pPr>
                      <a:r>
                        <a:rPr sz="1800" spc="-10" dirty="0">
                          <a:latin typeface="Calibri"/>
                          <a:cs typeface="Calibri"/>
                        </a:rPr>
                        <a:t>fabrication </a:t>
                      </a:r>
                      <a:r>
                        <a:rPr sz="1800" spc="-5" dirty="0">
                          <a:latin typeface="Calibri"/>
                          <a:cs typeface="Calibri"/>
                        </a:rPr>
                        <a:t>sans supports,  </a:t>
                      </a:r>
                      <a:r>
                        <a:rPr sz="1800" spc="-10" dirty="0">
                          <a:latin typeface="Calibri"/>
                          <a:cs typeface="Calibri"/>
                        </a:rPr>
                        <a:t>fabrication </a:t>
                      </a:r>
                      <a:r>
                        <a:rPr sz="1800" dirty="0">
                          <a:latin typeface="Calibri"/>
                          <a:cs typeface="Calibri"/>
                        </a:rPr>
                        <a:t>multi</a:t>
                      </a:r>
                      <a:r>
                        <a:rPr sz="1800" spc="-60" dirty="0">
                          <a:latin typeface="Calibri"/>
                          <a:cs typeface="Calibri"/>
                        </a:rPr>
                        <a:t> </a:t>
                      </a:r>
                      <a:r>
                        <a:rPr sz="1800" spc="-5" dirty="0">
                          <a:latin typeface="Calibri"/>
                          <a:cs typeface="Calibri"/>
                        </a:rPr>
                        <a:t>matériaux,  Coating,</a:t>
                      </a:r>
                      <a:endParaRPr sz="1800">
                        <a:latin typeface="Calibri"/>
                        <a:cs typeface="Calibri"/>
                      </a:endParaRPr>
                    </a:p>
                    <a:p>
                      <a:pPr algn="ctr">
                        <a:lnSpc>
                          <a:spcPct val="100000"/>
                        </a:lnSpc>
                      </a:pPr>
                      <a:r>
                        <a:rPr sz="1800" spc="-10" dirty="0">
                          <a:latin typeface="Calibri"/>
                          <a:cs typeface="Calibri"/>
                        </a:rPr>
                        <a:t>Panel </a:t>
                      </a:r>
                      <a:r>
                        <a:rPr sz="1800" spc="-5" dirty="0">
                          <a:latin typeface="Calibri"/>
                          <a:cs typeface="Calibri"/>
                        </a:rPr>
                        <a:t>de </a:t>
                      </a:r>
                      <a:r>
                        <a:rPr sz="1800" spc="-10" dirty="0">
                          <a:latin typeface="Calibri"/>
                          <a:cs typeface="Calibri"/>
                        </a:rPr>
                        <a:t>matériau large</a:t>
                      </a:r>
                      <a:r>
                        <a:rPr sz="1800" spc="35" dirty="0">
                          <a:latin typeface="Calibri"/>
                          <a:cs typeface="Calibri"/>
                        </a:rPr>
                        <a:t> </a:t>
                      </a:r>
                      <a:r>
                        <a:rPr sz="1800" spc="-10" dirty="0">
                          <a:latin typeface="Calibri"/>
                          <a:cs typeface="Calibri"/>
                        </a:rPr>
                        <a:t>(titane,</a:t>
                      </a:r>
                      <a:endParaRPr sz="1800">
                        <a:latin typeface="Calibri"/>
                        <a:cs typeface="Calibri"/>
                      </a:endParaRPr>
                    </a:p>
                    <a:p>
                      <a:pPr marL="583565" marR="575945" indent="-1270" algn="ctr">
                        <a:lnSpc>
                          <a:spcPct val="100000"/>
                        </a:lnSpc>
                      </a:pPr>
                      <a:r>
                        <a:rPr sz="1800" spc="-10" dirty="0">
                          <a:latin typeface="Calibri"/>
                          <a:cs typeface="Calibri"/>
                        </a:rPr>
                        <a:t>nickel, </a:t>
                      </a:r>
                      <a:r>
                        <a:rPr sz="1800" spc="-5" dirty="0">
                          <a:latin typeface="Calibri"/>
                          <a:cs typeface="Calibri"/>
                        </a:rPr>
                        <a:t>cobalt, </a:t>
                      </a:r>
                      <a:r>
                        <a:rPr sz="1800" spc="-15" dirty="0">
                          <a:latin typeface="Calibri"/>
                          <a:cs typeface="Calibri"/>
                        </a:rPr>
                        <a:t>WC, </a:t>
                      </a:r>
                      <a:r>
                        <a:rPr sz="1800" dirty="0">
                          <a:latin typeface="Calibri"/>
                          <a:cs typeface="Calibri"/>
                        </a:rPr>
                        <a:t>…)  </a:t>
                      </a:r>
                      <a:r>
                        <a:rPr sz="1800" spc="-5" dirty="0">
                          <a:latin typeface="Calibri"/>
                          <a:cs typeface="Calibri"/>
                        </a:rPr>
                        <a:t>Grosses dimensions (m²)  </a:t>
                      </a:r>
                      <a:r>
                        <a:rPr sz="1800" spc="-10" dirty="0">
                          <a:latin typeface="Calibri"/>
                          <a:cs typeface="Calibri"/>
                        </a:rPr>
                        <a:t>Process rapide </a:t>
                      </a:r>
                      <a:r>
                        <a:rPr sz="1800" spc="-5" dirty="0">
                          <a:latin typeface="Calibri"/>
                          <a:cs typeface="Calibri"/>
                        </a:rPr>
                        <a:t>(x4 </a:t>
                      </a:r>
                      <a:r>
                        <a:rPr sz="1800" dirty="0">
                          <a:latin typeface="Calibri"/>
                          <a:cs typeface="Calibri"/>
                        </a:rPr>
                        <a:t>/</a:t>
                      </a:r>
                      <a:r>
                        <a:rPr sz="1800" spc="-15" dirty="0">
                          <a:latin typeface="Calibri"/>
                          <a:cs typeface="Calibri"/>
                        </a:rPr>
                        <a:t> </a:t>
                      </a:r>
                      <a:r>
                        <a:rPr sz="1800" spc="-5" dirty="0">
                          <a:latin typeface="Calibri"/>
                          <a:cs typeface="Calibri"/>
                        </a:rPr>
                        <a:t>SLM)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spcBef>
                          <a:spcPts val="95"/>
                        </a:spcBef>
                      </a:pPr>
                      <a:r>
                        <a:rPr sz="1800" dirty="0">
                          <a:latin typeface="Calibri"/>
                          <a:cs typeface="Calibri"/>
                        </a:rPr>
                        <a:t>Ra</a:t>
                      </a:r>
                      <a:r>
                        <a:rPr sz="1800" spc="-80" dirty="0">
                          <a:latin typeface="Calibri"/>
                          <a:cs typeface="Calibri"/>
                        </a:rPr>
                        <a:t> </a:t>
                      </a:r>
                      <a:r>
                        <a:rPr sz="1800" spc="-5" dirty="0">
                          <a:latin typeface="Calibri"/>
                          <a:cs typeface="Calibri"/>
                        </a:rPr>
                        <a:t>(50-200µm)</a:t>
                      </a:r>
                      <a:endParaRPr sz="1800">
                        <a:latin typeface="Calibri"/>
                        <a:cs typeface="Calibri"/>
                      </a:endParaRPr>
                    </a:p>
                    <a:p>
                      <a:pPr marL="562610" marR="554990" indent="-1270" algn="ctr">
                        <a:lnSpc>
                          <a:spcPct val="100000"/>
                        </a:lnSpc>
                      </a:pPr>
                      <a:r>
                        <a:rPr sz="1800" spc="-10" dirty="0">
                          <a:latin typeface="Calibri"/>
                          <a:cs typeface="Calibri"/>
                        </a:rPr>
                        <a:t>Limite </a:t>
                      </a:r>
                      <a:r>
                        <a:rPr sz="1800" spc="-20" dirty="0">
                          <a:latin typeface="Calibri"/>
                          <a:cs typeface="Calibri"/>
                        </a:rPr>
                        <a:t>d’endurance </a:t>
                      </a:r>
                      <a:r>
                        <a:rPr sz="1800" spc="-10" dirty="0">
                          <a:latin typeface="Calibri"/>
                          <a:cs typeface="Calibri"/>
                        </a:rPr>
                        <a:t>faible  </a:t>
                      </a:r>
                      <a:r>
                        <a:rPr sz="1800" spc="-5" dirty="0">
                          <a:latin typeface="Calibri"/>
                          <a:cs typeface="Calibri"/>
                        </a:rPr>
                        <a:t>Usinage </a:t>
                      </a:r>
                      <a:r>
                        <a:rPr sz="1800" spc="-10" dirty="0">
                          <a:latin typeface="Calibri"/>
                          <a:cs typeface="Calibri"/>
                        </a:rPr>
                        <a:t>systématique  Contraintes </a:t>
                      </a:r>
                      <a:r>
                        <a:rPr sz="1800" spc="-5" dirty="0">
                          <a:latin typeface="Calibri"/>
                          <a:cs typeface="Calibri"/>
                        </a:rPr>
                        <a:t>résiduelles  </a:t>
                      </a:r>
                      <a:r>
                        <a:rPr sz="1800" dirty="0">
                          <a:latin typeface="Calibri"/>
                          <a:cs typeface="Calibri"/>
                        </a:rPr>
                        <a:t>Asservissement</a:t>
                      </a:r>
                      <a:r>
                        <a:rPr sz="1800" spc="-130" dirty="0">
                          <a:latin typeface="Calibri"/>
                          <a:cs typeface="Calibri"/>
                        </a:rPr>
                        <a:t> </a:t>
                      </a:r>
                      <a:r>
                        <a:rPr sz="1800" spc="-15" dirty="0">
                          <a:latin typeface="Calibri"/>
                          <a:cs typeface="Calibri"/>
                        </a:rPr>
                        <a:t>complexe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bl>
          </a:graphicData>
        </a:graphic>
      </p:graphicFrame>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9</a:t>
            </a:fld>
            <a:endParaRPr dirty="0"/>
          </a:p>
        </p:txBody>
      </p:sp>
      <p:sp>
        <p:nvSpPr>
          <p:cNvPr id="9" name="Titre 8"/>
          <p:cNvSpPr>
            <a:spLocks noGrp="1"/>
          </p:cNvSpPr>
          <p:nvPr>
            <p:ph type="title"/>
          </p:nvPr>
        </p:nvSpPr>
        <p:spPr/>
        <p:txBody>
          <a:bodyPr/>
          <a:lstStyle/>
          <a:p>
            <a:r>
              <a:rPr lang="fr-FR" dirty="0" smtClean="0">
                <a:solidFill>
                  <a:schemeClr val="tx1"/>
                </a:solidFill>
              </a:rPr>
              <a:t>Les technologies Métal, DMD</a:t>
            </a:r>
            <a:endParaRPr lang="fr-F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FE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eatix3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1425</Words>
  <Application>Microsoft Office PowerPoint</Application>
  <PresentationFormat>Grand écran</PresentationFormat>
  <Paragraphs>321</Paragraphs>
  <Slides>26</Slides>
  <Notes>2</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7" baseType="lpstr">
      <vt:lpstr>Microsoft YaHei UI</vt:lpstr>
      <vt:lpstr>Arial</vt:lpstr>
      <vt:lpstr>Calibri</vt:lpstr>
      <vt:lpstr>Calibri Light</vt:lpstr>
      <vt:lpstr>ITC Avant Garde Gothic Demi</vt:lpstr>
      <vt:lpstr>Myriad Pro</vt:lpstr>
      <vt:lpstr>Times New Roman</vt:lpstr>
      <vt:lpstr>Wingdings</vt:lpstr>
      <vt:lpstr>Office Theme</vt:lpstr>
      <vt:lpstr>Creatix3D</vt:lpstr>
      <vt:lpstr>Document</vt:lpstr>
      <vt:lpstr>Fabrication Additive Présentation générale des technologies d’impression 3D Métal</vt:lpstr>
      <vt:lpstr>Sommaire</vt:lpstr>
      <vt:lpstr>Les cas d’emplois de l’impression 3D</vt:lpstr>
      <vt:lpstr>La fabrication additive, présente dans tous les secteurs</vt:lpstr>
      <vt:lpstr>LA Fabrication additive au cœur du process industriel</vt:lpstr>
      <vt:lpstr>LA FABRICATION ADDITIVE (*FAD)</vt:lpstr>
      <vt:lpstr>LA FABRICATION ADDITIVE (*FAD)</vt:lpstr>
      <vt:lpstr>Présentation PowerPoint</vt:lpstr>
      <vt:lpstr>Les technologies Métal, DMD</vt:lpstr>
      <vt:lpstr>DMD (Direct Metal Deposition) ou clad :</vt:lpstr>
      <vt:lpstr>EBM (electron beam melting) :</vt:lpstr>
      <vt:lpstr>EBM (electron beam melting) :</vt:lpstr>
      <vt:lpstr>Présentation PowerPoint</vt:lpstr>
      <vt:lpstr>Présentation PowerPoint</vt:lpstr>
      <vt:lpstr>Présentation PowerPoint</vt:lpstr>
      <vt:lpstr>Présentation PowerPoint</vt:lpstr>
      <vt:lpstr>Avantage de la gamme PROX 100-200-300-400</vt:lpstr>
      <vt:lpstr>Avantage de la gamme PROX 100-200-300-400</vt:lpstr>
      <vt:lpstr>Présentation PowerPoint</vt:lpstr>
      <vt:lpstr>Présentation PowerPoint</vt:lpstr>
      <vt:lpstr>Processus de fabrication d’une pièce métallique</vt:lpstr>
      <vt:lpstr>Processus de fabrication d’une pièce métallique (ex DLMS)</vt:lpstr>
      <vt:lpstr>Présentation PowerPoint</vt:lpstr>
      <vt:lpstr>Optimisation et fabrication additive</vt:lpstr>
      <vt:lpstr>LA Fabrication additive au cœur du process industriel</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de Formation Additive Manufacturing</dc:title>
  <dc:creator>user1</dc:creator>
  <cp:lastModifiedBy>Fawzy ZAROUAL</cp:lastModifiedBy>
  <cp:revision>53</cp:revision>
  <dcterms:created xsi:type="dcterms:W3CDTF">2016-03-11T08:15:26Z</dcterms:created>
  <dcterms:modified xsi:type="dcterms:W3CDTF">2016-05-01T17:40:56Z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2016-02-22T00:00:00Z</vt:filetime>
  </property>
  <property fmtid="{D5CDD505-2E9C-101B-9397-08002B2CF9AE}" pid="3" name="Creator">
    <vt:lpwstr>Microsoft® PowerPoint® 2016</vt:lpwstr>
  </property>
  <property fmtid="{D5CDD505-2E9C-101B-9397-08002B2CF9AE}" pid="4" name="LastSaved">
    <vt:filetime>2016-03-11T00:00:00Z</vt:filetime>
  </property>
</Properties>
</file>