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6"/>
  </p:notesMasterIdLst>
  <p:handoutMasterIdLst>
    <p:handoutMasterId r:id="rId17"/>
  </p:handoutMasterIdLst>
  <p:sldIdLst>
    <p:sldId id="257" r:id="rId3"/>
    <p:sldId id="258" r:id="rId4"/>
    <p:sldId id="259" r:id="rId5"/>
    <p:sldId id="261" r:id="rId6"/>
    <p:sldId id="262" r:id="rId7"/>
    <p:sldId id="268" r:id="rId8"/>
    <p:sldId id="269" r:id="rId9"/>
    <p:sldId id="263" r:id="rId10"/>
    <p:sldId id="264" r:id="rId11"/>
    <p:sldId id="266" r:id="rId12"/>
    <p:sldId id="267" r:id="rId13"/>
    <p:sldId id="260" r:id="rId14"/>
    <p:sldId id="270" r:id="rId1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43897B8-C744-440C-9DAE-E123D46D41EB}">
          <p14:sldIdLst>
            <p14:sldId id="257"/>
            <p14:sldId id="258"/>
            <p14:sldId id="259"/>
            <p14:sldId id="261"/>
            <p14:sldId id="262"/>
            <p14:sldId id="268"/>
            <p14:sldId id="269"/>
            <p14:sldId id="263"/>
            <p14:sldId id="264"/>
            <p14:sldId id="266"/>
            <p14:sldId id="267"/>
            <p14:sldId id="260"/>
            <p14:sldId id="270"/>
          </p14:sldIdLst>
        </p14:section>
        <p14:section name="Section sans titre" id="{00E2A75E-6926-4E1B-873D-32C577FB8859}">
          <p14:sldIdLst/>
        </p14:section>
      </p14:sectionLst>
    </p:ext>
    <p:ext uri="{EFAFB233-063F-42B5-8137-9DF3F51BA10A}">
      <p15:sldGuideLst xmlns:p15="http://schemas.microsoft.com/office/powerpoint/2012/main">
        <p15:guide id="1" orient="horz" pos="2160">
          <p15:clr>
            <a:srgbClr val="A4A3A4"/>
          </p15:clr>
        </p15:guide>
        <p15:guide id="2" orient="horz" pos="1072">
          <p15:clr>
            <a:srgbClr val="A4A3A4"/>
          </p15:clr>
        </p15:guide>
        <p15:guide id="3" orient="horz" pos="3888">
          <p15:clr>
            <a:srgbClr val="A4A3A4"/>
          </p15:clr>
        </p15:guide>
        <p15:guide id="4" orient="horz" pos="368">
          <p15:clr>
            <a:srgbClr val="A4A3A4"/>
          </p15:clr>
        </p15:guide>
        <p15:guide id="5" pos="3839">
          <p15:clr>
            <a:srgbClr val="A4A3A4"/>
          </p15:clr>
        </p15:guide>
        <p15:guide id="6" pos="768">
          <p15:clr>
            <a:srgbClr val="A4A3A4"/>
          </p15:clr>
        </p15:guide>
        <p15:guide id="7" pos="729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5" autoAdjust="0"/>
    <p:restoredTop sz="74182" autoAdjust="0"/>
  </p:normalViewPr>
  <p:slideViewPr>
    <p:cSldViewPr>
      <p:cViewPr varScale="1">
        <p:scale>
          <a:sx n="51" d="100"/>
          <a:sy n="51" d="100"/>
        </p:scale>
        <p:origin x="1224" y="66"/>
      </p:cViewPr>
      <p:guideLst>
        <p:guide orient="horz" pos="2160"/>
        <p:guide orient="horz" pos="1072"/>
        <p:guide orient="horz" pos="3888"/>
        <p:guide orient="horz" pos="368"/>
        <p:guide pos="3839"/>
        <p:guide pos="768"/>
        <p:guide pos="7294"/>
      </p:guideLst>
    </p:cSldViewPr>
  </p:slideViewPr>
  <p:notesTextViewPr>
    <p:cViewPr>
      <p:scale>
        <a:sx n="3" d="2"/>
        <a:sy n="3" d="2"/>
      </p:scale>
      <p:origin x="0" y="0"/>
    </p:cViewPr>
  </p:notesTextViewPr>
  <p:sorterViewPr>
    <p:cViewPr>
      <p:scale>
        <a:sx n="100" d="100"/>
        <a:sy n="100" d="100"/>
      </p:scale>
      <p:origin x="0" y="-1392"/>
    </p:cViewPr>
  </p:sorterViewPr>
  <p:notesViewPr>
    <p:cSldViewPr showGuides="1">
      <p:cViewPr varScale="1">
        <p:scale>
          <a:sx n="75" d="100"/>
          <a:sy n="75" d="100"/>
        </p:scale>
        <p:origin x="2918"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fr-FR"/>
              <a:t>13/06/2018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‹N°›</a:t>
            </a:fld>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fr-FR"/>
              <a:t>13/06/2018</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‹N°›</a:t>
            </a:fld>
            <a:endParaRPr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656960" lvl="6" indent="0" algn="l">
              <a:buFontTx/>
              <a:buNone/>
            </a:pPr>
            <a:endParaRPr lang="fr-FR" dirty="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1</a:t>
            </a:fld>
            <a:endParaRPr lang="fr-FR" dirty="0"/>
          </a:p>
        </p:txBody>
      </p:sp>
    </p:spTree>
    <p:extLst>
      <p:ext uri="{BB962C8B-B14F-4D97-AF65-F5344CB8AC3E}">
        <p14:creationId xmlns:p14="http://schemas.microsoft.com/office/powerpoint/2010/main" val="259124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dirty="0" smtClean="0">
                <a:solidFill>
                  <a:schemeClr val="tx1"/>
                </a:solidFill>
              </a:rPr>
              <a:t>Compétence 6 : Agir en éducateur responsable et selon des principes éthiques </a:t>
            </a:r>
          </a:p>
          <a:p>
            <a:pPr algn="just"/>
            <a:endParaRPr lang="fr-FR" sz="1800" b="1" dirty="0" smtClean="0">
              <a:solidFill>
                <a:schemeClr val="tx1"/>
              </a:solidFill>
            </a:endParaRPr>
          </a:p>
          <a:p>
            <a:pPr algn="just"/>
            <a:r>
              <a:rPr lang="fr-FR" sz="1600" dirty="0" smtClean="0">
                <a:solidFill>
                  <a:schemeClr val="tx1"/>
                </a:solidFill>
              </a:rPr>
              <a:t>Etablir des relations de respect mutuel avec les élèves et utiliser la sanction avec discernement et dans le respect du droit</a:t>
            </a:r>
          </a:p>
          <a:p>
            <a:endParaRPr lang="fr-FR" dirty="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12</a:t>
            </a:fld>
            <a:endParaRPr lang="fr-FR" dirty="0"/>
          </a:p>
        </p:txBody>
      </p:sp>
    </p:spTree>
    <p:extLst>
      <p:ext uri="{BB962C8B-B14F-4D97-AF65-F5344CB8AC3E}">
        <p14:creationId xmlns:p14="http://schemas.microsoft.com/office/powerpoint/2010/main" val="3861233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fr-FR" smtClean="0"/>
              <a:t>Modifiez le style du titre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r-FR" smtClean="0"/>
              <a:t>Modifiez le style des sous-titres du masque</a:t>
            </a:r>
            <a:endParaRPr/>
          </a:p>
        </p:txBody>
      </p:sp>
      <p:sp>
        <p:nvSpPr>
          <p:cNvPr id="22" name="Date Placeholder 21"/>
          <p:cNvSpPr>
            <a:spLocks noGrp="1"/>
          </p:cNvSpPr>
          <p:nvPr>
            <p:ph type="dt" sz="half" idx="10"/>
          </p:nvPr>
        </p:nvSpPr>
        <p:spPr/>
        <p:txBody>
          <a:bodyPr/>
          <a:lstStyle/>
          <a:p>
            <a:fld id="{F0DFD029-FB74-4578-B929-F66AA97659CA}" type="datetimeFigureOut">
              <a:rPr lang="fr-FR"/>
              <a:t>13/06/2018</a:t>
            </a:fld>
            <a:endParaRPr dirty="0"/>
          </a:p>
        </p:txBody>
      </p:sp>
      <p:sp>
        <p:nvSpPr>
          <p:cNvPr id="23" name="Footer Placeholder 22"/>
          <p:cNvSpPr>
            <a:spLocks noGrp="1"/>
          </p:cNvSpPr>
          <p:nvPr>
            <p:ph type="ftr" sz="quarter" idx="11"/>
          </p:nvPr>
        </p:nvSpPr>
        <p:spPr/>
        <p:txBody>
          <a:bodyPr/>
          <a:lstStyle/>
          <a:p>
            <a:endParaRPr dirty="0"/>
          </a:p>
        </p:txBody>
      </p:sp>
      <p:sp>
        <p:nvSpPr>
          <p:cNvPr id="24" name="Slide Number Placeholder 23"/>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F0DFD029-FB74-4578-B929-F66AA97659CA}" type="datetimeFigureOut">
              <a:rPr lang="fr-FR"/>
              <a:t>13/06/2018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fr-FR" smtClean="0"/>
              <a:t>Modifiez le style du titre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F0DFD029-FB74-4578-B929-F66AA97659CA}" type="datetimeFigureOut">
              <a:rPr lang="fr-FR"/>
              <a:t>13/06/2018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F0DFD029-FB74-4578-B929-F66AA97659CA}" type="datetimeFigureOut">
              <a:rPr lang="fr-FR"/>
              <a:t>13/06/2018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fr-FR" smtClean="0"/>
              <a:t>Modifiez le style du titre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0DFD029-FB74-4578-B929-F66AA97659CA}" type="datetimeFigureOut">
              <a:rPr lang="fr-FR"/>
              <a:t>13/06/2018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014DD1E-5D91-48A3-AD6D-45FBA980D106}" type="slidenum">
              <a:rPr/>
              <a:t>‹N°›</a:t>
            </a:fld>
            <a:endParaRPr dirty="0"/>
          </a:p>
        </p:txBody>
      </p:sp>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1223963"/>
          </a:xfrm>
        </p:spPr>
        <p:txBody>
          <a:bodyPr/>
          <a:lstStyle/>
          <a:p>
            <a:r>
              <a:rPr lang="fr-FR" smtClean="0"/>
              <a:t>Modifiez le style du titre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F0DFD029-FB74-4578-B929-F66AA97659CA}" type="datetimeFigureOut">
              <a:rPr lang="fr-FR"/>
              <a:t>13/06/2018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1223963"/>
          </a:xfrm>
        </p:spPr>
        <p:txBody>
          <a:bodyPr/>
          <a:lstStyle>
            <a:lvl1pPr>
              <a:defRPr/>
            </a:lvl1pPr>
          </a:lstStyle>
          <a:p>
            <a:r>
              <a:rPr lang="fr-FR" smtClean="0"/>
              <a:t>Modifiez le style du titre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fr-FR" smtClean="0"/>
              <a:t>Modifiez les styles du texte du masque</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fr-FR" smtClean="0"/>
              <a:t>Modifiez les styles du texte du masque</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F0DFD029-FB74-4578-B929-F66AA97659CA}" type="datetimeFigureOut">
              <a:rPr lang="fr-FR"/>
              <a:t>13/06/2018</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Date Placeholder 2"/>
          <p:cNvSpPr>
            <a:spLocks noGrp="1"/>
          </p:cNvSpPr>
          <p:nvPr>
            <p:ph type="dt" sz="half" idx="10"/>
          </p:nvPr>
        </p:nvSpPr>
        <p:spPr/>
        <p:txBody>
          <a:bodyPr/>
          <a:lstStyle/>
          <a:p>
            <a:fld id="{F0DFD029-FB74-4578-B929-F66AA97659CA}" type="datetimeFigureOut">
              <a:rPr lang="fr-FR"/>
              <a:t>13/06/2018</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fr-FR"/>
              <a:t>13/06/2018</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fr-FR" smtClean="0"/>
              <a:t>Modifiez le style du titre</a:t>
            </a:r>
            <a:endParaRP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0DFD029-FB74-4578-B929-F66AA97659CA}" type="datetimeFigureOut">
              <a:rPr lang="fr-FR"/>
              <a:t>13/06/2018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fr-FR" smtClean="0"/>
              <a:t>Modifiez le style du titre</a:t>
            </a:r>
            <a:endParaRPr/>
          </a:p>
        </p:txBody>
      </p:sp>
      <p:sp>
        <p:nvSpPr>
          <p:cNvPr id="3" name="Picture Placeholder 2"/>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fr-FR" dirty="0" smtClean="0"/>
              <a:t>Cliquez sur l'icône pour ajouter une image</a:t>
            </a:r>
            <a:endParaRPr dirty="0"/>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0DFD029-FB74-4578-B929-F66AA97659CA}" type="datetimeFigureOut">
              <a:rPr lang="fr-FR"/>
              <a:t>13/06/2018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fr-FR" smtClean="0"/>
              <a:t>Modifiez le style du titre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fr-FR"/>
              <a:pPr/>
              <a:t>13/06/2018</a:t>
            </a:fld>
            <a:endParaRPr dirty="0"/>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‹N°›</a:t>
            </a:fld>
            <a:endParaRPr dirty="0"/>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bwMode="auto">
          <a:xfrm>
            <a:off x="55349" y="-17373"/>
            <a:ext cx="2391610" cy="3393874"/>
            <a:chOff x="0" y="0"/>
            <a:chExt cx="2391610" cy="3393874"/>
          </a:xfrm>
        </p:grpSpPr>
        <p:pic>
          <p:nvPicPr>
            <p:cNvPr id="11" name="Image 10"/>
            <p:cNvPicPr>
              <a:picLocks noChangeAspect="1"/>
            </p:cNvPicPr>
            <p:nvPr/>
          </p:nvPicPr>
          <p:blipFill>
            <a:blip r:embed="rId3"/>
            <a:stretch/>
          </p:blipFill>
          <p:spPr bwMode="auto">
            <a:xfrm>
              <a:off x="0" y="0"/>
              <a:ext cx="2391610" cy="2606586"/>
            </a:xfrm>
            <a:prstGeom prst="rect">
              <a:avLst/>
            </a:prstGeom>
          </p:spPr>
        </p:pic>
        <p:pic>
          <p:nvPicPr>
            <p:cNvPr id="12" name="Image 11"/>
            <p:cNvPicPr>
              <a:picLocks noChangeAspect="1"/>
            </p:cNvPicPr>
            <p:nvPr/>
          </p:nvPicPr>
          <p:blipFill>
            <a:blip r:embed="rId4"/>
            <a:stretch/>
          </p:blipFill>
          <p:spPr bwMode="auto">
            <a:xfrm>
              <a:off x="655805" y="2745874"/>
              <a:ext cx="1080000" cy="648000"/>
            </a:xfrm>
            <a:prstGeom prst="rect">
              <a:avLst/>
            </a:prstGeom>
          </p:spPr>
        </p:pic>
      </p:grpSp>
      <p:sp>
        <p:nvSpPr>
          <p:cNvPr id="13" name="Sous-titre 4294967294"/>
          <p:cNvSpPr txBox="1">
            <a:spLocks/>
          </p:cNvSpPr>
          <p:nvPr/>
        </p:nvSpPr>
        <p:spPr bwMode="auto">
          <a:xfrm>
            <a:off x="981843" y="3933056"/>
            <a:ext cx="10733905" cy="936104"/>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0"/>
              </a:spcBef>
              <a:buClr>
                <a:schemeClr val="accent1"/>
              </a:buClr>
              <a:buSzPct val="100000"/>
              <a:buFont typeface="Arial" pitchFamily="34" charset="0"/>
              <a:buNone/>
              <a:defRPr sz="2800" kern="1200" cap="all" spc="200" baseline="0">
                <a:solidFill>
                  <a:schemeClr val="accent1"/>
                </a:solidFill>
                <a:latin typeface="+mn-lt"/>
                <a:ea typeface="+mn-ea"/>
                <a:cs typeface="+mn-cs"/>
              </a:defRPr>
            </a:lvl1pPr>
            <a:lvl2pPr marL="609493" indent="0" algn="ctr" defTabSz="1218987" rtl="0" eaLnBrk="1" latinLnBrk="0" hangingPunct="1">
              <a:lnSpc>
                <a:spcPct val="90000"/>
              </a:lnSpc>
              <a:spcBef>
                <a:spcPts val="800"/>
              </a:spcBef>
              <a:buClr>
                <a:schemeClr val="accent1"/>
              </a:buClr>
              <a:buSzPct val="80000"/>
              <a:buFont typeface="Arial" pitchFamily="34"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9pPr>
          </a:lstStyle>
          <a:p>
            <a:pPr>
              <a:defRPr/>
            </a:pPr>
            <a:r>
              <a:rPr lang="fr-FR" sz="1800" dirty="0" smtClean="0">
                <a:solidFill>
                  <a:schemeClr val="bg1"/>
                </a:solidFill>
                <a:latin typeface="Arial" panose="020B0604020202020204" pitchFamily="34" charset="0"/>
                <a:cs typeface="Arial" panose="020B0604020202020204" pitchFamily="34" charset="0"/>
              </a:rPr>
              <a:t>Stéphane VERCLEVEN : IA-IPR STI</a:t>
            </a:r>
          </a:p>
        </p:txBody>
      </p:sp>
      <p:sp>
        <p:nvSpPr>
          <p:cNvPr id="14" name="Title 1"/>
          <p:cNvSpPr>
            <a:spLocks noGrp="1"/>
          </p:cNvSpPr>
          <p:nvPr>
            <p:ph type="ctrTitle"/>
          </p:nvPr>
        </p:nvSpPr>
        <p:spPr bwMode="auto">
          <a:xfrm>
            <a:off x="2571749" y="116633"/>
            <a:ext cx="9144000" cy="1296144"/>
          </a:xfrm>
        </p:spPr>
        <p:txBody>
          <a:bodyPr anchor="t">
            <a:normAutofit/>
          </a:bodyPr>
          <a:lstStyle/>
          <a:p>
            <a:pPr algn="ctr">
              <a:defRPr/>
            </a:pPr>
            <a:r>
              <a:rPr lang="fr-FR" sz="6000" dirty="0" smtClean="0">
                <a:solidFill>
                  <a:schemeClr val="bg1"/>
                </a:solidFill>
                <a:latin typeface="Arial" panose="020B0604020202020204" pitchFamily="34" charset="0"/>
                <a:cs typeface="Arial" panose="020B0604020202020204" pitchFamily="34" charset="0"/>
              </a:rPr>
              <a:t>Formation</a:t>
            </a:r>
            <a:endParaRPr sz="6000" dirty="0">
              <a:solidFill>
                <a:schemeClr val="bg1"/>
              </a:solidFill>
              <a:latin typeface="Arial" panose="020B0604020202020204" pitchFamily="34" charset="0"/>
              <a:cs typeface="Arial" panose="020B0604020202020204" pitchFamily="34" charset="0"/>
            </a:endParaRPr>
          </a:p>
        </p:txBody>
      </p:sp>
      <p:sp>
        <p:nvSpPr>
          <p:cNvPr id="15" name="Subtitle 2"/>
          <p:cNvSpPr>
            <a:spLocks noGrp="1"/>
          </p:cNvSpPr>
          <p:nvPr>
            <p:ph type="subTitle" idx="1"/>
          </p:nvPr>
        </p:nvSpPr>
        <p:spPr bwMode="auto">
          <a:xfrm>
            <a:off x="2571749" y="2564757"/>
            <a:ext cx="9144000" cy="705537"/>
          </a:xfrm>
        </p:spPr>
        <p:txBody>
          <a:bodyPr/>
          <a:lstStyle/>
          <a:p>
            <a:pPr>
              <a:defRPr/>
            </a:pPr>
            <a:r>
              <a:rPr lang="fr-FR" dirty="0" smtClean="0">
                <a:solidFill>
                  <a:schemeClr val="bg1"/>
                </a:solidFill>
                <a:latin typeface="Arial" panose="020B0604020202020204" pitchFamily="34" charset="0"/>
                <a:cs typeface="Arial" panose="020B0604020202020204" pitchFamily="34" charset="0"/>
              </a:rPr>
              <a:t>EN FINIR AVEC LA NOTE GLOBALE ?</a:t>
            </a:r>
            <a:endParaRPr dirty="0"/>
          </a:p>
        </p:txBody>
      </p:sp>
      <p:sp>
        <p:nvSpPr>
          <p:cNvPr id="8" name="Sous-titre 4294967294"/>
          <p:cNvSpPr txBox="1">
            <a:spLocks/>
          </p:cNvSpPr>
          <p:nvPr/>
        </p:nvSpPr>
        <p:spPr bwMode="auto">
          <a:xfrm>
            <a:off x="4582244" y="5744951"/>
            <a:ext cx="4104456" cy="936104"/>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0"/>
              </a:spcBef>
              <a:buClr>
                <a:schemeClr val="accent1"/>
              </a:buClr>
              <a:buSzPct val="100000"/>
              <a:buFont typeface="Arial" pitchFamily="34" charset="0"/>
              <a:buNone/>
              <a:defRPr sz="2800" kern="1200" cap="all" spc="200" baseline="0">
                <a:solidFill>
                  <a:schemeClr val="accent1"/>
                </a:solidFill>
                <a:latin typeface="+mn-lt"/>
                <a:ea typeface="+mn-ea"/>
                <a:cs typeface="+mn-cs"/>
              </a:defRPr>
            </a:lvl1pPr>
            <a:lvl2pPr marL="609493" indent="0" algn="ctr" defTabSz="1218987" rtl="0" eaLnBrk="1" latinLnBrk="0" hangingPunct="1">
              <a:lnSpc>
                <a:spcPct val="90000"/>
              </a:lnSpc>
              <a:spcBef>
                <a:spcPts val="800"/>
              </a:spcBef>
              <a:buClr>
                <a:schemeClr val="accent1"/>
              </a:buClr>
              <a:buSzPct val="80000"/>
              <a:buFont typeface="Arial" pitchFamily="34"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9pPr>
          </a:lstStyle>
          <a:p>
            <a:pPr algn="ctr">
              <a:defRPr/>
            </a:pPr>
            <a:r>
              <a:rPr lang="fr-FR" sz="1800" b="1" i="1" dirty="0" smtClean="0">
                <a:solidFill>
                  <a:schemeClr val="bg1"/>
                </a:solidFill>
                <a:latin typeface="Arial" panose="020B0604020202020204" pitchFamily="34" charset="0"/>
                <a:cs typeface="Arial" panose="020B0604020202020204" pitchFamily="34" charset="0"/>
              </a:rPr>
              <a:t>ACADEMIE D’AMIENS</a:t>
            </a:r>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851" y="1052736"/>
            <a:ext cx="8749605" cy="1200329"/>
          </a:xfrm>
          <a:prstGeom prst="rect">
            <a:avLst/>
          </a:prstGeom>
        </p:spPr>
        <p:txBody>
          <a:bodyPr wrap="square">
            <a:spAutoFit/>
          </a:bodyPr>
          <a:lstStyle/>
          <a:p>
            <a:r>
              <a:rPr lang="fr-FR" b="1" dirty="0" smtClean="0">
                <a:solidFill>
                  <a:schemeClr val="bg1"/>
                </a:solidFill>
              </a:rPr>
              <a:t>LES  POINTS FAIBLES DE LA NOTE GLOBALE</a:t>
            </a:r>
            <a:endParaRPr lang="fr-FR" b="1" dirty="0">
              <a:solidFill>
                <a:schemeClr val="bg1"/>
              </a:solidFill>
            </a:endParaRPr>
          </a:p>
          <a:p>
            <a:endParaRPr lang="fr-FR" dirty="0" smtClean="0">
              <a:solidFill>
                <a:schemeClr val="bg1"/>
              </a:solidFill>
            </a:endParaRPr>
          </a:p>
          <a:p>
            <a:r>
              <a:rPr lang="fr-FR" b="1" dirty="0" smtClean="0">
                <a:solidFill>
                  <a:schemeClr val="bg1"/>
                </a:solidFill>
              </a:rPr>
              <a:t>Mauvaise interprétation de l’évolution des résultats</a:t>
            </a:r>
            <a:endParaRPr lang="fr-FR" dirty="0" smtClean="0">
              <a:solidFill>
                <a:schemeClr val="bg1"/>
              </a:solidFill>
            </a:endParaRPr>
          </a:p>
        </p:txBody>
      </p:sp>
      <p:sp>
        <p:nvSpPr>
          <p:cNvPr id="5" name="Title 12"/>
          <p:cNvSpPr txBox="1">
            <a:spLocks/>
          </p:cNvSpPr>
          <p:nvPr/>
        </p:nvSpPr>
        <p:spPr>
          <a:xfrm>
            <a:off x="1053851" y="188640"/>
            <a:ext cx="10945217"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fr-FR" sz="2800" b="1" dirty="0" smtClean="0">
                <a:solidFill>
                  <a:srgbClr val="FF0000"/>
                </a:solidFill>
              </a:rPr>
              <a:t>En finir avec la note globale ?</a:t>
            </a:r>
            <a:endParaRPr lang="fr-FR" sz="2800" b="1" dirty="0">
              <a:solidFill>
                <a:srgbClr val="FF0000"/>
              </a:solidFill>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53851" y="2420888"/>
            <a:ext cx="10945217" cy="1569660"/>
          </a:xfrm>
          <a:prstGeom prst="rect">
            <a:avLst/>
          </a:prstGeom>
        </p:spPr>
        <p:txBody>
          <a:bodyPr wrap="square">
            <a:spAutoFit/>
          </a:bodyPr>
          <a:lstStyle/>
          <a:p>
            <a:pPr algn="just"/>
            <a:r>
              <a:rPr lang="fr-FR" dirty="0">
                <a:solidFill>
                  <a:schemeClr val="bg1"/>
                </a:solidFill>
              </a:rPr>
              <a:t>Dans les analyses de conseil de classe, les enseignants sont amenés à porter des jugements sur les élèves et à partir de quelques notes, la tentation est grande d’extraire une </a:t>
            </a:r>
            <a:r>
              <a:rPr lang="fr-FR" dirty="0" smtClean="0">
                <a:solidFill>
                  <a:schemeClr val="bg1"/>
                </a:solidFill>
              </a:rPr>
              <a:t>tendance. Or </a:t>
            </a:r>
            <a:r>
              <a:rPr lang="fr-FR" dirty="0">
                <a:solidFill>
                  <a:schemeClr val="bg1"/>
                </a:solidFill>
              </a:rPr>
              <a:t>puisque l’enseignant suit une progression, les évaluations portent légitimement sur des notions différentes.</a:t>
            </a: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012" y="4158371"/>
            <a:ext cx="8124749" cy="250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0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851" y="1052736"/>
            <a:ext cx="8749605" cy="1200329"/>
          </a:xfrm>
          <a:prstGeom prst="rect">
            <a:avLst/>
          </a:prstGeom>
        </p:spPr>
        <p:txBody>
          <a:bodyPr wrap="square">
            <a:spAutoFit/>
          </a:bodyPr>
          <a:lstStyle/>
          <a:p>
            <a:r>
              <a:rPr lang="fr-FR" b="1" dirty="0" smtClean="0">
                <a:solidFill>
                  <a:schemeClr val="bg1"/>
                </a:solidFill>
              </a:rPr>
              <a:t>LES  POINTS FAIBLES DE LA NOTE GLOBALE</a:t>
            </a:r>
            <a:endParaRPr lang="fr-FR" b="1" dirty="0">
              <a:solidFill>
                <a:schemeClr val="bg1"/>
              </a:solidFill>
            </a:endParaRPr>
          </a:p>
          <a:p>
            <a:endParaRPr lang="fr-FR" dirty="0" smtClean="0">
              <a:solidFill>
                <a:schemeClr val="bg1"/>
              </a:solidFill>
            </a:endParaRPr>
          </a:p>
          <a:p>
            <a:r>
              <a:rPr lang="fr-FR" b="1" dirty="0" smtClean="0">
                <a:solidFill>
                  <a:schemeClr val="bg1"/>
                </a:solidFill>
              </a:rPr>
              <a:t>Classement des élèves selon des critères propres à l’enseignant</a:t>
            </a:r>
            <a:endParaRPr lang="fr-FR" dirty="0" smtClean="0">
              <a:solidFill>
                <a:schemeClr val="bg1"/>
              </a:solidFill>
            </a:endParaRPr>
          </a:p>
        </p:txBody>
      </p:sp>
      <p:sp>
        <p:nvSpPr>
          <p:cNvPr id="5" name="Title 12"/>
          <p:cNvSpPr txBox="1">
            <a:spLocks/>
          </p:cNvSpPr>
          <p:nvPr/>
        </p:nvSpPr>
        <p:spPr>
          <a:xfrm>
            <a:off x="1053851" y="188640"/>
            <a:ext cx="10945217"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fr-FR" sz="2800" b="1" dirty="0" smtClean="0">
                <a:solidFill>
                  <a:srgbClr val="FF0000"/>
                </a:solidFill>
              </a:rPr>
              <a:t>En finir avec la note globale ?</a:t>
            </a:r>
            <a:endParaRPr lang="fr-FR" sz="2800" b="1" dirty="0">
              <a:solidFill>
                <a:srgbClr val="FF0000"/>
              </a:solidFill>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53851" y="2420888"/>
            <a:ext cx="10945217" cy="830997"/>
          </a:xfrm>
          <a:prstGeom prst="rect">
            <a:avLst/>
          </a:prstGeom>
        </p:spPr>
        <p:txBody>
          <a:bodyPr wrap="square">
            <a:spAutoFit/>
          </a:bodyPr>
          <a:lstStyle/>
          <a:p>
            <a:pPr algn="just"/>
            <a:r>
              <a:rPr lang="fr-FR" dirty="0">
                <a:solidFill>
                  <a:schemeClr val="bg1"/>
                </a:solidFill>
              </a:rPr>
              <a:t>De la même manière, la moyenne globale d’un élève peut fortement dépendre de critères propres à chaque enseignant (Coefficients, bonus</a:t>
            </a:r>
            <a:r>
              <a:rPr lang="fr-FR" dirty="0" smtClean="0">
                <a:solidFill>
                  <a:schemeClr val="bg1"/>
                </a:solidFill>
              </a:rPr>
              <a:t>…)</a:t>
            </a:r>
            <a:endParaRPr lang="fr-FR" dirty="0">
              <a:solidFill>
                <a:schemeClr val="bg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330" y="3201897"/>
            <a:ext cx="9246610" cy="3541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62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851" y="1052736"/>
            <a:ext cx="10945217" cy="4893647"/>
          </a:xfrm>
          <a:prstGeom prst="rect">
            <a:avLst/>
          </a:prstGeom>
        </p:spPr>
        <p:txBody>
          <a:bodyPr wrap="square">
            <a:spAutoFit/>
          </a:bodyPr>
          <a:lstStyle/>
          <a:p>
            <a:r>
              <a:rPr lang="fr-FR" b="1" dirty="0" smtClean="0">
                <a:solidFill>
                  <a:schemeClr val="bg1"/>
                </a:solidFill>
              </a:rPr>
              <a:t>CONCLUSION</a:t>
            </a:r>
            <a:endParaRPr lang="fr-FR" b="1" dirty="0">
              <a:solidFill>
                <a:schemeClr val="bg1"/>
              </a:solidFill>
            </a:endParaRPr>
          </a:p>
          <a:p>
            <a:endParaRPr lang="fr-FR" dirty="0" smtClean="0">
              <a:solidFill>
                <a:schemeClr val="bg1"/>
              </a:solidFill>
            </a:endParaRPr>
          </a:p>
          <a:p>
            <a:r>
              <a:rPr lang="fr-FR" dirty="0" smtClean="0">
                <a:solidFill>
                  <a:schemeClr val="bg1"/>
                </a:solidFill>
              </a:rPr>
              <a:t>La note globale </a:t>
            </a:r>
            <a:r>
              <a:rPr lang="fr-FR" dirty="0" smtClean="0">
                <a:solidFill>
                  <a:schemeClr val="bg1"/>
                </a:solidFill>
              </a:rPr>
              <a:t>n’est pas pertinente si elle ne fait que mesurer quelque chose de globale sans avoir ce qu’il y a derrière.</a:t>
            </a:r>
            <a:endParaRPr lang="fr-FR" dirty="0">
              <a:solidFill>
                <a:schemeClr val="bg1"/>
              </a:solidFill>
            </a:endParaRPr>
          </a:p>
          <a:p>
            <a:endParaRPr lang="fr-FR" dirty="0" smtClean="0">
              <a:solidFill>
                <a:schemeClr val="bg1"/>
              </a:solidFill>
            </a:endParaRPr>
          </a:p>
          <a:p>
            <a:pPr algn="just"/>
            <a:r>
              <a:rPr lang="fr-FR" dirty="0" smtClean="0">
                <a:solidFill>
                  <a:schemeClr val="bg1"/>
                </a:solidFill>
              </a:rPr>
              <a:t>A </a:t>
            </a:r>
            <a:r>
              <a:rPr lang="fr-FR" dirty="0">
                <a:solidFill>
                  <a:schemeClr val="bg1"/>
                </a:solidFill>
              </a:rPr>
              <a:t>condenser trop d’informations en un seul nombre, la note devient un nombre flottant, sans véritable signification, qui n’existe que pour lui même. Les élèves </a:t>
            </a:r>
            <a:r>
              <a:rPr lang="fr-FR" dirty="0" err="1">
                <a:solidFill>
                  <a:schemeClr val="bg1"/>
                </a:solidFill>
              </a:rPr>
              <a:t>entre-eux</a:t>
            </a:r>
            <a:r>
              <a:rPr lang="fr-FR" dirty="0">
                <a:solidFill>
                  <a:schemeClr val="bg1"/>
                </a:solidFill>
              </a:rPr>
              <a:t> n’échangent que cela « combien tu as eu ? » et l’information « j’ai eu 14/20 » suffit.</a:t>
            </a:r>
          </a:p>
          <a:p>
            <a:pPr algn="just"/>
            <a:r>
              <a:rPr lang="fr-FR" dirty="0">
                <a:solidFill>
                  <a:schemeClr val="bg1"/>
                </a:solidFill>
              </a:rPr>
              <a:t/>
            </a:r>
            <a:br>
              <a:rPr lang="fr-FR" dirty="0">
                <a:solidFill>
                  <a:schemeClr val="bg1"/>
                </a:solidFill>
              </a:rPr>
            </a:br>
            <a:r>
              <a:rPr lang="fr-FR" dirty="0">
                <a:solidFill>
                  <a:schemeClr val="bg1"/>
                </a:solidFill>
              </a:rPr>
              <a:t>On se moque alors du sujet, de ce qui a été réussi ou non, on ne retient que la note, qui joue un rôle social majeur, particulièrement pénalisant pour les élèves en difficultés.</a:t>
            </a:r>
            <a:endParaRPr lang="fr-FR" dirty="0">
              <a:solidFill>
                <a:schemeClr val="bg1"/>
              </a:solidFill>
            </a:endParaRPr>
          </a:p>
        </p:txBody>
      </p:sp>
      <p:sp>
        <p:nvSpPr>
          <p:cNvPr id="5" name="Title 12"/>
          <p:cNvSpPr txBox="1">
            <a:spLocks/>
          </p:cNvSpPr>
          <p:nvPr/>
        </p:nvSpPr>
        <p:spPr>
          <a:xfrm>
            <a:off x="1053851" y="188640"/>
            <a:ext cx="10945217"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fr-FR" sz="2800" b="1" dirty="0" smtClean="0">
                <a:solidFill>
                  <a:srgbClr val="FF0000"/>
                </a:solidFill>
              </a:rPr>
              <a:t>En finir avec la note globale ?</a:t>
            </a:r>
            <a:endParaRPr lang="fr-FR" sz="2800" b="1" dirty="0">
              <a:solidFill>
                <a:srgbClr val="FF0000"/>
              </a:solidFill>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rot="21386075">
            <a:off x="3590861" y="5758256"/>
            <a:ext cx="5457709" cy="707886"/>
          </a:xfrm>
          <a:prstGeom prst="rect">
            <a:avLst/>
          </a:prstGeom>
          <a:solidFill>
            <a:srgbClr val="FF0000"/>
          </a:solidFill>
        </p:spPr>
        <p:txBody>
          <a:bodyPr wrap="square" rtlCol="0">
            <a:spAutoFit/>
          </a:bodyPr>
          <a:lstStyle/>
          <a:p>
            <a:pPr algn="ctr"/>
            <a:r>
              <a:rPr lang="fr-FR" sz="2000" b="1" dirty="0" smtClean="0">
                <a:solidFill>
                  <a:srgbClr val="FFFF00"/>
                </a:solidFill>
              </a:rPr>
              <a:t>Une remédiation très difficile à </a:t>
            </a:r>
            <a:r>
              <a:rPr lang="fr-FR" sz="2000" b="1" dirty="0" smtClean="0">
                <a:solidFill>
                  <a:srgbClr val="FFFF00"/>
                </a:solidFill>
              </a:rPr>
              <a:t>voi</a:t>
            </a:r>
            <a:r>
              <a:rPr lang="fr-FR" sz="2000" b="1" dirty="0" smtClean="0">
                <a:solidFill>
                  <a:srgbClr val="FFFF00"/>
                </a:solidFill>
              </a:rPr>
              <a:t>r impossible </a:t>
            </a:r>
            <a:r>
              <a:rPr lang="fr-FR" sz="2000" b="1" dirty="0" smtClean="0">
                <a:solidFill>
                  <a:srgbClr val="FFFF00"/>
                </a:solidFill>
              </a:rPr>
              <a:t>mettre </a:t>
            </a:r>
            <a:r>
              <a:rPr lang="fr-FR" sz="2000" b="1" dirty="0" smtClean="0">
                <a:solidFill>
                  <a:srgbClr val="FFFF00"/>
                </a:solidFill>
              </a:rPr>
              <a:t>en place</a:t>
            </a:r>
            <a:endParaRPr lang="fr-FR" sz="2000" b="1" dirty="0">
              <a:solidFill>
                <a:srgbClr val="FFFF00"/>
              </a:solidFill>
            </a:endParaRPr>
          </a:p>
        </p:txBody>
      </p:sp>
      <p:sp>
        <p:nvSpPr>
          <p:cNvPr id="8" name="Rectangle à coins arrondis 7"/>
          <p:cNvSpPr/>
          <p:nvPr/>
        </p:nvSpPr>
        <p:spPr>
          <a:xfrm rot="434091">
            <a:off x="8732570" y="471356"/>
            <a:ext cx="2874865" cy="910187"/>
          </a:xfrm>
          <a:prstGeom prst="roundRect">
            <a:avLst/>
          </a:prstGeom>
          <a:solidFill>
            <a:schemeClr val="tx1">
              <a:lumMod val="75000"/>
            </a:schemeClr>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0000"/>
                </a:solidFill>
              </a:rPr>
              <a:t>Compétence 6 des personnels de l’éducation</a:t>
            </a:r>
            <a:endParaRPr lang="fr-FR" sz="2000" b="1" dirty="0">
              <a:solidFill>
                <a:srgbClr val="FF0000"/>
              </a:solidFill>
            </a:endParaRPr>
          </a:p>
        </p:txBody>
      </p:sp>
    </p:spTree>
    <p:extLst>
      <p:ext uri="{BB962C8B-B14F-4D97-AF65-F5344CB8AC3E}">
        <p14:creationId xmlns:p14="http://schemas.microsoft.com/office/powerpoint/2010/main" val="214228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851" y="1052736"/>
            <a:ext cx="10945217" cy="2677656"/>
          </a:xfrm>
          <a:prstGeom prst="rect">
            <a:avLst/>
          </a:prstGeom>
        </p:spPr>
        <p:txBody>
          <a:bodyPr wrap="square">
            <a:spAutoFit/>
          </a:bodyPr>
          <a:lstStyle/>
          <a:p>
            <a:r>
              <a:rPr lang="fr-FR" b="1" dirty="0" smtClean="0">
                <a:solidFill>
                  <a:schemeClr val="bg1"/>
                </a:solidFill>
              </a:rPr>
              <a:t>CONCLUSION</a:t>
            </a:r>
            <a:endParaRPr lang="fr-FR" b="1" dirty="0">
              <a:solidFill>
                <a:schemeClr val="bg1"/>
              </a:solidFill>
            </a:endParaRPr>
          </a:p>
          <a:p>
            <a:endParaRPr lang="fr-FR" dirty="0" smtClean="0">
              <a:solidFill>
                <a:schemeClr val="bg1"/>
              </a:solidFill>
            </a:endParaRPr>
          </a:p>
          <a:p>
            <a:r>
              <a:rPr lang="fr-FR" dirty="0" smtClean="0">
                <a:solidFill>
                  <a:schemeClr val="bg1"/>
                </a:solidFill>
              </a:rPr>
              <a:t>La note globale peut être pertinente</a:t>
            </a:r>
            <a:endParaRPr lang="fr-FR" dirty="0">
              <a:solidFill>
                <a:schemeClr val="bg1"/>
              </a:solidFill>
            </a:endParaRPr>
          </a:p>
          <a:p>
            <a:endParaRPr lang="fr-FR" dirty="0" smtClean="0">
              <a:solidFill>
                <a:schemeClr val="bg1"/>
              </a:solidFill>
            </a:endParaRPr>
          </a:p>
          <a:p>
            <a:r>
              <a:rPr lang="fr-FR" dirty="0">
                <a:solidFill>
                  <a:schemeClr val="bg1"/>
                </a:solidFill>
              </a:rPr>
              <a:t>	</a:t>
            </a:r>
            <a:r>
              <a:rPr lang="fr-FR" dirty="0" smtClean="0">
                <a:solidFill>
                  <a:schemeClr val="bg1"/>
                </a:solidFill>
              </a:rPr>
              <a:t>- si elle à du sens et si elle peut être justifiée (grille d’évaluation critériée) ;</a:t>
            </a:r>
            <a:endParaRPr lang="fr-FR" dirty="0">
              <a:solidFill>
                <a:schemeClr val="bg1"/>
              </a:solidFill>
            </a:endParaRPr>
          </a:p>
          <a:p>
            <a:r>
              <a:rPr lang="fr-FR" dirty="0" smtClean="0">
                <a:solidFill>
                  <a:schemeClr val="bg1"/>
                </a:solidFill>
              </a:rPr>
              <a:t>	- si elle sert à traduire de manière compréhensible un niveau d’acquisition de compétence pour un public non spécialiste de la pédagogie (parents, professionnels)</a:t>
            </a:r>
          </a:p>
        </p:txBody>
      </p:sp>
      <p:sp>
        <p:nvSpPr>
          <p:cNvPr id="5" name="Title 12"/>
          <p:cNvSpPr txBox="1">
            <a:spLocks/>
          </p:cNvSpPr>
          <p:nvPr/>
        </p:nvSpPr>
        <p:spPr>
          <a:xfrm>
            <a:off x="1053851" y="188640"/>
            <a:ext cx="10945217"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fr-FR" sz="2800" b="1" dirty="0" smtClean="0">
                <a:solidFill>
                  <a:srgbClr val="FF0000"/>
                </a:solidFill>
              </a:rPr>
              <a:t>En finir avec la note globale ?</a:t>
            </a:r>
            <a:endParaRPr lang="fr-FR" sz="2800" b="1" dirty="0">
              <a:solidFill>
                <a:srgbClr val="FF0000"/>
              </a:solidFill>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 name="Groupe 2"/>
          <p:cNvGrpSpPr/>
          <p:nvPr/>
        </p:nvGrpSpPr>
        <p:grpSpPr>
          <a:xfrm>
            <a:off x="2638028" y="3730392"/>
            <a:ext cx="8025129" cy="2865030"/>
            <a:chOff x="2638028" y="3730392"/>
            <a:chExt cx="8025129" cy="286503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6139"/>
            <a:stretch/>
          </p:blipFill>
          <p:spPr bwMode="auto">
            <a:xfrm>
              <a:off x="2638028" y="3730392"/>
              <a:ext cx="7914549" cy="2865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9688481" y="4363174"/>
              <a:ext cx="974676"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grpSp>
    </p:spTree>
    <p:extLst>
      <p:ext uri="{BB962C8B-B14F-4D97-AF65-F5344CB8AC3E}">
        <p14:creationId xmlns:p14="http://schemas.microsoft.com/office/powerpoint/2010/main" val="17328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4967" y="1052736"/>
            <a:ext cx="8749605" cy="3785652"/>
          </a:xfrm>
          <a:prstGeom prst="rect">
            <a:avLst/>
          </a:prstGeom>
        </p:spPr>
        <p:txBody>
          <a:bodyPr wrap="square">
            <a:spAutoFit/>
          </a:bodyPr>
          <a:lstStyle/>
          <a:p>
            <a:r>
              <a:rPr lang="fr-FR" b="1" dirty="0" smtClean="0">
                <a:solidFill>
                  <a:schemeClr val="bg1"/>
                </a:solidFill>
              </a:rPr>
              <a:t>LES AVANTAGES DE LA NOTE GLOBALE (note sur 20) </a:t>
            </a:r>
            <a:r>
              <a:rPr lang="fr-FR" b="1" dirty="0">
                <a:solidFill>
                  <a:schemeClr val="bg1"/>
                </a:solidFill>
              </a:rPr>
              <a:t>:</a:t>
            </a:r>
          </a:p>
          <a:p>
            <a:endParaRPr lang="fr-FR" dirty="0" smtClean="0">
              <a:solidFill>
                <a:schemeClr val="bg1"/>
              </a:solidFill>
            </a:endParaRPr>
          </a:p>
          <a:p>
            <a:r>
              <a:rPr lang="fr-FR" dirty="0" smtClean="0">
                <a:solidFill>
                  <a:schemeClr val="bg1"/>
                </a:solidFill>
              </a:rPr>
              <a:t>Permet de résumer en une seule information (note de 0 à 20) un niveau d’ensemble de l’élève.</a:t>
            </a:r>
          </a:p>
          <a:p>
            <a:endParaRPr lang="fr-FR" dirty="0">
              <a:solidFill>
                <a:schemeClr val="bg1"/>
              </a:solidFill>
            </a:endParaRPr>
          </a:p>
          <a:p>
            <a:r>
              <a:rPr lang="fr-FR" dirty="0" smtClean="0">
                <a:solidFill>
                  <a:schemeClr val="bg1"/>
                </a:solidFill>
              </a:rPr>
              <a:t>Symbolique très forte (culture de la note).</a:t>
            </a:r>
          </a:p>
          <a:p>
            <a:endParaRPr lang="fr-FR" dirty="0">
              <a:solidFill>
                <a:schemeClr val="bg1"/>
              </a:solidFill>
            </a:endParaRPr>
          </a:p>
          <a:p>
            <a:r>
              <a:rPr lang="fr-FR" dirty="0" smtClean="0">
                <a:solidFill>
                  <a:schemeClr val="bg1"/>
                </a:solidFill>
              </a:rPr>
              <a:t>Permet de classer rapidement les élèves.</a:t>
            </a:r>
          </a:p>
          <a:p>
            <a:endParaRPr lang="fr-FR" dirty="0" smtClean="0">
              <a:solidFill>
                <a:schemeClr val="bg1"/>
              </a:solidFill>
            </a:endParaRPr>
          </a:p>
          <a:p>
            <a:r>
              <a:rPr lang="fr-FR" dirty="0" smtClean="0">
                <a:solidFill>
                  <a:schemeClr val="bg1"/>
                </a:solidFill>
              </a:rPr>
              <a:t>Source de pression pour les parents (sanction / récompense)</a:t>
            </a:r>
          </a:p>
        </p:txBody>
      </p:sp>
      <p:sp>
        <p:nvSpPr>
          <p:cNvPr id="5" name="Title 12"/>
          <p:cNvSpPr txBox="1">
            <a:spLocks/>
          </p:cNvSpPr>
          <p:nvPr/>
        </p:nvSpPr>
        <p:spPr>
          <a:xfrm>
            <a:off x="1053851" y="188640"/>
            <a:ext cx="10945217"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fr-FR" sz="2800" b="1" dirty="0" smtClean="0">
                <a:solidFill>
                  <a:srgbClr val="FF0000"/>
                </a:solidFill>
              </a:rPr>
              <a:t>En finir avec la note globale ?</a:t>
            </a:r>
            <a:endParaRPr lang="fr-FR" sz="2800" b="1" dirty="0">
              <a:solidFill>
                <a:srgbClr val="FF0000"/>
              </a:solidFill>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74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851" y="1052736"/>
            <a:ext cx="8749605" cy="1200329"/>
          </a:xfrm>
          <a:prstGeom prst="rect">
            <a:avLst/>
          </a:prstGeom>
        </p:spPr>
        <p:txBody>
          <a:bodyPr wrap="square">
            <a:spAutoFit/>
          </a:bodyPr>
          <a:lstStyle/>
          <a:p>
            <a:r>
              <a:rPr lang="fr-FR" b="1" dirty="0" smtClean="0">
                <a:solidFill>
                  <a:schemeClr val="bg1"/>
                </a:solidFill>
              </a:rPr>
              <a:t>LES  POINTS FAIBLES DE LA NOTE GLOBALE</a:t>
            </a:r>
            <a:endParaRPr lang="fr-FR" b="1" dirty="0">
              <a:solidFill>
                <a:schemeClr val="bg1"/>
              </a:solidFill>
            </a:endParaRPr>
          </a:p>
          <a:p>
            <a:endParaRPr lang="fr-FR" dirty="0" smtClean="0">
              <a:solidFill>
                <a:schemeClr val="bg1"/>
              </a:solidFill>
            </a:endParaRPr>
          </a:p>
          <a:p>
            <a:r>
              <a:rPr lang="fr-FR" dirty="0" smtClean="0">
                <a:solidFill>
                  <a:schemeClr val="bg1"/>
                </a:solidFill>
              </a:rPr>
              <a:t>Une part importante de </a:t>
            </a:r>
            <a:r>
              <a:rPr lang="fr-FR" b="1" dirty="0" smtClean="0">
                <a:solidFill>
                  <a:schemeClr val="bg1"/>
                </a:solidFill>
              </a:rPr>
              <a:t>subjectivité du correcteur</a:t>
            </a:r>
          </a:p>
        </p:txBody>
      </p:sp>
      <p:sp>
        <p:nvSpPr>
          <p:cNvPr id="5" name="Title 12"/>
          <p:cNvSpPr txBox="1">
            <a:spLocks/>
          </p:cNvSpPr>
          <p:nvPr/>
        </p:nvSpPr>
        <p:spPr>
          <a:xfrm>
            <a:off x="1053851" y="188640"/>
            <a:ext cx="10945217"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fr-FR" sz="2800" b="1" dirty="0" smtClean="0">
                <a:solidFill>
                  <a:srgbClr val="FF0000"/>
                </a:solidFill>
              </a:rPr>
              <a:t>En finir avec la note globale ?</a:t>
            </a:r>
            <a:endParaRPr lang="fr-FR" sz="2800" b="1" dirty="0">
              <a:solidFill>
                <a:srgbClr val="FF0000"/>
              </a:solidFill>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289" y="1052736"/>
            <a:ext cx="482453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053851" y="2418564"/>
            <a:ext cx="6310438" cy="3970318"/>
          </a:xfrm>
          <a:prstGeom prst="rect">
            <a:avLst/>
          </a:prstGeom>
        </p:spPr>
        <p:txBody>
          <a:bodyPr wrap="square">
            <a:spAutoFit/>
          </a:bodyPr>
          <a:lstStyle/>
          <a:p>
            <a:pPr algn="just"/>
            <a:r>
              <a:rPr lang="fr-FR" sz="1800" b="1" dirty="0" smtClean="0">
                <a:solidFill>
                  <a:schemeClr val="bg1"/>
                </a:solidFill>
              </a:rPr>
              <a:t>En </a:t>
            </a:r>
            <a:r>
              <a:rPr lang="fr-FR" sz="1800" b="1" dirty="0">
                <a:solidFill>
                  <a:schemeClr val="bg1"/>
                </a:solidFill>
              </a:rPr>
              <a:t>1930</a:t>
            </a:r>
            <a:r>
              <a:rPr lang="fr-FR" sz="1800" dirty="0">
                <a:solidFill>
                  <a:schemeClr val="bg1"/>
                </a:solidFill>
              </a:rPr>
              <a:t> le professeur Laugier sème un malaise pernicieux dans les milieux universitaires, en effectuant une expérience de multi-correction de copies d'agrégation d'histoire puisées dans les archives. 166 copies ont été corrigées par 2 professeurs travaillant séparément, sans connaître leurs appréciations respectives. Tous les deux avaient une longue expérience et corrigeaient méticuleusement. Les résultats furent surprenants. </a:t>
            </a:r>
            <a:r>
              <a:rPr lang="fr-FR" sz="1800" b="1" dirty="0">
                <a:solidFill>
                  <a:schemeClr val="bg1"/>
                </a:solidFill>
              </a:rPr>
              <a:t>La moyenne des notes du premier correcteur dépassait de près de deux points celle du second. Le candidat classé avant dernier par l'un était classé second par l'autre.</a:t>
            </a:r>
            <a:r>
              <a:rPr lang="fr-FR" sz="1800" dirty="0">
                <a:solidFill>
                  <a:schemeClr val="bg1"/>
                </a:solidFill>
              </a:rPr>
              <a:t> Les écarts de notes allaient jusqu'à 9 points. Le premier correcteur donnait un 5 à 21 copies cotées entre 2 et 14 par le second ; le second donnait un 7 à 20 copies cotées entre 2 et 11,5 par le premier. </a:t>
            </a:r>
            <a:r>
              <a:rPr lang="fr-FR" sz="1800" b="1" dirty="0">
                <a:solidFill>
                  <a:schemeClr val="bg1"/>
                </a:solidFill>
              </a:rPr>
              <a:t>La moitié des candidats reçus par un correcteur était refusée par l'autre.</a:t>
            </a:r>
          </a:p>
        </p:txBody>
      </p:sp>
    </p:spTree>
    <p:extLst>
      <p:ext uri="{BB962C8B-B14F-4D97-AF65-F5344CB8AC3E}">
        <p14:creationId xmlns:p14="http://schemas.microsoft.com/office/powerpoint/2010/main" val="353649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851" y="1052736"/>
            <a:ext cx="8749605" cy="1200329"/>
          </a:xfrm>
          <a:prstGeom prst="rect">
            <a:avLst/>
          </a:prstGeom>
        </p:spPr>
        <p:txBody>
          <a:bodyPr wrap="square">
            <a:spAutoFit/>
          </a:bodyPr>
          <a:lstStyle/>
          <a:p>
            <a:r>
              <a:rPr lang="fr-FR" b="1" dirty="0" smtClean="0">
                <a:solidFill>
                  <a:schemeClr val="bg1"/>
                </a:solidFill>
              </a:rPr>
              <a:t>LES  POINTS FAIBLES DE LA NOTE GLOBALE</a:t>
            </a:r>
            <a:endParaRPr lang="fr-FR" b="1" dirty="0">
              <a:solidFill>
                <a:schemeClr val="bg1"/>
              </a:solidFill>
            </a:endParaRPr>
          </a:p>
          <a:p>
            <a:endParaRPr lang="fr-FR" dirty="0" smtClean="0">
              <a:solidFill>
                <a:schemeClr val="bg1"/>
              </a:solidFill>
            </a:endParaRPr>
          </a:p>
          <a:p>
            <a:r>
              <a:rPr lang="fr-FR" b="1" dirty="0" smtClean="0">
                <a:solidFill>
                  <a:schemeClr val="bg1"/>
                </a:solidFill>
              </a:rPr>
              <a:t>Conception</a:t>
            </a:r>
            <a:r>
              <a:rPr lang="fr-FR" dirty="0" smtClean="0">
                <a:solidFill>
                  <a:schemeClr val="bg1"/>
                </a:solidFill>
              </a:rPr>
              <a:t> de l’évaluation selon la note souhaitée</a:t>
            </a:r>
            <a:endParaRPr lang="fr-FR" b="1" dirty="0" smtClean="0">
              <a:solidFill>
                <a:schemeClr val="bg1"/>
              </a:solidFill>
            </a:endParaRPr>
          </a:p>
        </p:txBody>
      </p:sp>
      <p:sp>
        <p:nvSpPr>
          <p:cNvPr id="5" name="Title 12"/>
          <p:cNvSpPr txBox="1">
            <a:spLocks/>
          </p:cNvSpPr>
          <p:nvPr/>
        </p:nvSpPr>
        <p:spPr>
          <a:xfrm>
            <a:off x="1053851" y="188640"/>
            <a:ext cx="10945217"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fr-FR" sz="2800" b="1" dirty="0" smtClean="0">
                <a:solidFill>
                  <a:srgbClr val="FF0000"/>
                </a:solidFill>
              </a:rPr>
              <a:t>En finir avec la note globale ?</a:t>
            </a:r>
            <a:endParaRPr lang="fr-FR" sz="2800" b="1" dirty="0">
              <a:solidFill>
                <a:srgbClr val="FF0000"/>
              </a:solidFill>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53851" y="2584197"/>
            <a:ext cx="4953753" cy="2677656"/>
          </a:xfrm>
          <a:prstGeom prst="rect">
            <a:avLst/>
          </a:prstGeom>
        </p:spPr>
        <p:txBody>
          <a:bodyPr wrap="square">
            <a:spAutoFit/>
          </a:bodyPr>
          <a:lstStyle/>
          <a:p>
            <a:pPr algn="just"/>
            <a:r>
              <a:rPr lang="fr-FR" dirty="0" smtClean="0">
                <a:solidFill>
                  <a:schemeClr val="bg1"/>
                </a:solidFill>
              </a:rPr>
              <a:t>Pour certains enseignants, pour qu'une évaluation </a:t>
            </a:r>
            <a:r>
              <a:rPr lang="fr-FR" dirty="0">
                <a:solidFill>
                  <a:schemeClr val="bg1"/>
                </a:solidFill>
              </a:rPr>
              <a:t>d'élèves </a:t>
            </a:r>
            <a:r>
              <a:rPr lang="fr-FR" dirty="0" smtClean="0">
                <a:solidFill>
                  <a:schemeClr val="bg1"/>
                </a:solidFill>
              </a:rPr>
              <a:t>paraisse </a:t>
            </a:r>
            <a:r>
              <a:rPr lang="fr-FR" dirty="0">
                <a:solidFill>
                  <a:schemeClr val="bg1"/>
                </a:solidFill>
              </a:rPr>
              <a:t>crédible, il faut qu'il </a:t>
            </a:r>
            <a:r>
              <a:rPr lang="fr-FR" dirty="0" smtClean="0">
                <a:solidFill>
                  <a:schemeClr val="bg1"/>
                </a:solidFill>
              </a:rPr>
              <a:t>y ait un </a:t>
            </a:r>
            <a:r>
              <a:rPr lang="fr-FR" dirty="0">
                <a:solidFill>
                  <a:schemeClr val="bg1"/>
                </a:solidFill>
              </a:rPr>
              <a:t>certain pourcentage de </a:t>
            </a:r>
            <a:r>
              <a:rPr lang="fr-FR" dirty="0" smtClean="0">
                <a:solidFill>
                  <a:schemeClr val="bg1"/>
                </a:solidFill>
              </a:rPr>
              <a:t>mauvaises </a:t>
            </a:r>
            <a:r>
              <a:rPr lang="fr-FR" dirty="0">
                <a:solidFill>
                  <a:schemeClr val="bg1"/>
                </a:solidFill>
              </a:rPr>
              <a:t>notes, une </a:t>
            </a:r>
            <a:r>
              <a:rPr lang="fr-FR" b="1" dirty="0" smtClean="0">
                <a:solidFill>
                  <a:schemeClr val="bg1"/>
                </a:solidFill>
              </a:rPr>
              <a:t>constante </a:t>
            </a:r>
            <a:r>
              <a:rPr lang="fr-FR" b="1" dirty="0">
                <a:solidFill>
                  <a:schemeClr val="bg1"/>
                </a:solidFill>
              </a:rPr>
              <a:t>macabre </a:t>
            </a:r>
            <a:r>
              <a:rPr lang="fr-FR" dirty="0">
                <a:solidFill>
                  <a:schemeClr val="bg1"/>
                </a:solidFill>
              </a:rPr>
              <a:t>en </a:t>
            </a:r>
            <a:r>
              <a:rPr lang="fr-FR" dirty="0" smtClean="0">
                <a:solidFill>
                  <a:schemeClr val="bg1"/>
                </a:solidFill>
              </a:rPr>
              <a:t>quelque </a:t>
            </a:r>
            <a:r>
              <a:rPr lang="fr-FR" dirty="0">
                <a:solidFill>
                  <a:schemeClr val="bg1"/>
                </a:solidFill>
              </a:rPr>
              <a:t>sorte, même </a:t>
            </a:r>
            <a:r>
              <a:rPr lang="fr-FR" dirty="0" smtClean="0">
                <a:solidFill>
                  <a:schemeClr val="bg1"/>
                </a:solidFill>
              </a:rPr>
              <a:t>quand ils </a:t>
            </a:r>
            <a:r>
              <a:rPr lang="fr-FR" dirty="0">
                <a:solidFill>
                  <a:schemeClr val="bg1"/>
                </a:solidFill>
              </a:rPr>
              <a:t>ont travaillé et compris</a:t>
            </a:r>
            <a:r>
              <a:rPr lang="fr-FR" dirty="0" smtClean="0">
                <a:solidFill>
                  <a:schemeClr val="bg1"/>
                </a:solidFill>
              </a:rPr>
              <a:t>.</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564" y="1254566"/>
            <a:ext cx="4536504" cy="4273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36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851" y="1052736"/>
            <a:ext cx="8749605" cy="1200329"/>
          </a:xfrm>
          <a:prstGeom prst="rect">
            <a:avLst/>
          </a:prstGeom>
        </p:spPr>
        <p:txBody>
          <a:bodyPr wrap="square">
            <a:spAutoFit/>
          </a:bodyPr>
          <a:lstStyle/>
          <a:p>
            <a:r>
              <a:rPr lang="fr-FR" b="1" dirty="0" smtClean="0">
                <a:solidFill>
                  <a:schemeClr val="bg1"/>
                </a:solidFill>
              </a:rPr>
              <a:t>LES  POINTS FAIBLES DE LA NOTE GLOBALE</a:t>
            </a:r>
            <a:endParaRPr lang="fr-FR" b="1" dirty="0">
              <a:solidFill>
                <a:schemeClr val="bg1"/>
              </a:solidFill>
            </a:endParaRPr>
          </a:p>
          <a:p>
            <a:endParaRPr lang="fr-FR" dirty="0" smtClean="0">
              <a:solidFill>
                <a:schemeClr val="bg1"/>
              </a:solidFill>
            </a:endParaRPr>
          </a:p>
          <a:p>
            <a:r>
              <a:rPr lang="fr-FR" b="1" dirty="0" smtClean="0">
                <a:solidFill>
                  <a:schemeClr val="bg1"/>
                </a:solidFill>
              </a:rPr>
              <a:t>Facteur de dispersion</a:t>
            </a:r>
            <a:r>
              <a:rPr lang="fr-FR" dirty="0" smtClean="0">
                <a:solidFill>
                  <a:schemeClr val="bg1"/>
                </a:solidFill>
              </a:rPr>
              <a:t> non </a:t>
            </a:r>
            <a:r>
              <a:rPr lang="fr-FR" dirty="0">
                <a:solidFill>
                  <a:schemeClr val="bg1"/>
                </a:solidFill>
              </a:rPr>
              <a:t>n</a:t>
            </a:r>
            <a:r>
              <a:rPr lang="fr-FR" dirty="0" smtClean="0">
                <a:solidFill>
                  <a:schemeClr val="bg1"/>
                </a:solidFill>
              </a:rPr>
              <a:t>égligeable</a:t>
            </a:r>
          </a:p>
        </p:txBody>
      </p:sp>
      <p:sp>
        <p:nvSpPr>
          <p:cNvPr id="5" name="Title 12"/>
          <p:cNvSpPr txBox="1">
            <a:spLocks/>
          </p:cNvSpPr>
          <p:nvPr/>
        </p:nvSpPr>
        <p:spPr>
          <a:xfrm>
            <a:off x="1053851" y="188640"/>
            <a:ext cx="10945217"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fr-FR" sz="2800" b="1" dirty="0" smtClean="0">
                <a:solidFill>
                  <a:srgbClr val="FF0000"/>
                </a:solidFill>
              </a:rPr>
              <a:t>En finir avec la note globale ?</a:t>
            </a:r>
            <a:endParaRPr lang="fr-FR" sz="2800" b="1" dirty="0">
              <a:solidFill>
                <a:srgbClr val="FF0000"/>
              </a:solidFill>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53851" y="2584197"/>
            <a:ext cx="10945217" cy="3785652"/>
          </a:xfrm>
          <a:prstGeom prst="rect">
            <a:avLst/>
          </a:prstGeom>
        </p:spPr>
        <p:txBody>
          <a:bodyPr wrap="square">
            <a:spAutoFit/>
          </a:bodyPr>
          <a:lstStyle/>
          <a:p>
            <a:pPr algn="just"/>
            <a:r>
              <a:rPr lang="fr-FR" dirty="0">
                <a:solidFill>
                  <a:schemeClr val="bg1"/>
                </a:solidFill>
              </a:rPr>
              <a:t>Un autre phénomène qui se surajoute est </a:t>
            </a:r>
            <a:endParaRPr lang="fr-FR" dirty="0" smtClean="0">
              <a:solidFill>
                <a:schemeClr val="bg1"/>
              </a:solidFill>
            </a:endParaRPr>
          </a:p>
          <a:p>
            <a:pPr algn="just"/>
            <a:r>
              <a:rPr lang="fr-FR" dirty="0" smtClean="0">
                <a:solidFill>
                  <a:schemeClr val="bg1"/>
                </a:solidFill>
              </a:rPr>
              <a:t>qu’un </a:t>
            </a:r>
            <a:r>
              <a:rPr lang="fr-FR" dirty="0">
                <a:solidFill>
                  <a:schemeClr val="bg1"/>
                </a:solidFill>
              </a:rPr>
              <a:t>paquet de copie est rarement </a:t>
            </a:r>
            <a:r>
              <a:rPr lang="fr-FR" dirty="0" smtClean="0">
                <a:solidFill>
                  <a:schemeClr val="bg1"/>
                </a:solidFill>
              </a:rPr>
              <a:t>corrigé</a:t>
            </a:r>
          </a:p>
          <a:p>
            <a:pPr algn="just"/>
            <a:r>
              <a:rPr lang="fr-FR" dirty="0" smtClean="0">
                <a:solidFill>
                  <a:schemeClr val="bg1"/>
                </a:solidFill>
              </a:rPr>
              <a:t>en </a:t>
            </a:r>
            <a:r>
              <a:rPr lang="fr-FR" dirty="0">
                <a:solidFill>
                  <a:schemeClr val="bg1"/>
                </a:solidFill>
              </a:rPr>
              <a:t>une fois. Chaque moment différent </a:t>
            </a:r>
            <a:r>
              <a:rPr lang="fr-FR" dirty="0" smtClean="0">
                <a:solidFill>
                  <a:schemeClr val="bg1"/>
                </a:solidFill>
              </a:rPr>
              <a:t>de</a:t>
            </a:r>
          </a:p>
          <a:p>
            <a:pPr algn="just"/>
            <a:r>
              <a:rPr lang="fr-FR" dirty="0" smtClean="0">
                <a:solidFill>
                  <a:schemeClr val="bg1"/>
                </a:solidFill>
              </a:rPr>
              <a:t>correction </a:t>
            </a:r>
            <a:r>
              <a:rPr lang="fr-FR" dirty="0">
                <a:solidFill>
                  <a:schemeClr val="bg1"/>
                </a:solidFill>
              </a:rPr>
              <a:t>impactera la notation, selon </a:t>
            </a:r>
            <a:endParaRPr lang="fr-FR" dirty="0" smtClean="0">
              <a:solidFill>
                <a:schemeClr val="bg1"/>
              </a:solidFill>
            </a:endParaRPr>
          </a:p>
          <a:p>
            <a:pPr algn="just"/>
            <a:r>
              <a:rPr lang="fr-FR" dirty="0" smtClean="0">
                <a:solidFill>
                  <a:schemeClr val="bg1"/>
                </a:solidFill>
              </a:rPr>
              <a:t>la </a:t>
            </a:r>
            <a:r>
              <a:rPr lang="fr-FR" dirty="0">
                <a:solidFill>
                  <a:schemeClr val="bg1"/>
                </a:solidFill>
              </a:rPr>
              <a:t>fatigue, l’humeur, </a:t>
            </a:r>
            <a:r>
              <a:rPr lang="fr-FR" dirty="0" smtClean="0">
                <a:solidFill>
                  <a:schemeClr val="bg1"/>
                </a:solidFill>
              </a:rPr>
              <a:t>l’environnement.</a:t>
            </a:r>
          </a:p>
          <a:p>
            <a:pPr algn="just"/>
            <a:endParaRPr lang="fr-FR" dirty="0">
              <a:solidFill>
                <a:schemeClr val="bg1"/>
              </a:solidFill>
            </a:endParaRPr>
          </a:p>
          <a:p>
            <a:pPr algn="just"/>
            <a:r>
              <a:rPr lang="fr-FR" dirty="0" smtClean="0">
                <a:solidFill>
                  <a:schemeClr val="bg1"/>
                </a:solidFill>
              </a:rPr>
              <a:t>De </a:t>
            </a:r>
            <a:r>
              <a:rPr lang="fr-FR" dirty="0">
                <a:solidFill>
                  <a:schemeClr val="bg1"/>
                </a:solidFill>
              </a:rPr>
              <a:t>même, l’appréciation des premières copies, dans lesquelles on découvre des erreurs, on s’étonne de ce qu’on lit, est différente de celles de fin de paquet, où la réaction est atténuée par le nombre. L’appréciation est aussi impactée par l’ordre dans lequel sont classées les copies.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0476" y="918609"/>
            <a:ext cx="5450373" cy="387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65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851" y="1052736"/>
            <a:ext cx="10369153" cy="1200329"/>
          </a:xfrm>
          <a:prstGeom prst="rect">
            <a:avLst/>
          </a:prstGeom>
        </p:spPr>
        <p:txBody>
          <a:bodyPr wrap="square">
            <a:spAutoFit/>
          </a:bodyPr>
          <a:lstStyle/>
          <a:p>
            <a:r>
              <a:rPr lang="fr-FR" b="1" dirty="0" smtClean="0">
                <a:solidFill>
                  <a:schemeClr val="bg1"/>
                </a:solidFill>
              </a:rPr>
              <a:t>LES  POINTS FAIBLES DE LA NOTE GLOBALE</a:t>
            </a:r>
            <a:endParaRPr lang="fr-FR" b="1" dirty="0">
              <a:solidFill>
                <a:schemeClr val="bg1"/>
              </a:solidFill>
            </a:endParaRPr>
          </a:p>
          <a:p>
            <a:endParaRPr lang="fr-FR" dirty="0" smtClean="0">
              <a:solidFill>
                <a:schemeClr val="bg1"/>
              </a:solidFill>
            </a:endParaRPr>
          </a:p>
          <a:p>
            <a:r>
              <a:rPr lang="fr-FR" b="1" dirty="0" smtClean="0">
                <a:solidFill>
                  <a:schemeClr val="bg1"/>
                </a:solidFill>
              </a:rPr>
              <a:t>Source de frustration d’incompréhension de démotivation pour l’élève</a:t>
            </a:r>
            <a:endParaRPr lang="fr-FR" dirty="0" smtClean="0">
              <a:solidFill>
                <a:schemeClr val="bg1"/>
              </a:solidFill>
            </a:endParaRPr>
          </a:p>
        </p:txBody>
      </p:sp>
      <p:sp>
        <p:nvSpPr>
          <p:cNvPr id="5" name="Title 12"/>
          <p:cNvSpPr txBox="1">
            <a:spLocks/>
          </p:cNvSpPr>
          <p:nvPr/>
        </p:nvSpPr>
        <p:spPr>
          <a:xfrm>
            <a:off x="1053851" y="188640"/>
            <a:ext cx="10945217"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fr-FR" sz="2800" b="1" dirty="0" smtClean="0">
                <a:solidFill>
                  <a:srgbClr val="FF0000"/>
                </a:solidFill>
              </a:rPr>
              <a:t>En finir avec la note globale ?</a:t>
            </a:r>
            <a:endParaRPr lang="fr-FR" sz="2800" b="1" dirty="0">
              <a:solidFill>
                <a:srgbClr val="FF0000"/>
              </a:solidFill>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427" y="2573903"/>
            <a:ext cx="4712668" cy="391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53851" y="2584197"/>
            <a:ext cx="6092825" cy="1200329"/>
          </a:xfrm>
          <a:prstGeom prst="rect">
            <a:avLst/>
          </a:prstGeom>
        </p:spPr>
        <p:txBody>
          <a:bodyPr>
            <a:spAutoFit/>
          </a:bodyPr>
          <a:lstStyle/>
          <a:p>
            <a:pPr marL="285750" indent="-285750" algn="just">
              <a:buFontTx/>
              <a:buChar char="-"/>
            </a:pPr>
            <a:r>
              <a:rPr lang="fr-FR" dirty="0">
                <a:solidFill>
                  <a:schemeClr val="bg1"/>
                </a:solidFill>
              </a:rPr>
              <a:t>Note punition </a:t>
            </a:r>
          </a:p>
          <a:p>
            <a:pPr marL="285750" indent="-285750" algn="just">
              <a:buFontTx/>
              <a:buChar char="-"/>
            </a:pPr>
            <a:r>
              <a:rPr lang="fr-FR" dirty="0">
                <a:solidFill>
                  <a:schemeClr val="bg1"/>
                </a:solidFill>
              </a:rPr>
              <a:t>Note sanction</a:t>
            </a:r>
          </a:p>
          <a:p>
            <a:pPr marL="285750" indent="-285750" algn="just">
              <a:buFontTx/>
              <a:buChar char="-"/>
            </a:pPr>
            <a:r>
              <a:rPr lang="fr-FR" dirty="0">
                <a:solidFill>
                  <a:schemeClr val="bg1"/>
                </a:solidFill>
              </a:rPr>
              <a:t>Note couperet</a:t>
            </a:r>
          </a:p>
        </p:txBody>
      </p:sp>
    </p:spTree>
    <p:extLst>
      <p:ext uri="{BB962C8B-B14F-4D97-AF65-F5344CB8AC3E}">
        <p14:creationId xmlns:p14="http://schemas.microsoft.com/office/powerpoint/2010/main" val="332566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851" y="1052736"/>
            <a:ext cx="10369153" cy="1200329"/>
          </a:xfrm>
          <a:prstGeom prst="rect">
            <a:avLst/>
          </a:prstGeom>
        </p:spPr>
        <p:txBody>
          <a:bodyPr wrap="square">
            <a:spAutoFit/>
          </a:bodyPr>
          <a:lstStyle/>
          <a:p>
            <a:r>
              <a:rPr lang="fr-FR" b="1" dirty="0" smtClean="0">
                <a:solidFill>
                  <a:schemeClr val="bg1"/>
                </a:solidFill>
              </a:rPr>
              <a:t>LES  POINTS FAIBLES DE LA NOTE GLOBALE</a:t>
            </a:r>
            <a:endParaRPr lang="fr-FR" b="1" dirty="0">
              <a:solidFill>
                <a:schemeClr val="bg1"/>
              </a:solidFill>
            </a:endParaRPr>
          </a:p>
          <a:p>
            <a:endParaRPr lang="fr-FR" dirty="0" smtClean="0">
              <a:solidFill>
                <a:schemeClr val="bg1"/>
              </a:solidFill>
            </a:endParaRPr>
          </a:p>
          <a:p>
            <a:r>
              <a:rPr lang="fr-FR" b="1" dirty="0" smtClean="0">
                <a:solidFill>
                  <a:schemeClr val="bg1"/>
                </a:solidFill>
              </a:rPr>
              <a:t>Source d’injustice, d’</a:t>
            </a:r>
            <a:r>
              <a:rPr lang="fr-FR" b="1" dirty="0" err="1" smtClean="0">
                <a:solidFill>
                  <a:schemeClr val="bg1"/>
                </a:solidFill>
              </a:rPr>
              <a:t>inéquité</a:t>
            </a:r>
            <a:endParaRPr lang="fr-FR" b="1" dirty="0" smtClean="0">
              <a:solidFill>
                <a:schemeClr val="bg1"/>
              </a:solidFill>
            </a:endParaRPr>
          </a:p>
        </p:txBody>
      </p:sp>
      <p:sp>
        <p:nvSpPr>
          <p:cNvPr id="5" name="Title 12"/>
          <p:cNvSpPr txBox="1">
            <a:spLocks/>
          </p:cNvSpPr>
          <p:nvPr/>
        </p:nvSpPr>
        <p:spPr>
          <a:xfrm>
            <a:off x="1053851" y="188640"/>
            <a:ext cx="10945217"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fr-FR" sz="2800" b="1" dirty="0" smtClean="0">
                <a:solidFill>
                  <a:srgbClr val="FF0000"/>
                </a:solidFill>
              </a:rPr>
              <a:t>En finir avec la note globale ?</a:t>
            </a:r>
            <a:endParaRPr lang="fr-FR" sz="2800" b="1" dirty="0">
              <a:solidFill>
                <a:srgbClr val="FF0000"/>
              </a:solidFill>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53851" y="2584197"/>
            <a:ext cx="6166099" cy="3416320"/>
          </a:xfrm>
          <a:prstGeom prst="rect">
            <a:avLst/>
          </a:prstGeom>
        </p:spPr>
        <p:txBody>
          <a:bodyPr wrap="square">
            <a:spAutoFit/>
          </a:bodyPr>
          <a:lstStyle/>
          <a:p>
            <a:pPr algn="just"/>
            <a:r>
              <a:rPr lang="fr-FR" dirty="0">
                <a:solidFill>
                  <a:schemeClr val="bg1"/>
                </a:solidFill>
              </a:rPr>
              <a:t>La plupart du temps les enseignants produisent des notes selon le calendrier. Mais apprendre, c’est se tromper, recommencer, progresser, se tromper encore ainsi de suite.</a:t>
            </a:r>
          </a:p>
          <a:p>
            <a:pPr algn="just"/>
            <a:endParaRPr lang="fr-FR" dirty="0">
              <a:solidFill>
                <a:schemeClr val="bg1"/>
              </a:solidFill>
            </a:endParaRPr>
          </a:p>
          <a:p>
            <a:pPr algn="ctr"/>
            <a:r>
              <a:rPr lang="fr-FR" dirty="0">
                <a:solidFill>
                  <a:srgbClr val="FF0000"/>
                </a:solidFill>
              </a:rPr>
              <a:t>date d’évaluation imposée + note figée</a:t>
            </a:r>
          </a:p>
          <a:p>
            <a:pPr algn="ctr"/>
            <a:r>
              <a:rPr lang="fr-FR" dirty="0">
                <a:solidFill>
                  <a:srgbClr val="FF0000"/>
                </a:solidFill>
              </a:rPr>
              <a:t>=</a:t>
            </a:r>
          </a:p>
          <a:p>
            <a:pPr algn="ctr"/>
            <a:r>
              <a:rPr lang="fr-FR" dirty="0">
                <a:solidFill>
                  <a:srgbClr val="FF0000"/>
                </a:solidFill>
              </a:rPr>
              <a:t>inégalité</a:t>
            </a:r>
          </a:p>
          <a:p>
            <a:pPr algn="just"/>
            <a:endParaRPr lang="fr-FR" dirty="0">
              <a:solidFill>
                <a:schemeClr val="bg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067" y="1061119"/>
            <a:ext cx="4636001" cy="3819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70242" y="5400352"/>
            <a:ext cx="10728826" cy="1200329"/>
          </a:xfrm>
          <a:prstGeom prst="rect">
            <a:avLst/>
          </a:prstGeom>
        </p:spPr>
        <p:txBody>
          <a:bodyPr wrap="square">
            <a:spAutoFit/>
          </a:bodyPr>
          <a:lstStyle/>
          <a:p>
            <a:pPr algn="just"/>
            <a:endParaRPr lang="fr-FR" dirty="0">
              <a:solidFill>
                <a:schemeClr val="bg1"/>
              </a:solidFill>
            </a:endParaRPr>
          </a:p>
          <a:p>
            <a:pPr algn="just"/>
            <a:r>
              <a:rPr lang="fr-FR" dirty="0">
                <a:solidFill>
                  <a:schemeClr val="bg1"/>
                </a:solidFill>
              </a:rPr>
              <a:t>Chaque élève est différent, prendre en compte ces différences c’est agir en éducateur responsable selon des principes éthiques.</a:t>
            </a:r>
            <a:endParaRPr lang="fr-FR" dirty="0">
              <a:solidFill>
                <a:schemeClr val="bg1"/>
              </a:solidFill>
            </a:endParaRPr>
          </a:p>
        </p:txBody>
      </p:sp>
    </p:spTree>
    <p:extLst>
      <p:ext uri="{BB962C8B-B14F-4D97-AF65-F5344CB8AC3E}">
        <p14:creationId xmlns:p14="http://schemas.microsoft.com/office/powerpoint/2010/main" val="203284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851" y="1052736"/>
            <a:ext cx="8749605" cy="1200329"/>
          </a:xfrm>
          <a:prstGeom prst="rect">
            <a:avLst/>
          </a:prstGeom>
        </p:spPr>
        <p:txBody>
          <a:bodyPr wrap="square">
            <a:spAutoFit/>
          </a:bodyPr>
          <a:lstStyle/>
          <a:p>
            <a:r>
              <a:rPr lang="fr-FR" b="1" dirty="0" smtClean="0">
                <a:solidFill>
                  <a:schemeClr val="bg1"/>
                </a:solidFill>
              </a:rPr>
              <a:t>LES  POINTS FAIBLES DE LA NOTE GLOBALE</a:t>
            </a:r>
            <a:endParaRPr lang="fr-FR" b="1" dirty="0">
              <a:solidFill>
                <a:schemeClr val="bg1"/>
              </a:solidFill>
            </a:endParaRPr>
          </a:p>
          <a:p>
            <a:endParaRPr lang="fr-FR" dirty="0" smtClean="0">
              <a:solidFill>
                <a:schemeClr val="bg1"/>
              </a:solidFill>
            </a:endParaRPr>
          </a:p>
          <a:p>
            <a:r>
              <a:rPr lang="fr-FR" b="1" dirty="0" smtClean="0">
                <a:solidFill>
                  <a:schemeClr val="bg1"/>
                </a:solidFill>
              </a:rPr>
              <a:t>Analyse des résultats non pertinent</a:t>
            </a:r>
            <a:endParaRPr lang="fr-FR" dirty="0" smtClean="0">
              <a:solidFill>
                <a:schemeClr val="bg1"/>
              </a:solidFill>
            </a:endParaRPr>
          </a:p>
        </p:txBody>
      </p:sp>
      <p:sp>
        <p:nvSpPr>
          <p:cNvPr id="5" name="Title 12"/>
          <p:cNvSpPr txBox="1">
            <a:spLocks/>
          </p:cNvSpPr>
          <p:nvPr/>
        </p:nvSpPr>
        <p:spPr>
          <a:xfrm>
            <a:off x="1053851" y="188640"/>
            <a:ext cx="10945217"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fr-FR" sz="2800" b="1" dirty="0" smtClean="0">
                <a:solidFill>
                  <a:srgbClr val="FF0000"/>
                </a:solidFill>
              </a:rPr>
              <a:t>En finir avec la note globale ?</a:t>
            </a:r>
            <a:endParaRPr lang="fr-FR" sz="2800" b="1" dirty="0">
              <a:solidFill>
                <a:srgbClr val="FF0000"/>
              </a:solidFill>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53851" y="2584197"/>
            <a:ext cx="10945217" cy="1200329"/>
          </a:xfrm>
          <a:prstGeom prst="rect">
            <a:avLst/>
          </a:prstGeom>
        </p:spPr>
        <p:txBody>
          <a:bodyPr wrap="square">
            <a:spAutoFit/>
          </a:bodyPr>
          <a:lstStyle/>
          <a:p>
            <a:pPr algn="just"/>
            <a:r>
              <a:rPr lang="fr-FR" dirty="0">
                <a:solidFill>
                  <a:schemeClr val="bg1"/>
                </a:solidFill>
              </a:rPr>
              <a:t>Un professeur de mathématiques propose un devoir bilan à ses élèves avec classiquement une partie numérique et une partie géométrique. Il propose le barème suivant et voici les résultats de 3 élèves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97" y="3918926"/>
            <a:ext cx="10888786" cy="2462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85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851" y="1052736"/>
            <a:ext cx="8749605" cy="1200329"/>
          </a:xfrm>
          <a:prstGeom prst="rect">
            <a:avLst/>
          </a:prstGeom>
        </p:spPr>
        <p:txBody>
          <a:bodyPr wrap="square">
            <a:spAutoFit/>
          </a:bodyPr>
          <a:lstStyle/>
          <a:p>
            <a:r>
              <a:rPr lang="fr-FR" b="1" dirty="0" smtClean="0">
                <a:solidFill>
                  <a:schemeClr val="bg1"/>
                </a:solidFill>
              </a:rPr>
              <a:t>LES  POINTS FAIBLES DE LA NOTE GLOBALE</a:t>
            </a:r>
            <a:endParaRPr lang="fr-FR" b="1" dirty="0">
              <a:solidFill>
                <a:schemeClr val="bg1"/>
              </a:solidFill>
            </a:endParaRPr>
          </a:p>
          <a:p>
            <a:endParaRPr lang="fr-FR" dirty="0" smtClean="0">
              <a:solidFill>
                <a:schemeClr val="bg1"/>
              </a:solidFill>
            </a:endParaRPr>
          </a:p>
          <a:p>
            <a:r>
              <a:rPr lang="fr-FR" b="1" dirty="0" smtClean="0">
                <a:solidFill>
                  <a:schemeClr val="bg1"/>
                </a:solidFill>
              </a:rPr>
              <a:t>Subjectivité des barèmes</a:t>
            </a:r>
            <a:endParaRPr lang="fr-FR" dirty="0" smtClean="0">
              <a:solidFill>
                <a:schemeClr val="bg1"/>
              </a:solidFill>
            </a:endParaRPr>
          </a:p>
        </p:txBody>
      </p:sp>
      <p:sp>
        <p:nvSpPr>
          <p:cNvPr id="5" name="Title 12"/>
          <p:cNvSpPr txBox="1">
            <a:spLocks/>
          </p:cNvSpPr>
          <p:nvPr/>
        </p:nvSpPr>
        <p:spPr>
          <a:xfrm>
            <a:off x="1053851" y="188640"/>
            <a:ext cx="10945217"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fr-FR" sz="2800" b="1" dirty="0" smtClean="0">
                <a:solidFill>
                  <a:srgbClr val="FF0000"/>
                </a:solidFill>
              </a:rPr>
              <a:t>En finir avec la note globale ?</a:t>
            </a:r>
            <a:endParaRPr lang="fr-FR" sz="2800" b="1" dirty="0">
              <a:solidFill>
                <a:srgbClr val="FF0000"/>
              </a:solidFill>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53851" y="2584197"/>
            <a:ext cx="10945217" cy="1200329"/>
          </a:xfrm>
          <a:prstGeom prst="rect">
            <a:avLst/>
          </a:prstGeom>
        </p:spPr>
        <p:txBody>
          <a:bodyPr wrap="square">
            <a:spAutoFit/>
          </a:bodyPr>
          <a:lstStyle/>
          <a:p>
            <a:pPr algn="just"/>
            <a:r>
              <a:rPr lang="fr-FR" dirty="0">
                <a:solidFill>
                  <a:schemeClr val="bg1"/>
                </a:solidFill>
              </a:rPr>
              <a:t>A partir de ce même exemple, si le correcteur décide d’attribuer 15 points en géométrie et 5 points en numérique, ce nouveau barème avantagerais BARNABE et pénalise ALBERT.</a:t>
            </a:r>
          </a:p>
        </p:txBody>
      </p:sp>
      <p:grpSp>
        <p:nvGrpSpPr>
          <p:cNvPr id="7" name="Groupe 6"/>
          <p:cNvGrpSpPr/>
          <p:nvPr/>
        </p:nvGrpSpPr>
        <p:grpSpPr>
          <a:xfrm>
            <a:off x="1364194" y="3966646"/>
            <a:ext cx="10934501" cy="2509083"/>
            <a:chOff x="768482" y="2848868"/>
            <a:chExt cx="7642096" cy="1753592"/>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82" y="2852936"/>
              <a:ext cx="764209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843808" y="3284984"/>
              <a:ext cx="7920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a:solidFill>
                      <a:srgbClr val="FF0000"/>
                    </a:solidFill>
                  </a:ln>
                  <a:solidFill>
                    <a:srgbClr val="FF0000"/>
                  </a:solidFill>
                </a:rPr>
                <a:t>0</a:t>
              </a:r>
              <a:endParaRPr lang="fr-FR" dirty="0">
                <a:ln>
                  <a:solidFill>
                    <a:srgbClr val="FF0000"/>
                  </a:solidFill>
                </a:ln>
                <a:solidFill>
                  <a:srgbClr val="FF0000"/>
                </a:solidFill>
              </a:endParaRPr>
            </a:p>
          </p:txBody>
        </p:sp>
        <p:sp>
          <p:nvSpPr>
            <p:cNvPr id="12" name="Rectangle 11"/>
            <p:cNvSpPr/>
            <p:nvPr/>
          </p:nvSpPr>
          <p:spPr>
            <a:xfrm>
              <a:off x="5508104" y="3284984"/>
              <a:ext cx="7920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rgbClr val="FF0000"/>
                    </a:solidFill>
                  </a:ln>
                  <a:solidFill>
                    <a:srgbClr val="FF0000"/>
                  </a:solidFill>
                </a:rPr>
                <a:t>5</a:t>
              </a:r>
            </a:p>
          </p:txBody>
        </p:sp>
        <p:sp>
          <p:nvSpPr>
            <p:cNvPr id="13" name="Rectangle 12"/>
            <p:cNvSpPr/>
            <p:nvPr/>
          </p:nvSpPr>
          <p:spPr>
            <a:xfrm>
              <a:off x="5796136" y="2848868"/>
              <a:ext cx="1152128" cy="432048"/>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ln>
                    <a:solidFill>
                      <a:srgbClr val="FF0000"/>
                    </a:solidFill>
                  </a:ln>
                  <a:solidFill>
                    <a:srgbClr val="FF0000"/>
                  </a:solidFill>
                </a:rPr>
                <a:t>5 points</a:t>
              </a:r>
            </a:p>
          </p:txBody>
        </p:sp>
        <p:sp>
          <p:nvSpPr>
            <p:cNvPr id="14" name="Rectangle 13"/>
            <p:cNvSpPr/>
            <p:nvPr/>
          </p:nvSpPr>
          <p:spPr>
            <a:xfrm>
              <a:off x="3395119" y="2848868"/>
              <a:ext cx="1152128" cy="432048"/>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ln>
                    <a:solidFill>
                      <a:srgbClr val="FF0000"/>
                    </a:solidFill>
                  </a:ln>
                  <a:solidFill>
                    <a:srgbClr val="FF0000"/>
                  </a:solidFill>
                </a:rPr>
                <a:t>15 points</a:t>
              </a:r>
            </a:p>
          </p:txBody>
        </p:sp>
        <p:sp>
          <p:nvSpPr>
            <p:cNvPr id="15" name="Rectangle 14"/>
            <p:cNvSpPr/>
            <p:nvPr/>
          </p:nvSpPr>
          <p:spPr>
            <a:xfrm>
              <a:off x="7524328" y="3284984"/>
              <a:ext cx="7920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rgbClr val="FF0000"/>
                    </a:solidFill>
                  </a:ln>
                  <a:solidFill>
                    <a:srgbClr val="FF0000"/>
                  </a:solidFill>
                </a:rPr>
                <a:t>5</a:t>
              </a:r>
            </a:p>
          </p:txBody>
        </p:sp>
        <p:sp>
          <p:nvSpPr>
            <p:cNvPr id="16" name="Rectangle 15"/>
            <p:cNvSpPr/>
            <p:nvPr/>
          </p:nvSpPr>
          <p:spPr>
            <a:xfrm>
              <a:off x="2843808" y="3738364"/>
              <a:ext cx="7920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a:solidFill>
                      <a:srgbClr val="FF0000"/>
                    </a:solidFill>
                  </a:ln>
                  <a:solidFill>
                    <a:srgbClr val="FF0000"/>
                  </a:solidFill>
                </a:rPr>
                <a:t>15</a:t>
              </a:r>
              <a:endParaRPr lang="fr-FR" dirty="0">
                <a:ln>
                  <a:solidFill>
                    <a:srgbClr val="FF0000"/>
                  </a:solidFill>
                </a:ln>
                <a:solidFill>
                  <a:srgbClr val="FF0000"/>
                </a:solidFill>
              </a:endParaRPr>
            </a:p>
          </p:txBody>
        </p:sp>
        <p:sp>
          <p:nvSpPr>
            <p:cNvPr id="17" name="Rectangle 16"/>
            <p:cNvSpPr/>
            <p:nvPr/>
          </p:nvSpPr>
          <p:spPr>
            <a:xfrm>
              <a:off x="5508104" y="3738364"/>
              <a:ext cx="7920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rgbClr val="FF0000"/>
                    </a:solidFill>
                  </a:ln>
                  <a:solidFill>
                    <a:srgbClr val="FF0000"/>
                  </a:solidFill>
                </a:rPr>
                <a:t>0</a:t>
              </a:r>
            </a:p>
          </p:txBody>
        </p:sp>
        <p:sp>
          <p:nvSpPr>
            <p:cNvPr id="18" name="Rectangle 17"/>
            <p:cNvSpPr/>
            <p:nvPr/>
          </p:nvSpPr>
          <p:spPr>
            <a:xfrm>
              <a:off x="7524328" y="3738364"/>
              <a:ext cx="7920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a:solidFill>
                      <a:srgbClr val="FF0000"/>
                    </a:solidFill>
                  </a:ln>
                  <a:solidFill>
                    <a:srgbClr val="FF0000"/>
                  </a:solidFill>
                </a:rPr>
                <a:t>15</a:t>
              </a:r>
              <a:endParaRPr lang="fr-FR" dirty="0">
                <a:ln>
                  <a:solidFill>
                    <a:srgbClr val="FF0000"/>
                  </a:solidFill>
                </a:ln>
                <a:solidFill>
                  <a:srgbClr val="FF0000"/>
                </a:solidFill>
              </a:endParaRPr>
            </a:p>
          </p:txBody>
        </p:sp>
        <p:sp>
          <p:nvSpPr>
            <p:cNvPr id="19" name="Rectangle 18"/>
            <p:cNvSpPr/>
            <p:nvPr/>
          </p:nvSpPr>
          <p:spPr>
            <a:xfrm>
              <a:off x="2843808" y="4170412"/>
              <a:ext cx="7920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a:solidFill>
                      <a:srgbClr val="FF0000"/>
                    </a:solidFill>
                  </a:ln>
                  <a:solidFill>
                    <a:srgbClr val="FF0000"/>
                  </a:solidFill>
                </a:rPr>
                <a:t>7,5</a:t>
              </a:r>
              <a:endParaRPr lang="fr-FR" dirty="0">
                <a:ln>
                  <a:solidFill>
                    <a:srgbClr val="FF0000"/>
                  </a:solidFill>
                </a:ln>
                <a:solidFill>
                  <a:srgbClr val="FF0000"/>
                </a:solidFill>
              </a:endParaRPr>
            </a:p>
          </p:txBody>
        </p:sp>
        <p:sp>
          <p:nvSpPr>
            <p:cNvPr id="20" name="Rectangle 19"/>
            <p:cNvSpPr/>
            <p:nvPr/>
          </p:nvSpPr>
          <p:spPr>
            <a:xfrm>
              <a:off x="5508104" y="4170412"/>
              <a:ext cx="7920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a:solidFill>
                      <a:srgbClr val="FF0000"/>
                    </a:solidFill>
                  </a:ln>
                  <a:solidFill>
                    <a:srgbClr val="FF0000"/>
                  </a:solidFill>
                </a:rPr>
                <a:t>2,5</a:t>
              </a:r>
              <a:endParaRPr lang="fr-FR" dirty="0">
                <a:ln>
                  <a:solidFill>
                    <a:srgbClr val="FF0000"/>
                  </a:solidFill>
                </a:ln>
                <a:solidFill>
                  <a:srgbClr val="FF0000"/>
                </a:solidFill>
              </a:endParaRPr>
            </a:p>
          </p:txBody>
        </p:sp>
        <p:sp>
          <p:nvSpPr>
            <p:cNvPr id="21" name="Rectangle 20"/>
            <p:cNvSpPr/>
            <p:nvPr/>
          </p:nvSpPr>
          <p:spPr>
            <a:xfrm>
              <a:off x="7524328" y="4170412"/>
              <a:ext cx="7920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a:solidFill>
                      <a:srgbClr val="FF0000"/>
                    </a:solidFill>
                  </a:ln>
                  <a:solidFill>
                    <a:srgbClr val="FF0000"/>
                  </a:solidFill>
                </a:rPr>
                <a:t>10</a:t>
              </a:r>
              <a:endParaRPr lang="fr-FR" dirty="0">
                <a:ln>
                  <a:solidFill>
                    <a:srgbClr val="FF0000"/>
                  </a:solidFill>
                </a:ln>
                <a:solidFill>
                  <a:srgbClr val="FF0000"/>
                </a:solidFill>
              </a:endParaRPr>
            </a:p>
          </p:txBody>
        </p:sp>
      </p:grpSp>
    </p:spTree>
    <p:extLst>
      <p:ext uri="{BB962C8B-B14F-4D97-AF65-F5344CB8AC3E}">
        <p14:creationId xmlns:p14="http://schemas.microsoft.com/office/powerpoint/2010/main" val="191550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_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Tech_16x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Tech_16x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Tech_16x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89D97F-F9C6-4321-86E9-9163169DDD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Circuit trois lignes (grand écran)</Template>
  <TotalTime>0</TotalTime>
  <Words>883</Words>
  <Application>Microsoft Office PowerPoint</Application>
  <PresentationFormat>Personnalisé</PresentationFormat>
  <Paragraphs>105</Paragraphs>
  <Slides>13</Slides>
  <Notes>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13</vt:i4>
      </vt:variant>
    </vt:vector>
  </HeadingPairs>
  <TitlesOfParts>
    <vt:vector size="16" baseType="lpstr">
      <vt:lpstr>Arial</vt:lpstr>
      <vt:lpstr>Calibri</vt:lpstr>
      <vt:lpstr>Tech_16x9</vt:lpstr>
      <vt:lpstr>Formation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2015-05-27T15:43:08Z</dcterms:created>
  <dcterms:modified xsi:type="dcterms:W3CDTF">2018-06-13T10:59:19Z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