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8"/>
  </p:notesMasterIdLst>
  <p:handoutMasterIdLst>
    <p:handoutMasterId r:id="rId19"/>
  </p:handoutMasterIdLst>
  <p:sldIdLst>
    <p:sldId id="341" r:id="rId3"/>
    <p:sldId id="334" r:id="rId4"/>
    <p:sldId id="335" r:id="rId5"/>
    <p:sldId id="338" r:id="rId6"/>
    <p:sldId id="336" r:id="rId7"/>
    <p:sldId id="337" r:id="rId8"/>
    <p:sldId id="340" r:id="rId9"/>
    <p:sldId id="343" r:id="rId10"/>
    <p:sldId id="342" r:id="rId11"/>
    <p:sldId id="353" r:id="rId12"/>
    <p:sldId id="360" r:id="rId13"/>
    <p:sldId id="361" r:id="rId14"/>
    <p:sldId id="350" r:id="rId15"/>
    <p:sldId id="347" r:id="rId16"/>
    <p:sldId id="345"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43897B8-C744-440C-9DAE-E123D46D41EB}">
          <p14:sldIdLst>
            <p14:sldId id="341"/>
            <p14:sldId id="334"/>
            <p14:sldId id="335"/>
            <p14:sldId id="338"/>
            <p14:sldId id="336"/>
            <p14:sldId id="337"/>
            <p14:sldId id="340"/>
            <p14:sldId id="343"/>
            <p14:sldId id="342"/>
            <p14:sldId id="353"/>
            <p14:sldId id="360"/>
            <p14:sldId id="361"/>
            <p14:sldId id="350"/>
            <p14:sldId id="347"/>
            <p14:sldId id="345"/>
          </p14:sldIdLst>
        </p14:section>
        <p14:section name="Section sans titre" id="{00E2A75E-6926-4E1B-873D-32C577FB8859}">
          <p14:sldIdLst/>
        </p14:section>
      </p14:sectionLst>
    </p:ext>
    <p:ext uri="{EFAFB233-063F-42B5-8137-9DF3F51BA10A}">
      <p15:sldGuideLst xmlns:p15="http://schemas.microsoft.com/office/powerpoint/2012/main">
        <p15:guide id="1" orient="horz" pos="2160">
          <p15:clr>
            <a:srgbClr val="A4A3A4"/>
          </p15:clr>
        </p15:guide>
        <p15:guide id="2" orient="horz" pos="1072">
          <p15:clr>
            <a:srgbClr val="A4A3A4"/>
          </p15:clr>
        </p15:guide>
        <p15:guide id="3" orient="horz" pos="3888">
          <p15:clr>
            <a:srgbClr val="A4A3A4"/>
          </p15:clr>
        </p15:guide>
        <p15:guide id="4" orient="horz" pos="368">
          <p15:clr>
            <a:srgbClr val="A4A3A4"/>
          </p15:clr>
        </p15:guide>
        <p15:guide id="5" pos="3839">
          <p15:clr>
            <a:srgbClr val="A4A3A4"/>
          </p15:clr>
        </p15:guide>
        <p15:guide id="6" pos="768">
          <p15:clr>
            <a:srgbClr val="A4A3A4"/>
          </p15:clr>
        </p15:guide>
        <p15:guide id="7" pos="72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5" autoAdjust="0"/>
    <p:restoredTop sz="74182" autoAdjust="0"/>
  </p:normalViewPr>
  <p:slideViewPr>
    <p:cSldViewPr>
      <p:cViewPr varScale="1">
        <p:scale>
          <a:sx n="51" d="100"/>
          <a:sy n="51" d="100"/>
        </p:scale>
        <p:origin x="1224" y="66"/>
      </p:cViewPr>
      <p:guideLst>
        <p:guide orient="horz" pos="2160"/>
        <p:guide orient="horz" pos="1072"/>
        <p:guide orient="horz" pos="3888"/>
        <p:guide orient="horz" pos="368"/>
        <p:guide pos="3839"/>
        <p:guide pos="768"/>
        <p:guide pos="7294"/>
      </p:guideLst>
    </p:cSldViewPr>
  </p:slideViewPr>
  <p:notesTextViewPr>
    <p:cViewPr>
      <p:scale>
        <a:sx n="3" d="2"/>
        <a:sy n="3" d="2"/>
      </p:scale>
      <p:origin x="0" y="0"/>
    </p:cViewPr>
  </p:notesTextViewPr>
  <p:sorterViewPr>
    <p:cViewPr>
      <p:scale>
        <a:sx n="100" d="100"/>
        <a:sy n="100" d="100"/>
      </p:scale>
      <p:origin x="0" y="-1392"/>
    </p:cViewPr>
  </p:sorterViewPr>
  <p:notesViewPr>
    <p:cSldViewPr showGuides="1">
      <p:cViewPr varScale="1">
        <p:scale>
          <a:sx n="75" d="100"/>
          <a:sy n="75" d="100"/>
        </p:scale>
        <p:origin x="2918"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9F7F4-11BA-4E32-AF37-7FC4CC271AA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F66EEC42-3F10-46FB-8E28-FFA713F3FDE4}">
      <dgm:prSet phldrT="[Texte]" custT="1"/>
      <dgm:spPr>
        <a:solidFill>
          <a:schemeClr val="accent3">
            <a:lumMod val="60000"/>
            <a:lumOff val="40000"/>
          </a:schemeClr>
        </a:solidFill>
      </dgm:spPr>
      <dgm:t>
        <a:bodyPr/>
        <a:lstStyle/>
        <a:p>
          <a:r>
            <a:rPr lang="fr-FR" sz="2400" dirty="0" smtClean="0"/>
            <a:t>Résolution de problèmes</a:t>
          </a:r>
          <a:endParaRPr lang="fr-FR" sz="2400" dirty="0"/>
        </a:p>
      </dgm:t>
    </dgm:pt>
    <dgm:pt modelId="{32A7D2A3-C7D2-40A8-9F7B-4184D295A72C}" type="parTrans" cxnId="{A8856F9E-7C6C-491F-94BC-D0A23339559C}">
      <dgm:prSet/>
      <dgm:spPr/>
      <dgm:t>
        <a:bodyPr/>
        <a:lstStyle/>
        <a:p>
          <a:endParaRPr lang="fr-FR"/>
        </a:p>
      </dgm:t>
    </dgm:pt>
    <dgm:pt modelId="{30DF9D79-40C2-4561-B162-38F8CD32016A}" type="sibTrans" cxnId="{A8856F9E-7C6C-491F-94BC-D0A23339559C}">
      <dgm:prSet/>
      <dgm:spPr/>
      <dgm:t>
        <a:bodyPr/>
        <a:lstStyle/>
        <a:p>
          <a:endParaRPr lang="fr-FR"/>
        </a:p>
      </dgm:t>
    </dgm:pt>
    <dgm:pt modelId="{B0240089-63C5-48B5-82D7-E379D05C0EA2}">
      <dgm:prSet phldrT="[Texte]" custT="1"/>
      <dgm:spPr>
        <a:solidFill>
          <a:schemeClr val="accent3">
            <a:lumMod val="40000"/>
            <a:lumOff val="60000"/>
          </a:schemeClr>
        </a:solidFill>
      </dgm:spPr>
      <dgm:t>
        <a:bodyPr/>
        <a:lstStyle/>
        <a:p>
          <a:r>
            <a:rPr lang="fr-FR" sz="2400" dirty="0" smtClean="0"/>
            <a:t>Investigation</a:t>
          </a:r>
          <a:endParaRPr lang="fr-FR" sz="1700" dirty="0"/>
        </a:p>
      </dgm:t>
    </dgm:pt>
    <dgm:pt modelId="{3A112DFD-1E27-4745-BEBA-4E5B4775E0C8}" type="parTrans" cxnId="{618BF92E-DF28-4717-ABEB-643CD2D866B2}">
      <dgm:prSet/>
      <dgm:spPr/>
      <dgm:t>
        <a:bodyPr/>
        <a:lstStyle/>
        <a:p>
          <a:endParaRPr lang="fr-FR"/>
        </a:p>
      </dgm:t>
    </dgm:pt>
    <dgm:pt modelId="{0815B8A7-E510-4E98-8A09-8ACDAF5EC72B}" type="sibTrans" cxnId="{618BF92E-DF28-4717-ABEB-643CD2D866B2}">
      <dgm:prSet/>
      <dgm:spPr/>
      <dgm:t>
        <a:bodyPr/>
        <a:lstStyle/>
        <a:p>
          <a:endParaRPr lang="fr-FR"/>
        </a:p>
      </dgm:t>
    </dgm:pt>
    <dgm:pt modelId="{30EDF3D0-3260-4E1C-8AE8-80CAC2567043}">
      <dgm:prSet phldrT="[Texte]"/>
      <dgm:spPr>
        <a:solidFill>
          <a:schemeClr val="accent3">
            <a:lumMod val="75000"/>
          </a:schemeClr>
        </a:solidFill>
      </dgm:spPr>
      <dgm:t>
        <a:bodyPr/>
        <a:lstStyle/>
        <a:p>
          <a:r>
            <a:rPr lang="fr-FR" dirty="0" smtClean="0"/>
            <a:t>Projet</a:t>
          </a:r>
          <a:endParaRPr lang="fr-FR" dirty="0"/>
        </a:p>
      </dgm:t>
    </dgm:pt>
    <dgm:pt modelId="{D197DB48-9723-4E71-A07A-9366EAC2787D}" type="sibTrans" cxnId="{FCFB2866-468D-4C84-8676-0A9D6C07B3C0}">
      <dgm:prSet/>
      <dgm:spPr/>
      <dgm:t>
        <a:bodyPr/>
        <a:lstStyle/>
        <a:p>
          <a:endParaRPr lang="fr-FR"/>
        </a:p>
      </dgm:t>
    </dgm:pt>
    <dgm:pt modelId="{7218D766-B980-41D5-9D59-1D6662AA6AFC}" type="parTrans" cxnId="{FCFB2866-468D-4C84-8676-0A9D6C07B3C0}">
      <dgm:prSet/>
      <dgm:spPr/>
      <dgm:t>
        <a:bodyPr/>
        <a:lstStyle/>
        <a:p>
          <a:endParaRPr lang="fr-FR"/>
        </a:p>
      </dgm:t>
    </dgm:pt>
    <dgm:pt modelId="{01D6A947-DF80-448B-8BB9-4B02DD06EAE1}" type="pres">
      <dgm:prSet presAssocID="{1049F7F4-11BA-4E32-AF37-7FC4CC271AA7}" presName="Name0" presStyleCnt="0">
        <dgm:presLayoutVars>
          <dgm:chMax val="7"/>
          <dgm:resizeHandles val="exact"/>
        </dgm:presLayoutVars>
      </dgm:prSet>
      <dgm:spPr/>
      <dgm:t>
        <a:bodyPr/>
        <a:lstStyle/>
        <a:p>
          <a:endParaRPr lang="fr-FR"/>
        </a:p>
      </dgm:t>
    </dgm:pt>
    <dgm:pt modelId="{E31A4D17-C512-470E-BAA4-28F4ED15314F}" type="pres">
      <dgm:prSet presAssocID="{1049F7F4-11BA-4E32-AF37-7FC4CC271AA7}" presName="comp1" presStyleCnt="0"/>
      <dgm:spPr/>
    </dgm:pt>
    <dgm:pt modelId="{0D294EE3-EF34-46EE-BE16-94F13B686D8C}" type="pres">
      <dgm:prSet presAssocID="{1049F7F4-11BA-4E32-AF37-7FC4CC271AA7}" presName="circle1" presStyleLbl="node1" presStyleIdx="0" presStyleCnt="3" custScaleX="89339" custScaleY="80247" custLinFactNeighborX="-1279" custLinFactNeighborY="12353"/>
      <dgm:spPr/>
      <dgm:t>
        <a:bodyPr/>
        <a:lstStyle/>
        <a:p>
          <a:endParaRPr lang="fr-FR"/>
        </a:p>
      </dgm:t>
    </dgm:pt>
    <dgm:pt modelId="{73785E39-B052-4FAF-B5FD-2DE8B5F0B747}" type="pres">
      <dgm:prSet presAssocID="{1049F7F4-11BA-4E32-AF37-7FC4CC271AA7}" presName="c1text" presStyleLbl="node1" presStyleIdx="0" presStyleCnt="3">
        <dgm:presLayoutVars>
          <dgm:bulletEnabled val="1"/>
        </dgm:presLayoutVars>
      </dgm:prSet>
      <dgm:spPr/>
      <dgm:t>
        <a:bodyPr/>
        <a:lstStyle/>
        <a:p>
          <a:endParaRPr lang="fr-FR"/>
        </a:p>
      </dgm:t>
    </dgm:pt>
    <dgm:pt modelId="{5BAAF3F6-2652-4B73-B872-1FD2B66267DE}" type="pres">
      <dgm:prSet presAssocID="{1049F7F4-11BA-4E32-AF37-7FC4CC271AA7}" presName="comp2" presStyleCnt="0"/>
      <dgm:spPr/>
    </dgm:pt>
    <dgm:pt modelId="{5FBCC2B3-D618-4436-A32D-A5D251495DF3}" type="pres">
      <dgm:prSet presAssocID="{1049F7F4-11BA-4E32-AF37-7FC4CC271AA7}" presName="circle2" presStyleLbl="node1" presStyleIdx="1" presStyleCnt="3" custScaleY="72652" custLinFactNeighborX="-672" custLinFactNeighborY="4755"/>
      <dgm:spPr/>
      <dgm:t>
        <a:bodyPr/>
        <a:lstStyle/>
        <a:p>
          <a:endParaRPr lang="fr-FR"/>
        </a:p>
      </dgm:t>
    </dgm:pt>
    <dgm:pt modelId="{5F48A8D1-5A42-4F76-863C-71707C145554}" type="pres">
      <dgm:prSet presAssocID="{1049F7F4-11BA-4E32-AF37-7FC4CC271AA7}" presName="c2text" presStyleLbl="node1" presStyleIdx="1" presStyleCnt="3">
        <dgm:presLayoutVars>
          <dgm:bulletEnabled val="1"/>
        </dgm:presLayoutVars>
      </dgm:prSet>
      <dgm:spPr/>
      <dgm:t>
        <a:bodyPr/>
        <a:lstStyle/>
        <a:p>
          <a:endParaRPr lang="fr-FR"/>
        </a:p>
      </dgm:t>
    </dgm:pt>
    <dgm:pt modelId="{84DA50FD-24BB-47E8-BCCA-001466261CAF}" type="pres">
      <dgm:prSet presAssocID="{1049F7F4-11BA-4E32-AF37-7FC4CC271AA7}" presName="comp3" presStyleCnt="0"/>
      <dgm:spPr/>
    </dgm:pt>
    <dgm:pt modelId="{F0C3FA14-B4B0-4461-85A3-B6C84D54CBF6}" type="pres">
      <dgm:prSet presAssocID="{1049F7F4-11BA-4E32-AF37-7FC4CC271AA7}" presName="circle3" presStyleLbl="node1" presStyleIdx="2" presStyleCnt="3" custScaleY="64312" custLinFactNeighborX="2033" custLinFactNeighborY="-2081"/>
      <dgm:spPr/>
      <dgm:t>
        <a:bodyPr/>
        <a:lstStyle/>
        <a:p>
          <a:endParaRPr lang="fr-FR"/>
        </a:p>
      </dgm:t>
    </dgm:pt>
    <dgm:pt modelId="{2951156C-09DF-438C-AF13-89197DEB7712}" type="pres">
      <dgm:prSet presAssocID="{1049F7F4-11BA-4E32-AF37-7FC4CC271AA7}" presName="c3text" presStyleLbl="node1" presStyleIdx="2" presStyleCnt="3">
        <dgm:presLayoutVars>
          <dgm:bulletEnabled val="1"/>
        </dgm:presLayoutVars>
      </dgm:prSet>
      <dgm:spPr/>
      <dgm:t>
        <a:bodyPr/>
        <a:lstStyle/>
        <a:p>
          <a:endParaRPr lang="fr-FR"/>
        </a:p>
      </dgm:t>
    </dgm:pt>
  </dgm:ptLst>
  <dgm:cxnLst>
    <dgm:cxn modelId="{57A03A84-F2AE-4CFE-8C27-A81EEE102C3C}" type="presOf" srcId="{F66EEC42-3F10-46FB-8E28-FFA713F3FDE4}" destId="{5F48A8D1-5A42-4F76-863C-71707C145554}" srcOrd="1" destOrd="0" presId="urn:microsoft.com/office/officeart/2005/8/layout/venn2"/>
    <dgm:cxn modelId="{127DB843-0040-482B-9570-FAFCBA5DE769}" type="presOf" srcId="{B0240089-63C5-48B5-82D7-E379D05C0EA2}" destId="{F0C3FA14-B4B0-4461-85A3-B6C84D54CBF6}" srcOrd="0" destOrd="0" presId="urn:microsoft.com/office/officeart/2005/8/layout/venn2"/>
    <dgm:cxn modelId="{DF4AC98E-D406-4CDB-97F4-D60BD4A33B1E}" type="presOf" srcId="{30EDF3D0-3260-4E1C-8AE8-80CAC2567043}" destId="{73785E39-B052-4FAF-B5FD-2DE8B5F0B747}" srcOrd="1" destOrd="0" presId="urn:microsoft.com/office/officeart/2005/8/layout/venn2"/>
    <dgm:cxn modelId="{618BF92E-DF28-4717-ABEB-643CD2D866B2}" srcId="{1049F7F4-11BA-4E32-AF37-7FC4CC271AA7}" destId="{B0240089-63C5-48B5-82D7-E379D05C0EA2}" srcOrd="2" destOrd="0" parTransId="{3A112DFD-1E27-4745-BEBA-4E5B4775E0C8}" sibTransId="{0815B8A7-E510-4E98-8A09-8ACDAF5EC72B}"/>
    <dgm:cxn modelId="{B69663A9-7C3A-433E-AB23-8E19B0A53B8E}" type="presOf" srcId="{B0240089-63C5-48B5-82D7-E379D05C0EA2}" destId="{2951156C-09DF-438C-AF13-89197DEB7712}" srcOrd="1" destOrd="0" presId="urn:microsoft.com/office/officeart/2005/8/layout/venn2"/>
    <dgm:cxn modelId="{B8FB4A23-1907-4B23-89CF-E535D2D7B071}" type="presOf" srcId="{30EDF3D0-3260-4E1C-8AE8-80CAC2567043}" destId="{0D294EE3-EF34-46EE-BE16-94F13B686D8C}" srcOrd="0" destOrd="0" presId="urn:microsoft.com/office/officeart/2005/8/layout/venn2"/>
    <dgm:cxn modelId="{A8856F9E-7C6C-491F-94BC-D0A23339559C}" srcId="{1049F7F4-11BA-4E32-AF37-7FC4CC271AA7}" destId="{F66EEC42-3F10-46FB-8E28-FFA713F3FDE4}" srcOrd="1" destOrd="0" parTransId="{32A7D2A3-C7D2-40A8-9F7B-4184D295A72C}" sibTransId="{30DF9D79-40C2-4561-B162-38F8CD32016A}"/>
    <dgm:cxn modelId="{90A130F8-CF85-4072-9B48-3F441B513240}" type="presOf" srcId="{1049F7F4-11BA-4E32-AF37-7FC4CC271AA7}" destId="{01D6A947-DF80-448B-8BB9-4B02DD06EAE1}" srcOrd="0" destOrd="0" presId="urn:microsoft.com/office/officeart/2005/8/layout/venn2"/>
    <dgm:cxn modelId="{53457C19-3EC1-4B96-A3BA-F411F416891F}" type="presOf" srcId="{F66EEC42-3F10-46FB-8E28-FFA713F3FDE4}" destId="{5FBCC2B3-D618-4436-A32D-A5D251495DF3}" srcOrd="0" destOrd="0" presId="urn:microsoft.com/office/officeart/2005/8/layout/venn2"/>
    <dgm:cxn modelId="{FCFB2866-468D-4C84-8676-0A9D6C07B3C0}" srcId="{1049F7F4-11BA-4E32-AF37-7FC4CC271AA7}" destId="{30EDF3D0-3260-4E1C-8AE8-80CAC2567043}" srcOrd="0" destOrd="0" parTransId="{7218D766-B980-41D5-9D59-1D6662AA6AFC}" sibTransId="{D197DB48-9723-4E71-A07A-9366EAC2787D}"/>
    <dgm:cxn modelId="{16CE500B-82A0-49D2-B2B5-2D4C84FF74BD}" type="presParOf" srcId="{01D6A947-DF80-448B-8BB9-4B02DD06EAE1}" destId="{E31A4D17-C512-470E-BAA4-28F4ED15314F}" srcOrd="0" destOrd="0" presId="urn:microsoft.com/office/officeart/2005/8/layout/venn2"/>
    <dgm:cxn modelId="{BCB4A019-5297-40B9-A40A-41E6A252F1A2}" type="presParOf" srcId="{E31A4D17-C512-470E-BAA4-28F4ED15314F}" destId="{0D294EE3-EF34-46EE-BE16-94F13B686D8C}" srcOrd="0" destOrd="0" presId="urn:microsoft.com/office/officeart/2005/8/layout/venn2"/>
    <dgm:cxn modelId="{3DF6040D-4A73-44DD-81C2-0889AE3DA49F}" type="presParOf" srcId="{E31A4D17-C512-470E-BAA4-28F4ED15314F}" destId="{73785E39-B052-4FAF-B5FD-2DE8B5F0B747}" srcOrd="1" destOrd="0" presId="urn:microsoft.com/office/officeart/2005/8/layout/venn2"/>
    <dgm:cxn modelId="{56C3199D-CEC1-41CD-BBCD-A977B9BCF53D}" type="presParOf" srcId="{01D6A947-DF80-448B-8BB9-4B02DD06EAE1}" destId="{5BAAF3F6-2652-4B73-B872-1FD2B66267DE}" srcOrd="1" destOrd="0" presId="urn:microsoft.com/office/officeart/2005/8/layout/venn2"/>
    <dgm:cxn modelId="{FD91AC58-BB4F-4ECF-98B7-02F1B40CCF6A}" type="presParOf" srcId="{5BAAF3F6-2652-4B73-B872-1FD2B66267DE}" destId="{5FBCC2B3-D618-4436-A32D-A5D251495DF3}" srcOrd="0" destOrd="0" presId="urn:microsoft.com/office/officeart/2005/8/layout/venn2"/>
    <dgm:cxn modelId="{88049C9E-E173-407B-9FEE-87A7F13B959A}" type="presParOf" srcId="{5BAAF3F6-2652-4B73-B872-1FD2B66267DE}" destId="{5F48A8D1-5A42-4F76-863C-71707C145554}" srcOrd="1" destOrd="0" presId="urn:microsoft.com/office/officeart/2005/8/layout/venn2"/>
    <dgm:cxn modelId="{C6105709-6EC5-4676-9FB1-A0F879561D3E}" type="presParOf" srcId="{01D6A947-DF80-448B-8BB9-4B02DD06EAE1}" destId="{84DA50FD-24BB-47E8-BCCA-001466261CAF}" srcOrd="2" destOrd="0" presId="urn:microsoft.com/office/officeart/2005/8/layout/venn2"/>
    <dgm:cxn modelId="{E8DC6249-5750-49DB-86DB-474C67DE5479}" type="presParOf" srcId="{84DA50FD-24BB-47E8-BCCA-001466261CAF}" destId="{F0C3FA14-B4B0-4461-85A3-B6C84D54CBF6}" srcOrd="0" destOrd="0" presId="urn:microsoft.com/office/officeart/2005/8/layout/venn2"/>
    <dgm:cxn modelId="{764C6384-97BF-42F8-9157-27D7A1219FE0}" type="presParOf" srcId="{84DA50FD-24BB-47E8-BCCA-001466261CAF}" destId="{2951156C-09DF-438C-AF13-89197DEB771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D71DFF-FA50-404B-86A4-27185127B93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AAC44059-8486-4F51-B217-79240019073C}">
      <dgm:prSet phldrT="[Texte]"/>
      <dgm:spPr/>
      <dgm:t>
        <a:bodyPr/>
        <a:lstStyle/>
        <a:p>
          <a:r>
            <a:rPr lang="fr-FR" dirty="0" smtClean="0"/>
            <a:t>1 . Définir le problème</a:t>
          </a:r>
          <a:endParaRPr lang="fr-FR" dirty="0"/>
        </a:p>
      </dgm:t>
    </dgm:pt>
    <dgm:pt modelId="{86673EC2-B6F9-48E9-9F4B-3C809B93EFE4}" type="parTrans" cxnId="{10CF421C-CC7E-4C6B-ACEC-2C3DE4388801}">
      <dgm:prSet/>
      <dgm:spPr/>
      <dgm:t>
        <a:bodyPr/>
        <a:lstStyle/>
        <a:p>
          <a:endParaRPr lang="fr-FR"/>
        </a:p>
      </dgm:t>
    </dgm:pt>
    <dgm:pt modelId="{D6612D23-04C8-4264-96FC-7ED814FCA388}" type="sibTrans" cxnId="{10CF421C-CC7E-4C6B-ACEC-2C3DE4388801}">
      <dgm:prSet/>
      <dgm:spPr/>
      <dgm:t>
        <a:bodyPr/>
        <a:lstStyle/>
        <a:p>
          <a:endParaRPr lang="fr-FR"/>
        </a:p>
      </dgm:t>
    </dgm:pt>
    <dgm:pt modelId="{2B0839CE-62D3-4074-A202-7CCBBAF9516B}">
      <dgm:prSet phldrT="[Texte]"/>
      <dgm:spPr/>
      <dgm:t>
        <a:bodyPr/>
        <a:lstStyle/>
        <a:p>
          <a:r>
            <a:rPr lang="fr-FR" dirty="0" smtClean="0"/>
            <a:t>Analyse de l’objet technique et identification du problème à résoudre</a:t>
          </a:r>
          <a:endParaRPr lang="fr-FR" dirty="0"/>
        </a:p>
      </dgm:t>
    </dgm:pt>
    <dgm:pt modelId="{CFAE0FF4-6076-4DE8-836B-D16B62CDFA1B}" type="parTrans" cxnId="{8F231514-2377-4192-8C90-EBACF85B336E}">
      <dgm:prSet/>
      <dgm:spPr/>
      <dgm:t>
        <a:bodyPr/>
        <a:lstStyle/>
        <a:p>
          <a:endParaRPr lang="fr-FR"/>
        </a:p>
      </dgm:t>
    </dgm:pt>
    <dgm:pt modelId="{C612581A-21B1-4A0F-80BA-CDF93293139A}" type="sibTrans" cxnId="{8F231514-2377-4192-8C90-EBACF85B336E}">
      <dgm:prSet/>
      <dgm:spPr/>
      <dgm:t>
        <a:bodyPr/>
        <a:lstStyle/>
        <a:p>
          <a:endParaRPr lang="fr-FR"/>
        </a:p>
      </dgm:t>
    </dgm:pt>
    <dgm:pt modelId="{0E352147-B41A-4A45-BC90-AE19BD9ADD9A}">
      <dgm:prSet phldrT="[Texte]"/>
      <dgm:spPr/>
      <dgm:t>
        <a:bodyPr/>
        <a:lstStyle/>
        <a:p>
          <a:r>
            <a:rPr lang="fr-FR" dirty="0" smtClean="0"/>
            <a:t>Brainstorming</a:t>
          </a:r>
          <a:endParaRPr lang="fr-FR" dirty="0"/>
        </a:p>
      </dgm:t>
    </dgm:pt>
    <dgm:pt modelId="{230F27A2-2EB4-4B1D-816C-93CEDC7E2312}" type="parTrans" cxnId="{DFED1A0A-5125-412C-9914-837A55E5E5C3}">
      <dgm:prSet/>
      <dgm:spPr/>
      <dgm:t>
        <a:bodyPr/>
        <a:lstStyle/>
        <a:p>
          <a:endParaRPr lang="fr-FR"/>
        </a:p>
      </dgm:t>
    </dgm:pt>
    <dgm:pt modelId="{01EAE646-5ED6-4C35-A1B3-43E4EB215A4B}" type="sibTrans" cxnId="{DFED1A0A-5125-412C-9914-837A55E5E5C3}">
      <dgm:prSet/>
      <dgm:spPr/>
      <dgm:t>
        <a:bodyPr/>
        <a:lstStyle/>
        <a:p>
          <a:endParaRPr lang="fr-FR"/>
        </a:p>
      </dgm:t>
    </dgm:pt>
    <dgm:pt modelId="{1C632D9B-3971-4E90-891F-A5049E551768}">
      <dgm:prSet phldrT="[Texte]" custT="1"/>
      <dgm:spPr/>
      <dgm:t>
        <a:bodyPr/>
        <a:lstStyle/>
        <a:p>
          <a:r>
            <a:rPr lang="fr-FR" sz="2400" dirty="0" smtClean="0"/>
            <a:t>3 . Choisir et </a:t>
          </a:r>
          <a:r>
            <a:rPr lang="fr-FR" sz="2800" b="1" dirty="0" smtClean="0">
              <a:solidFill>
                <a:srgbClr val="FF0000"/>
              </a:solidFill>
            </a:rPr>
            <a:t>mettre en œuvre la solution choisie</a:t>
          </a:r>
          <a:endParaRPr lang="fr-FR" sz="2800" b="1" dirty="0">
            <a:solidFill>
              <a:srgbClr val="FF0000"/>
            </a:solidFill>
          </a:endParaRPr>
        </a:p>
      </dgm:t>
    </dgm:pt>
    <dgm:pt modelId="{CF2352BC-298C-450D-B458-F2F9B70E2CC2}" type="parTrans" cxnId="{F310B0E3-1A30-47E8-8425-57E43ADEB6FE}">
      <dgm:prSet/>
      <dgm:spPr/>
      <dgm:t>
        <a:bodyPr/>
        <a:lstStyle/>
        <a:p>
          <a:endParaRPr lang="fr-FR"/>
        </a:p>
      </dgm:t>
    </dgm:pt>
    <dgm:pt modelId="{3FDD6080-091B-41FE-BFD5-08C33E9517E8}" type="sibTrans" cxnId="{F310B0E3-1A30-47E8-8425-57E43ADEB6FE}">
      <dgm:prSet/>
      <dgm:spPr/>
      <dgm:t>
        <a:bodyPr/>
        <a:lstStyle/>
        <a:p>
          <a:endParaRPr lang="fr-FR"/>
        </a:p>
      </dgm:t>
    </dgm:pt>
    <dgm:pt modelId="{6E983F40-4149-4935-9892-95965581BB11}">
      <dgm:prSet phldrT="[Texte]"/>
      <dgm:spPr/>
      <dgm:t>
        <a:bodyPr/>
        <a:lstStyle/>
        <a:p>
          <a:r>
            <a:rPr lang="fr-FR" sz="1900" dirty="0" smtClean="0"/>
            <a:t>Présentation des différentes solutions (Echange, argumentation…)</a:t>
          </a:r>
          <a:endParaRPr lang="fr-FR" sz="1900" dirty="0"/>
        </a:p>
      </dgm:t>
    </dgm:pt>
    <dgm:pt modelId="{876AC883-74AA-436C-A196-6A26B6DA6556}" type="parTrans" cxnId="{30538B81-510F-4567-A396-D793AA9C97FB}">
      <dgm:prSet/>
      <dgm:spPr/>
      <dgm:t>
        <a:bodyPr/>
        <a:lstStyle/>
        <a:p>
          <a:endParaRPr lang="fr-FR"/>
        </a:p>
      </dgm:t>
    </dgm:pt>
    <dgm:pt modelId="{E39C6C6A-A2F5-4CD1-B1A6-82F31B2C2EB6}" type="sibTrans" cxnId="{30538B81-510F-4567-A396-D793AA9C97FB}">
      <dgm:prSet/>
      <dgm:spPr/>
      <dgm:t>
        <a:bodyPr/>
        <a:lstStyle/>
        <a:p>
          <a:endParaRPr lang="fr-FR"/>
        </a:p>
      </dgm:t>
    </dgm:pt>
    <dgm:pt modelId="{C3778EFB-D7B2-47F7-B67A-7908819A45FA}">
      <dgm:prSet phldrT="[Texte]"/>
      <dgm:spPr/>
      <dgm:t>
        <a:bodyPr/>
        <a:lstStyle/>
        <a:p>
          <a:r>
            <a:rPr lang="fr-FR" sz="1900" dirty="0" smtClean="0"/>
            <a:t>Réalisation</a:t>
          </a:r>
          <a:endParaRPr lang="fr-FR" sz="1900" dirty="0"/>
        </a:p>
      </dgm:t>
    </dgm:pt>
    <dgm:pt modelId="{E7A45610-274E-403C-BE2A-C34AB1FE0448}" type="parTrans" cxnId="{EF01E371-E991-4FC5-A458-C9398ACEBBEA}">
      <dgm:prSet/>
      <dgm:spPr/>
      <dgm:t>
        <a:bodyPr/>
        <a:lstStyle/>
        <a:p>
          <a:endParaRPr lang="fr-FR"/>
        </a:p>
      </dgm:t>
    </dgm:pt>
    <dgm:pt modelId="{5AB37B72-1ABB-4616-815C-6AD3054381CE}" type="sibTrans" cxnId="{EF01E371-E991-4FC5-A458-C9398ACEBBEA}">
      <dgm:prSet/>
      <dgm:spPr/>
      <dgm:t>
        <a:bodyPr/>
        <a:lstStyle/>
        <a:p>
          <a:endParaRPr lang="fr-FR"/>
        </a:p>
      </dgm:t>
    </dgm:pt>
    <dgm:pt modelId="{4F3F52D1-CD16-4678-9B8D-F7F06CD769D3}">
      <dgm:prSet phldrT="[Texte]"/>
      <dgm:spPr/>
      <dgm:t>
        <a:bodyPr/>
        <a:lstStyle/>
        <a:p>
          <a:r>
            <a:rPr lang="fr-FR" dirty="0" smtClean="0"/>
            <a:t>4 . Tester et évaluer la solution choisie</a:t>
          </a:r>
          <a:endParaRPr lang="fr-FR" dirty="0"/>
        </a:p>
      </dgm:t>
    </dgm:pt>
    <dgm:pt modelId="{CA7B557C-03C8-4794-A5AF-378E3B18E8C2}" type="parTrans" cxnId="{CBCAC3F3-B990-457E-8557-CF4F0B594BF4}">
      <dgm:prSet/>
      <dgm:spPr/>
      <dgm:t>
        <a:bodyPr/>
        <a:lstStyle/>
        <a:p>
          <a:endParaRPr lang="fr-FR"/>
        </a:p>
      </dgm:t>
    </dgm:pt>
    <dgm:pt modelId="{C7467BBB-591A-47CC-A952-2C5F1F067B56}" type="sibTrans" cxnId="{CBCAC3F3-B990-457E-8557-CF4F0B594BF4}">
      <dgm:prSet/>
      <dgm:spPr/>
      <dgm:t>
        <a:bodyPr/>
        <a:lstStyle/>
        <a:p>
          <a:endParaRPr lang="fr-FR"/>
        </a:p>
      </dgm:t>
    </dgm:pt>
    <dgm:pt modelId="{78126B80-B20A-4BB5-9349-C3675666E295}">
      <dgm:prSet phldrT="[Texte]"/>
      <dgm:spPr/>
      <dgm:t>
        <a:bodyPr/>
        <a:lstStyle/>
        <a:p>
          <a:r>
            <a:rPr lang="fr-FR" dirty="0" smtClean="0"/>
            <a:t>Mesure d’écarts entre l’attendu et le réel</a:t>
          </a:r>
          <a:endParaRPr lang="fr-FR" dirty="0"/>
        </a:p>
      </dgm:t>
    </dgm:pt>
    <dgm:pt modelId="{0072AC78-5AA5-4F79-8FF6-483C15B41D49}" type="parTrans" cxnId="{B4349243-0724-4617-835C-02DE85A57359}">
      <dgm:prSet/>
      <dgm:spPr/>
      <dgm:t>
        <a:bodyPr/>
        <a:lstStyle/>
        <a:p>
          <a:endParaRPr lang="fr-FR"/>
        </a:p>
      </dgm:t>
    </dgm:pt>
    <dgm:pt modelId="{9F4DC166-6093-4058-85DD-42E3809D7A8F}" type="sibTrans" cxnId="{B4349243-0724-4617-835C-02DE85A57359}">
      <dgm:prSet/>
      <dgm:spPr/>
      <dgm:t>
        <a:bodyPr/>
        <a:lstStyle/>
        <a:p>
          <a:endParaRPr lang="fr-FR"/>
        </a:p>
      </dgm:t>
    </dgm:pt>
    <dgm:pt modelId="{E65FB1A5-2F20-4787-B850-DB8AFA367ECB}">
      <dgm:prSet phldrT="[Texte]"/>
      <dgm:spPr/>
      <dgm:t>
        <a:bodyPr/>
        <a:lstStyle/>
        <a:p>
          <a:r>
            <a:rPr lang="fr-FR" dirty="0" smtClean="0"/>
            <a:t>Conclusion sur la solution mise en </a:t>
          </a:r>
          <a:r>
            <a:rPr lang="fr-FR" dirty="0" err="1" smtClean="0"/>
            <a:t>oeuvre</a:t>
          </a:r>
          <a:endParaRPr lang="fr-FR" dirty="0"/>
        </a:p>
      </dgm:t>
    </dgm:pt>
    <dgm:pt modelId="{28EEC2B3-FD36-4E64-BC7D-DCFA8568AECF}" type="parTrans" cxnId="{2273532B-F438-45BA-BDD5-63DACDD186AC}">
      <dgm:prSet/>
      <dgm:spPr/>
      <dgm:t>
        <a:bodyPr/>
        <a:lstStyle/>
        <a:p>
          <a:endParaRPr lang="fr-FR"/>
        </a:p>
      </dgm:t>
    </dgm:pt>
    <dgm:pt modelId="{0A91707F-63FB-4513-A5C4-018BF5801D0B}" type="sibTrans" cxnId="{2273532B-F438-45BA-BDD5-63DACDD186AC}">
      <dgm:prSet/>
      <dgm:spPr/>
      <dgm:t>
        <a:bodyPr/>
        <a:lstStyle/>
        <a:p>
          <a:endParaRPr lang="fr-FR"/>
        </a:p>
      </dgm:t>
    </dgm:pt>
    <dgm:pt modelId="{7062A4A7-A48E-40DC-90FB-06D179B42FC8}">
      <dgm:prSet phldrT="[Texte]"/>
      <dgm:spPr/>
      <dgm:t>
        <a:bodyPr/>
        <a:lstStyle/>
        <a:p>
          <a:r>
            <a:rPr lang="fr-FR" dirty="0" smtClean="0"/>
            <a:t>2 . Rechercher et comparer des solutions</a:t>
          </a:r>
          <a:endParaRPr lang="fr-FR" dirty="0"/>
        </a:p>
      </dgm:t>
    </dgm:pt>
    <dgm:pt modelId="{227AB213-1239-4FE0-86A2-4A3895B75FB2}" type="parTrans" cxnId="{3F5E144A-DB09-4F85-A30A-A5D60BEA6373}">
      <dgm:prSet/>
      <dgm:spPr/>
      <dgm:t>
        <a:bodyPr/>
        <a:lstStyle/>
        <a:p>
          <a:endParaRPr lang="fr-FR"/>
        </a:p>
      </dgm:t>
    </dgm:pt>
    <dgm:pt modelId="{2C730338-C483-4003-96F2-B97494023120}" type="sibTrans" cxnId="{3F5E144A-DB09-4F85-A30A-A5D60BEA6373}">
      <dgm:prSet/>
      <dgm:spPr/>
      <dgm:t>
        <a:bodyPr/>
        <a:lstStyle/>
        <a:p>
          <a:endParaRPr lang="fr-FR"/>
        </a:p>
      </dgm:t>
    </dgm:pt>
    <dgm:pt modelId="{3A42FF0B-0EF4-415D-9851-D9F5AFD69FA1}">
      <dgm:prSet phldrT="[Texte]"/>
      <dgm:spPr/>
      <dgm:t>
        <a:bodyPr/>
        <a:lstStyle/>
        <a:p>
          <a:r>
            <a:rPr lang="fr-FR" dirty="0" smtClean="0"/>
            <a:t>Analyse des tentatives de solutions déjà employées</a:t>
          </a:r>
          <a:endParaRPr lang="fr-FR" dirty="0"/>
        </a:p>
      </dgm:t>
    </dgm:pt>
    <dgm:pt modelId="{8968563A-EE06-4DE7-B84D-C4707D9CE3D1}" type="parTrans" cxnId="{BD7EB424-94B6-483F-89C1-728FD95FE003}">
      <dgm:prSet/>
      <dgm:spPr/>
      <dgm:t>
        <a:bodyPr/>
        <a:lstStyle/>
        <a:p>
          <a:endParaRPr lang="fr-FR"/>
        </a:p>
      </dgm:t>
    </dgm:pt>
    <dgm:pt modelId="{E804224E-CD38-4BE8-8E9C-55199CBB6EC3}" type="sibTrans" cxnId="{BD7EB424-94B6-483F-89C1-728FD95FE003}">
      <dgm:prSet/>
      <dgm:spPr/>
      <dgm:t>
        <a:bodyPr/>
        <a:lstStyle/>
        <a:p>
          <a:endParaRPr lang="fr-FR"/>
        </a:p>
      </dgm:t>
    </dgm:pt>
    <dgm:pt modelId="{234EBC9D-60FF-4860-91EA-E033F15F72BB}">
      <dgm:prSet phldrT="[Texte]"/>
      <dgm:spPr/>
      <dgm:t>
        <a:bodyPr/>
        <a:lstStyle/>
        <a:p>
          <a:r>
            <a:rPr lang="fr-FR" dirty="0" smtClean="0"/>
            <a:t>Investigation</a:t>
          </a:r>
          <a:endParaRPr lang="fr-FR" dirty="0"/>
        </a:p>
      </dgm:t>
    </dgm:pt>
    <dgm:pt modelId="{751F2D2F-2542-4ADD-99AC-481734BCEA5E}" type="parTrans" cxnId="{D44434A9-0CA0-4EFB-9894-9E5E9DC42AFD}">
      <dgm:prSet/>
      <dgm:spPr/>
      <dgm:t>
        <a:bodyPr/>
        <a:lstStyle/>
        <a:p>
          <a:endParaRPr lang="fr-FR"/>
        </a:p>
      </dgm:t>
    </dgm:pt>
    <dgm:pt modelId="{9000E05C-9789-4499-ABDF-A6D136B4AC27}" type="sibTrans" cxnId="{D44434A9-0CA0-4EFB-9894-9E5E9DC42AFD}">
      <dgm:prSet/>
      <dgm:spPr/>
      <dgm:t>
        <a:bodyPr/>
        <a:lstStyle/>
        <a:p>
          <a:endParaRPr lang="fr-FR"/>
        </a:p>
      </dgm:t>
    </dgm:pt>
    <dgm:pt modelId="{C67A414D-6C68-4EA9-9129-3035F6F8F574}" type="pres">
      <dgm:prSet presAssocID="{87D71DFF-FA50-404B-86A4-27185127B937}" presName="linear" presStyleCnt="0">
        <dgm:presLayoutVars>
          <dgm:dir/>
          <dgm:resizeHandles val="exact"/>
        </dgm:presLayoutVars>
      </dgm:prSet>
      <dgm:spPr/>
      <dgm:t>
        <a:bodyPr/>
        <a:lstStyle/>
        <a:p>
          <a:endParaRPr lang="fr-FR"/>
        </a:p>
      </dgm:t>
    </dgm:pt>
    <dgm:pt modelId="{09714C63-4C83-4D89-85AC-6023CB51B365}" type="pres">
      <dgm:prSet presAssocID="{AAC44059-8486-4F51-B217-79240019073C}" presName="comp" presStyleCnt="0"/>
      <dgm:spPr/>
    </dgm:pt>
    <dgm:pt modelId="{D0058B18-8DEE-48C6-868E-CA7D886BCFE8}" type="pres">
      <dgm:prSet presAssocID="{AAC44059-8486-4F51-B217-79240019073C}" presName="box" presStyleLbl="node1" presStyleIdx="0" presStyleCnt="4" custLinFactNeighborX="1261" custLinFactNeighborY="-59684"/>
      <dgm:spPr/>
      <dgm:t>
        <a:bodyPr/>
        <a:lstStyle/>
        <a:p>
          <a:endParaRPr lang="fr-FR"/>
        </a:p>
      </dgm:t>
    </dgm:pt>
    <dgm:pt modelId="{A155E200-830B-409F-99F7-B4CDD93094B0}" type="pres">
      <dgm:prSet presAssocID="{AAC44059-8486-4F51-B217-79240019073C}" presName="img" presStyleLbl="fgImgPlace1" presStyleIdx="0" presStyleCnt="4" custScaleX="52261"/>
      <dgm:spPr>
        <a:blipFill rotWithShape="1">
          <a:blip xmlns:r="http://schemas.openxmlformats.org/officeDocument/2006/relationships" r:embed="rId1"/>
          <a:stretch>
            <a:fillRect/>
          </a:stretch>
        </a:blipFill>
      </dgm:spPr>
    </dgm:pt>
    <dgm:pt modelId="{280963A8-660C-4A2B-8386-887D5C3DD0B2}" type="pres">
      <dgm:prSet presAssocID="{AAC44059-8486-4F51-B217-79240019073C}" presName="text" presStyleLbl="node1" presStyleIdx="0" presStyleCnt="4">
        <dgm:presLayoutVars>
          <dgm:bulletEnabled val="1"/>
        </dgm:presLayoutVars>
      </dgm:prSet>
      <dgm:spPr/>
      <dgm:t>
        <a:bodyPr/>
        <a:lstStyle/>
        <a:p>
          <a:endParaRPr lang="fr-FR"/>
        </a:p>
      </dgm:t>
    </dgm:pt>
    <dgm:pt modelId="{CF08A314-5340-4ED9-9DA2-A8B0CD379F27}" type="pres">
      <dgm:prSet presAssocID="{D6612D23-04C8-4264-96FC-7ED814FCA388}" presName="spacer" presStyleCnt="0"/>
      <dgm:spPr/>
    </dgm:pt>
    <dgm:pt modelId="{732A8C25-5134-4344-8768-E51F0F98F756}" type="pres">
      <dgm:prSet presAssocID="{7062A4A7-A48E-40DC-90FB-06D179B42FC8}" presName="comp" presStyleCnt="0"/>
      <dgm:spPr/>
    </dgm:pt>
    <dgm:pt modelId="{0BBEF981-3754-45D3-A885-924F30781E1C}" type="pres">
      <dgm:prSet presAssocID="{7062A4A7-A48E-40DC-90FB-06D179B42FC8}" presName="box" presStyleLbl="node1" presStyleIdx="1" presStyleCnt="4"/>
      <dgm:spPr/>
      <dgm:t>
        <a:bodyPr/>
        <a:lstStyle/>
        <a:p>
          <a:endParaRPr lang="fr-FR"/>
        </a:p>
      </dgm:t>
    </dgm:pt>
    <dgm:pt modelId="{DE76E8E5-08FB-4312-85C9-0DACBDC416D3}" type="pres">
      <dgm:prSet presAssocID="{7062A4A7-A48E-40DC-90FB-06D179B42FC8}" presName="img" presStyleLbl="fgImgPlace1" presStyleIdx="1" presStyleCnt="4" custScaleX="53002"/>
      <dgm:spPr>
        <a:blipFill rotWithShape="1">
          <a:blip xmlns:r="http://schemas.openxmlformats.org/officeDocument/2006/relationships" r:embed="rId2"/>
          <a:stretch>
            <a:fillRect/>
          </a:stretch>
        </a:blipFill>
      </dgm:spPr>
    </dgm:pt>
    <dgm:pt modelId="{D0CE5E36-ECBE-47BA-B118-7F6380C9CC46}" type="pres">
      <dgm:prSet presAssocID="{7062A4A7-A48E-40DC-90FB-06D179B42FC8}" presName="text" presStyleLbl="node1" presStyleIdx="1" presStyleCnt="4">
        <dgm:presLayoutVars>
          <dgm:bulletEnabled val="1"/>
        </dgm:presLayoutVars>
      </dgm:prSet>
      <dgm:spPr/>
      <dgm:t>
        <a:bodyPr/>
        <a:lstStyle/>
        <a:p>
          <a:endParaRPr lang="fr-FR"/>
        </a:p>
      </dgm:t>
    </dgm:pt>
    <dgm:pt modelId="{264D017B-32F3-4C88-8AE1-0FC214D567E0}" type="pres">
      <dgm:prSet presAssocID="{2C730338-C483-4003-96F2-B97494023120}" presName="spacer" presStyleCnt="0"/>
      <dgm:spPr/>
    </dgm:pt>
    <dgm:pt modelId="{D58DC895-0056-43FC-8FB2-794F78D7D6AC}" type="pres">
      <dgm:prSet presAssocID="{1C632D9B-3971-4E90-891F-A5049E551768}" presName="comp" presStyleCnt="0"/>
      <dgm:spPr/>
    </dgm:pt>
    <dgm:pt modelId="{DFE0C6FB-4C5C-406D-8389-DDAA9D33F050}" type="pres">
      <dgm:prSet presAssocID="{1C632D9B-3971-4E90-891F-A5049E551768}" presName="box" presStyleLbl="node1" presStyleIdx="2" presStyleCnt="4"/>
      <dgm:spPr/>
      <dgm:t>
        <a:bodyPr/>
        <a:lstStyle/>
        <a:p>
          <a:endParaRPr lang="fr-FR"/>
        </a:p>
      </dgm:t>
    </dgm:pt>
    <dgm:pt modelId="{22DE2570-BF21-46A0-90A0-777D20AB78F3}" type="pres">
      <dgm:prSet presAssocID="{1C632D9B-3971-4E90-891F-A5049E551768}" presName="img" presStyleLbl="fgImgPlace1" presStyleIdx="2" presStyleCnt="4" custScaleX="53002"/>
      <dgm:spPr>
        <a:blipFill rotWithShape="1">
          <a:blip xmlns:r="http://schemas.openxmlformats.org/officeDocument/2006/relationships" r:embed="rId3"/>
          <a:stretch>
            <a:fillRect/>
          </a:stretch>
        </a:blipFill>
      </dgm:spPr>
    </dgm:pt>
    <dgm:pt modelId="{A8314BC5-9EC6-4AAB-B206-2E3D39A28D19}" type="pres">
      <dgm:prSet presAssocID="{1C632D9B-3971-4E90-891F-A5049E551768}" presName="text" presStyleLbl="node1" presStyleIdx="2" presStyleCnt="4">
        <dgm:presLayoutVars>
          <dgm:bulletEnabled val="1"/>
        </dgm:presLayoutVars>
      </dgm:prSet>
      <dgm:spPr/>
      <dgm:t>
        <a:bodyPr/>
        <a:lstStyle/>
        <a:p>
          <a:endParaRPr lang="fr-FR"/>
        </a:p>
      </dgm:t>
    </dgm:pt>
    <dgm:pt modelId="{9B49CEFB-91E5-4017-B629-14341A6D8C3D}" type="pres">
      <dgm:prSet presAssocID="{3FDD6080-091B-41FE-BFD5-08C33E9517E8}" presName="spacer" presStyleCnt="0"/>
      <dgm:spPr/>
    </dgm:pt>
    <dgm:pt modelId="{09AEF143-8794-4BB2-A2AE-2BF965841EAB}" type="pres">
      <dgm:prSet presAssocID="{4F3F52D1-CD16-4678-9B8D-F7F06CD769D3}" presName="comp" presStyleCnt="0"/>
      <dgm:spPr/>
    </dgm:pt>
    <dgm:pt modelId="{F070E7BC-32F7-479F-AD2B-4FFDFA66FED1}" type="pres">
      <dgm:prSet presAssocID="{4F3F52D1-CD16-4678-9B8D-F7F06CD769D3}" presName="box" presStyleLbl="node1" presStyleIdx="3" presStyleCnt="4"/>
      <dgm:spPr/>
      <dgm:t>
        <a:bodyPr/>
        <a:lstStyle/>
        <a:p>
          <a:endParaRPr lang="fr-FR"/>
        </a:p>
      </dgm:t>
    </dgm:pt>
    <dgm:pt modelId="{307C377E-E690-419E-974D-E18F0DE73B40}" type="pres">
      <dgm:prSet presAssocID="{4F3F52D1-CD16-4678-9B8D-F7F06CD769D3}" presName="img" presStyleLbl="fgImgPlace1" presStyleIdx="3" presStyleCnt="4" custScaleX="53002"/>
      <dgm:spPr>
        <a:blipFill rotWithShape="1">
          <a:blip xmlns:r="http://schemas.openxmlformats.org/officeDocument/2006/relationships" r:embed="rId4"/>
          <a:stretch>
            <a:fillRect/>
          </a:stretch>
        </a:blipFill>
      </dgm:spPr>
    </dgm:pt>
    <dgm:pt modelId="{B4EB1645-B39A-4639-8745-9F563FA07CFF}" type="pres">
      <dgm:prSet presAssocID="{4F3F52D1-CD16-4678-9B8D-F7F06CD769D3}" presName="text" presStyleLbl="node1" presStyleIdx="3" presStyleCnt="4">
        <dgm:presLayoutVars>
          <dgm:bulletEnabled val="1"/>
        </dgm:presLayoutVars>
      </dgm:prSet>
      <dgm:spPr/>
      <dgm:t>
        <a:bodyPr/>
        <a:lstStyle/>
        <a:p>
          <a:endParaRPr lang="fr-FR"/>
        </a:p>
      </dgm:t>
    </dgm:pt>
  </dgm:ptLst>
  <dgm:cxnLst>
    <dgm:cxn modelId="{8B4FD1B6-DEC1-4DBF-B973-EB3AF2E7B05A}" type="presOf" srcId="{4F3F52D1-CD16-4678-9B8D-F7F06CD769D3}" destId="{F070E7BC-32F7-479F-AD2B-4FFDFA66FED1}" srcOrd="0" destOrd="0" presId="urn:microsoft.com/office/officeart/2005/8/layout/vList4"/>
    <dgm:cxn modelId="{7FF62569-FE10-4019-B0D9-49691A7529C4}" type="presOf" srcId="{7062A4A7-A48E-40DC-90FB-06D179B42FC8}" destId="{D0CE5E36-ECBE-47BA-B118-7F6380C9CC46}" srcOrd="1" destOrd="0" presId="urn:microsoft.com/office/officeart/2005/8/layout/vList4"/>
    <dgm:cxn modelId="{C6AD3E1E-04CB-4D14-A537-6DCF4BAA641C}" type="presOf" srcId="{AAC44059-8486-4F51-B217-79240019073C}" destId="{D0058B18-8DEE-48C6-868E-CA7D886BCFE8}" srcOrd="0" destOrd="0" presId="urn:microsoft.com/office/officeart/2005/8/layout/vList4"/>
    <dgm:cxn modelId="{E5D18A28-CD2D-4511-9F03-295294F38D3C}" type="presOf" srcId="{C3778EFB-D7B2-47F7-B67A-7908819A45FA}" destId="{A8314BC5-9EC6-4AAB-B206-2E3D39A28D19}" srcOrd="1" destOrd="2" presId="urn:microsoft.com/office/officeart/2005/8/layout/vList4"/>
    <dgm:cxn modelId="{615D9EE4-B9D1-4A0F-A554-4356A0D0BF9A}" type="presOf" srcId="{2B0839CE-62D3-4074-A202-7CCBBAF9516B}" destId="{280963A8-660C-4A2B-8386-887D5C3DD0B2}" srcOrd="1" destOrd="1" presId="urn:microsoft.com/office/officeart/2005/8/layout/vList4"/>
    <dgm:cxn modelId="{DFED1A0A-5125-412C-9914-837A55E5E5C3}" srcId="{7062A4A7-A48E-40DC-90FB-06D179B42FC8}" destId="{0E352147-B41A-4A45-BC90-AE19BD9ADD9A}" srcOrd="0" destOrd="0" parTransId="{230F27A2-2EB4-4B1D-816C-93CEDC7E2312}" sibTransId="{01EAE646-5ED6-4C35-A1B3-43E4EB215A4B}"/>
    <dgm:cxn modelId="{CC0E4F00-70FF-4488-A25E-0C8F30AFC6C6}" type="presOf" srcId="{1C632D9B-3971-4E90-891F-A5049E551768}" destId="{DFE0C6FB-4C5C-406D-8389-DDAA9D33F050}" srcOrd="0" destOrd="0" presId="urn:microsoft.com/office/officeart/2005/8/layout/vList4"/>
    <dgm:cxn modelId="{B390A085-DA20-476B-ADDB-1FCE58AA1D2F}" type="presOf" srcId="{4F3F52D1-CD16-4678-9B8D-F7F06CD769D3}" destId="{B4EB1645-B39A-4639-8745-9F563FA07CFF}" srcOrd="1" destOrd="0" presId="urn:microsoft.com/office/officeart/2005/8/layout/vList4"/>
    <dgm:cxn modelId="{85252FF4-C5FB-40BB-AA4D-34AEEB911F7A}" type="presOf" srcId="{E65FB1A5-2F20-4787-B850-DB8AFA367ECB}" destId="{F070E7BC-32F7-479F-AD2B-4FFDFA66FED1}" srcOrd="0" destOrd="2" presId="urn:microsoft.com/office/officeart/2005/8/layout/vList4"/>
    <dgm:cxn modelId="{DB6F632A-A5E8-4FE5-900A-44070D80C065}" type="presOf" srcId="{2B0839CE-62D3-4074-A202-7CCBBAF9516B}" destId="{D0058B18-8DEE-48C6-868E-CA7D886BCFE8}" srcOrd="0" destOrd="1" presId="urn:microsoft.com/office/officeart/2005/8/layout/vList4"/>
    <dgm:cxn modelId="{10CF421C-CC7E-4C6B-ACEC-2C3DE4388801}" srcId="{87D71DFF-FA50-404B-86A4-27185127B937}" destId="{AAC44059-8486-4F51-B217-79240019073C}" srcOrd="0" destOrd="0" parTransId="{86673EC2-B6F9-48E9-9F4B-3C809B93EFE4}" sibTransId="{D6612D23-04C8-4264-96FC-7ED814FCA388}"/>
    <dgm:cxn modelId="{9F5ACDEE-B2F1-4F20-9AA4-02EEDC4B0A66}" type="presOf" srcId="{78126B80-B20A-4BB5-9349-C3675666E295}" destId="{F070E7BC-32F7-479F-AD2B-4FFDFA66FED1}" srcOrd="0" destOrd="1" presId="urn:microsoft.com/office/officeart/2005/8/layout/vList4"/>
    <dgm:cxn modelId="{BD7EB424-94B6-483F-89C1-728FD95FE003}" srcId="{AAC44059-8486-4F51-B217-79240019073C}" destId="{3A42FF0B-0EF4-415D-9851-D9F5AFD69FA1}" srcOrd="1" destOrd="0" parTransId="{8968563A-EE06-4DE7-B84D-C4707D9CE3D1}" sibTransId="{E804224E-CD38-4BE8-8E9C-55199CBB6EC3}"/>
    <dgm:cxn modelId="{1700138E-3F6F-40C0-BA27-FCBE61BEE803}" type="presOf" srcId="{7062A4A7-A48E-40DC-90FB-06D179B42FC8}" destId="{0BBEF981-3754-45D3-A885-924F30781E1C}" srcOrd="0" destOrd="0" presId="urn:microsoft.com/office/officeart/2005/8/layout/vList4"/>
    <dgm:cxn modelId="{8F231514-2377-4192-8C90-EBACF85B336E}" srcId="{AAC44059-8486-4F51-B217-79240019073C}" destId="{2B0839CE-62D3-4074-A202-7CCBBAF9516B}" srcOrd="0" destOrd="0" parTransId="{CFAE0FF4-6076-4DE8-836B-D16B62CDFA1B}" sibTransId="{C612581A-21B1-4A0F-80BA-CDF93293139A}"/>
    <dgm:cxn modelId="{AB5E6CE8-D9BB-4E53-BEB9-AF5A0203DEC1}" type="presOf" srcId="{AAC44059-8486-4F51-B217-79240019073C}" destId="{280963A8-660C-4A2B-8386-887D5C3DD0B2}" srcOrd="1" destOrd="0" presId="urn:microsoft.com/office/officeart/2005/8/layout/vList4"/>
    <dgm:cxn modelId="{7FFE11FE-CBB1-41B3-9302-FAACAA2E06A8}" type="presOf" srcId="{0E352147-B41A-4A45-BC90-AE19BD9ADD9A}" destId="{D0CE5E36-ECBE-47BA-B118-7F6380C9CC46}" srcOrd="1" destOrd="1" presId="urn:microsoft.com/office/officeart/2005/8/layout/vList4"/>
    <dgm:cxn modelId="{EF01E371-E991-4FC5-A458-C9398ACEBBEA}" srcId="{1C632D9B-3971-4E90-891F-A5049E551768}" destId="{C3778EFB-D7B2-47F7-B67A-7908819A45FA}" srcOrd="1" destOrd="0" parTransId="{E7A45610-274E-403C-BE2A-C34AB1FE0448}" sibTransId="{5AB37B72-1ABB-4616-815C-6AD3054381CE}"/>
    <dgm:cxn modelId="{76D7E8AD-A7A6-4507-BBFB-B0602C40157D}" type="presOf" srcId="{78126B80-B20A-4BB5-9349-C3675666E295}" destId="{B4EB1645-B39A-4639-8745-9F563FA07CFF}" srcOrd="1" destOrd="1" presId="urn:microsoft.com/office/officeart/2005/8/layout/vList4"/>
    <dgm:cxn modelId="{644C0E93-F269-4602-95F7-DCA523DCF64A}" type="presOf" srcId="{6E983F40-4149-4935-9892-95965581BB11}" destId="{DFE0C6FB-4C5C-406D-8389-DDAA9D33F050}" srcOrd="0" destOrd="1" presId="urn:microsoft.com/office/officeart/2005/8/layout/vList4"/>
    <dgm:cxn modelId="{2273532B-F438-45BA-BDD5-63DACDD186AC}" srcId="{4F3F52D1-CD16-4678-9B8D-F7F06CD769D3}" destId="{E65FB1A5-2F20-4787-B850-DB8AFA367ECB}" srcOrd="1" destOrd="0" parTransId="{28EEC2B3-FD36-4E64-BC7D-DCFA8568AECF}" sibTransId="{0A91707F-63FB-4513-A5C4-018BF5801D0B}"/>
    <dgm:cxn modelId="{3F5E144A-DB09-4F85-A30A-A5D60BEA6373}" srcId="{87D71DFF-FA50-404B-86A4-27185127B937}" destId="{7062A4A7-A48E-40DC-90FB-06D179B42FC8}" srcOrd="1" destOrd="0" parTransId="{227AB213-1239-4FE0-86A2-4A3895B75FB2}" sibTransId="{2C730338-C483-4003-96F2-B97494023120}"/>
    <dgm:cxn modelId="{4DF4EABD-1FB5-424C-8426-554B2DDB6D0E}" type="presOf" srcId="{C3778EFB-D7B2-47F7-B67A-7908819A45FA}" destId="{DFE0C6FB-4C5C-406D-8389-DDAA9D33F050}" srcOrd="0" destOrd="2" presId="urn:microsoft.com/office/officeart/2005/8/layout/vList4"/>
    <dgm:cxn modelId="{B4349243-0724-4617-835C-02DE85A57359}" srcId="{4F3F52D1-CD16-4678-9B8D-F7F06CD769D3}" destId="{78126B80-B20A-4BB5-9349-C3675666E295}" srcOrd="0" destOrd="0" parTransId="{0072AC78-5AA5-4F79-8FF6-483C15B41D49}" sibTransId="{9F4DC166-6093-4058-85DD-42E3809D7A8F}"/>
    <dgm:cxn modelId="{4FE067A1-603F-42EF-A2EC-07961960EBC3}" type="presOf" srcId="{234EBC9D-60FF-4860-91EA-E033F15F72BB}" destId="{0BBEF981-3754-45D3-A885-924F30781E1C}" srcOrd="0" destOrd="2" presId="urn:microsoft.com/office/officeart/2005/8/layout/vList4"/>
    <dgm:cxn modelId="{F8BEC0C3-D9F2-4142-8E90-B884956717E3}" type="presOf" srcId="{234EBC9D-60FF-4860-91EA-E033F15F72BB}" destId="{D0CE5E36-ECBE-47BA-B118-7F6380C9CC46}" srcOrd="1" destOrd="2" presId="urn:microsoft.com/office/officeart/2005/8/layout/vList4"/>
    <dgm:cxn modelId="{30538B81-510F-4567-A396-D793AA9C97FB}" srcId="{1C632D9B-3971-4E90-891F-A5049E551768}" destId="{6E983F40-4149-4935-9892-95965581BB11}" srcOrd="0" destOrd="0" parTransId="{876AC883-74AA-436C-A196-6A26B6DA6556}" sibTransId="{E39C6C6A-A2F5-4CD1-B1A6-82F31B2C2EB6}"/>
    <dgm:cxn modelId="{344C0549-08A9-470C-9639-792B130C9472}" type="presOf" srcId="{6E983F40-4149-4935-9892-95965581BB11}" destId="{A8314BC5-9EC6-4AAB-B206-2E3D39A28D19}" srcOrd="1" destOrd="1" presId="urn:microsoft.com/office/officeart/2005/8/layout/vList4"/>
    <dgm:cxn modelId="{ECE0A956-6298-4886-888F-5564C7D26B06}" type="presOf" srcId="{E65FB1A5-2F20-4787-B850-DB8AFA367ECB}" destId="{B4EB1645-B39A-4639-8745-9F563FA07CFF}" srcOrd="1" destOrd="2" presId="urn:microsoft.com/office/officeart/2005/8/layout/vList4"/>
    <dgm:cxn modelId="{1C72AF0B-6DF6-4F47-8727-0B9D69A10D05}" type="presOf" srcId="{1C632D9B-3971-4E90-891F-A5049E551768}" destId="{A8314BC5-9EC6-4AAB-B206-2E3D39A28D19}" srcOrd="1" destOrd="0" presId="urn:microsoft.com/office/officeart/2005/8/layout/vList4"/>
    <dgm:cxn modelId="{FAB78AEA-066A-4CB8-8A2A-C22B4CC44123}" type="presOf" srcId="{3A42FF0B-0EF4-415D-9851-D9F5AFD69FA1}" destId="{D0058B18-8DEE-48C6-868E-CA7D886BCFE8}" srcOrd="0" destOrd="2" presId="urn:microsoft.com/office/officeart/2005/8/layout/vList4"/>
    <dgm:cxn modelId="{8BED8C6B-799B-47B2-87BA-BE149975CA97}" type="presOf" srcId="{3A42FF0B-0EF4-415D-9851-D9F5AFD69FA1}" destId="{280963A8-660C-4A2B-8386-887D5C3DD0B2}" srcOrd="1" destOrd="2" presId="urn:microsoft.com/office/officeart/2005/8/layout/vList4"/>
    <dgm:cxn modelId="{E5BD2F60-AA0F-406A-872A-CA90A3FE8D98}" type="presOf" srcId="{0E352147-B41A-4A45-BC90-AE19BD9ADD9A}" destId="{0BBEF981-3754-45D3-A885-924F30781E1C}" srcOrd="0" destOrd="1" presId="urn:microsoft.com/office/officeart/2005/8/layout/vList4"/>
    <dgm:cxn modelId="{CBCAC3F3-B990-457E-8557-CF4F0B594BF4}" srcId="{87D71DFF-FA50-404B-86A4-27185127B937}" destId="{4F3F52D1-CD16-4678-9B8D-F7F06CD769D3}" srcOrd="3" destOrd="0" parTransId="{CA7B557C-03C8-4794-A5AF-378E3B18E8C2}" sibTransId="{C7467BBB-591A-47CC-A952-2C5F1F067B56}"/>
    <dgm:cxn modelId="{D44434A9-0CA0-4EFB-9894-9E5E9DC42AFD}" srcId="{7062A4A7-A48E-40DC-90FB-06D179B42FC8}" destId="{234EBC9D-60FF-4860-91EA-E033F15F72BB}" srcOrd="1" destOrd="0" parTransId="{751F2D2F-2542-4ADD-99AC-481734BCEA5E}" sibTransId="{9000E05C-9789-4499-ABDF-A6D136B4AC27}"/>
    <dgm:cxn modelId="{0E25DC78-07A6-4DE2-B4C2-1AA86980EE62}" type="presOf" srcId="{87D71DFF-FA50-404B-86A4-27185127B937}" destId="{C67A414D-6C68-4EA9-9129-3035F6F8F574}" srcOrd="0" destOrd="0" presId="urn:microsoft.com/office/officeart/2005/8/layout/vList4"/>
    <dgm:cxn modelId="{F310B0E3-1A30-47E8-8425-57E43ADEB6FE}" srcId="{87D71DFF-FA50-404B-86A4-27185127B937}" destId="{1C632D9B-3971-4E90-891F-A5049E551768}" srcOrd="2" destOrd="0" parTransId="{CF2352BC-298C-450D-B458-F2F9B70E2CC2}" sibTransId="{3FDD6080-091B-41FE-BFD5-08C33E9517E8}"/>
    <dgm:cxn modelId="{73DEBAD2-754F-448A-A6D1-505F9907FC36}" type="presParOf" srcId="{C67A414D-6C68-4EA9-9129-3035F6F8F574}" destId="{09714C63-4C83-4D89-85AC-6023CB51B365}" srcOrd="0" destOrd="0" presId="urn:microsoft.com/office/officeart/2005/8/layout/vList4"/>
    <dgm:cxn modelId="{95841439-842C-4A9C-9AC8-795EE91D7D0F}" type="presParOf" srcId="{09714C63-4C83-4D89-85AC-6023CB51B365}" destId="{D0058B18-8DEE-48C6-868E-CA7D886BCFE8}" srcOrd="0" destOrd="0" presId="urn:microsoft.com/office/officeart/2005/8/layout/vList4"/>
    <dgm:cxn modelId="{EB23FD47-3F6D-4CC2-A0B3-EA010DC6FA8C}" type="presParOf" srcId="{09714C63-4C83-4D89-85AC-6023CB51B365}" destId="{A155E200-830B-409F-99F7-B4CDD93094B0}" srcOrd="1" destOrd="0" presId="urn:microsoft.com/office/officeart/2005/8/layout/vList4"/>
    <dgm:cxn modelId="{14F9921B-16C3-4E02-8E32-E63277C6D8E0}" type="presParOf" srcId="{09714C63-4C83-4D89-85AC-6023CB51B365}" destId="{280963A8-660C-4A2B-8386-887D5C3DD0B2}" srcOrd="2" destOrd="0" presId="urn:microsoft.com/office/officeart/2005/8/layout/vList4"/>
    <dgm:cxn modelId="{C3286A84-2A69-42B0-A6BA-4671967363A2}" type="presParOf" srcId="{C67A414D-6C68-4EA9-9129-3035F6F8F574}" destId="{CF08A314-5340-4ED9-9DA2-A8B0CD379F27}" srcOrd="1" destOrd="0" presId="urn:microsoft.com/office/officeart/2005/8/layout/vList4"/>
    <dgm:cxn modelId="{ADA6D8EF-19D8-40DE-ADAA-25249809000E}" type="presParOf" srcId="{C67A414D-6C68-4EA9-9129-3035F6F8F574}" destId="{732A8C25-5134-4344-8768-E51F0F98F756}" srcOrd="2" destOrd="0" presId="urn:microsoft.com/office/officeart/2005/8/layout/vList4"/>
    <dgm:cxn modelId="{191C7377-44E5-4356-9FD8-D73F1C7ADEE1}" type="presParOf" srcId="{732A8C25-5134-4344-8768-E51F0F98F756}" destId="{0BBEF981-3754-45D3-A885-924F30781E1C}" srcOrd="0" destOrd="0" presId="urn:microsoft.com/office/officeart/2005/8/layout/vList4"/>
    <dgm:cxn modelId="{1DD6B97B-A39D-4414-B9DD-48E9B701D4FB}" type="presParOf" srcId="{732A8C25-5134-4344-8768-E51F0F98F756}" destId="{DE76E8E5-08FB-4312-85C9-0DACBDC416D3}" srcOrd="1" destOrd="0" presId="urn:microsoft.com/office/officeart/2005/8/layout/vList4"/>
    <dgm:cxn modelId="{896BB450-E231-480F-86C9-E85924C969F2}" type="presParOf" srcId="{732A8C25-5134-4344-8768-E51F0F98F756}" destId="{D0CE5E36-ECBE-47BA-B118-7F6380C9CC46}" srcOrd="2" destOrd="0" presId="urn:microsoft.com/office/officeart/2005/8/layout/vList4"/>
    <dgm:cxn modelId="{6949590E-A03B-4EB5-8DC8-5A7E8D06B918}" type="presParOf" srcId="{C67A414D-6C68-4EA9-9129-3035F6F8F574}" destId="{264D017B-32F3-4C88-8AE1-0FC214D567E0}" srcOrd="3" destOrd="0" presId="urn:microsoft.com/office/officeart/2005/8/layout/vList4"/>
    <dgm:cxn modelId="{6DC568C2-FDC2-43C3-83BE-B14549FB3286}" type="presParOf" srcId="{C67A414D-6C68-4EA9-9129-3035F6F8F574}" destId="{D58DC895-0056-43FC-8FB2-794F78D7D6AC}" srcOrd="4" destOrd="0" presId="urn:microsoft.com/office/officeart/2005/8/layout/vList4"/>
    <dgm:cxn modelId="{269EB4B4-A43B-4D69-9B15-6614086E04DE}" type="presParOf" srcId="{D58DC895-0056-43FC-8FB2-794F78D7D6AC}" destId="{DFE0C6FB-4C5C-406D-8389-DDAA9D33F050}" srcOrd="0" destOrd="0" presId="urn:microsoft.com/office/officeart/2005/8/layout/vList4"/>
    <dgm:cxn modelId="{E41B03F4-9CF5-4DDB-9EF7-4CC74F7782F0}" type="presParOf" srcId="{D58DC895-0056-43FC-8FB2-794F78D7D6AC}" destId="{22DE2570-BF21-46A0-90A0-777D20AB78F3}" srcOrd="1" destOrd="0" presId="urn:microsoft.com/office/officeart/2005/8/layout/vList4"/>
    <dgm:cxn modelId="{B40D2241-6754-4436-A7C1-74791DB0B682}" type="presParOf" srcId="{D58DC895-0056-43FC-8FB2-794F78D7D6AC}" destId="{A8314BC5-9EC6-4AAB-B206-2E3D39A28D19}" srcOrd="2" destOrd="0" presId="urn:microsoft.com/office/officeart/2005/8/layout/vList4"/>
    <dgm:cxn modelId="{9AB31FF8-B8F4-45B6-8ED3-E43ECD31D5EA}" type="presParOf" srcId="{C67A414D-6C68-4EA9-9129-3035F6F8F574}" destId="{9B49CEFB-91E5-4017-B629-14341A6D8C3D}" srcOrd="5" destOrd="0" presId="urn:microsoft.com/office/officeart/2005/8/layout/vList4"/>
    <dgm:cxn modelId="{B7041116-680C-4B44-BB9C-03DD29832AEB}" type="presParOf" srcId="{C67A414D-6C68-4EA9-9129-3035F6F8F574}" destId="{09AEF143-8794-4BB2-A2AE-2BF965841EAB}" srcOrd="6" destOrd="0" presId="urn:microsoft.com/office/officeart/2005/8/layout/vList4"/>
    <dgm:cxn modelId="{74F691B9-4433-4167-A6C8-2307C09C65BC}" type="presParOf" srcId="{09AEF143-8794-4BB2-A2AE-2BF965841EAB}" destId="{F070E7BC-32F7-479F-AD2B-4FFDFA66FED1}" srcOrd="0" destOrd="0" presId="urn:microsoft.com/office/officeart/2005/8/layout/vList4"/>
    <dgm:cxn modelId="{D9869638-BA33-4A1F-96A4-3B5DF461C9FE}" type="presParOf" srcId="{09AEF143-8794-4BB2-A2AE-2BF965841EAB}" destId="{307C377E-E690-419E-974D-E18F0DE73B40}" srcOrd="1" destOrd="0" presId="urn:microsoft.com/office/officeart/2005/8/layout/vList4"/>
    <dgm:cxn modelId="{56EF5448-41D2-49B5-85C5-9C820F3943AA}" type="presParOf" srcId="{09AEF143-8794-4BB2-A2AE-2BF965841EAB}" destId="{B4EB1645-B39A-4639-8745-9F563FA07CF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94EE3-EF34-46EE-BE16-94F13B686D8C}">
      <dsp:nvSpPr>
        <dsp:cNvPr id="0" name=""/>
        <dsp:cNvSpPr/>
      </dsp:nvSpPr>
      <dsp:spPr>
        <a:xfrm>
          <a:off x="475204" y="1152122"/>
          <a:ext cx="5210829" cy="4680525"/>
        </a:xfrm>
        <a:prstGeom prst="ellipse">
          <a:avLst/>
        </a:prstGeom>
        <a:solidFill>
          <a:schemeClr val="accent3">
            <a:lumMod val="7500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Projet</a:t>
          </a:r>
          <a:endParaRPr lang="fr-FR" sz="2400" kern="1200" dirty="0"/>
        </a:p>
      </dsp:txBody>
      <dsp:txXfrm>
        <a:off x="2170026" y="1386149"/>
        <a:ext cx="1821184" cy="702078"/>
      </dsp:txXfrm>
    </dsp:sp>
    <dsp:sp modelId="{5FBCC2B3-D618-4436-A32D-A5D251495DF3}">
      <dsp:nvSpPr>
        <dsp:cNvPr id="0" name=""/>
        <dsp:cNvSpPr/>
      </dsp:nvSpPr>
      <dsp:spPr>
        <a:xfrm>
          <a:off x="938578" y="2236499"/>
          <a:ext cx="4374486" cy="3178151"/>
        </a:xfrm>
        <a:prstGeom prst="ellipse">
          <a:avLst/>
        </a:prstGeom>
        <a:solidFill>
          <a:schemeClr val="accent3">
            <a:lumMod val="60000"/>
            <a:lumOff val="4000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Résolution de problèmes</a:t>
          </a:r>
          <a:endParaRPr lang="fr-FR" sz="2400" kern="1200" dirty="0"/>
        </a:p>
      </dsp:txBody>
      <dsp:txXfrm>
        <a:off x="2106566" y="2435134"/>
        <a:ext cx="2038510" cy="595903"/>
      </dsp:txXfrm>
    </dsp:sp>
    <dsp:sp modelId="{F0C3FA14-B4B0-4461-85A3-B6C84D54CBF6}">
      <dsp:nvSpPr>
        <dsp:cNvPr id="0" name=""/>
        <dsp:cNvSpPr/>
      </dsp:nvSpPr>
      <dsp:spPr>
        <a:xfrm>
          <a:off x="1756345" y="3348187"/>
          <a:ext cx="2916324" cy="1875546"/>
        </a:xfrm>
        <a:prstGeom prst="ellipse">
          <a:avLst/>
        </a:prstGeom>
        <a:solidFill>
          <a:schemeClr val="accent3">
            <a:lumMod val="40000"/>
            <a:lumOff val="6000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Investigation</a:t>
          </a:r>
          <a:endParaRPr lang="fr-FR" sz="1700" kern="1200" dirty="0"/>
        </a:p>
      </dsp:txBody>
      <dsp:txXfrm>
        <a:off x="2183431" y="3817074"/>
        <a:ext cx="2062152" cy="937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58B18-8DEE-48C6-868E-CA7D886BCFE8}">
      <dsp:nvSpPr>
        <dsp:cNvPr id="0" name=""/>
        <dsp:cNvSpPr/>
      </dsp:nvSpPr>
      <dsp:spPr>
        <a:xfrm>
          <a:off x="0" y="0"/>
          <a:ext cx="10945217" cy="1255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t>1 . Définir le problème</a:t>
          </a:r>
          <a:endParaRPr lang="fr-FR" sz="2400" kern="1200" dirty="0"/>
        </a:p>
        <a:p>
          <a:pPr marL="171450" lvl="1" indent="-171450" algn="l" defTabSz="844550">
            <a:lnSpc>
              <a:spcPct val="90000"/>
            </a:lnSpc>
            <a:spcBef>
              <a:spcPct val="0"/>
            </a:spcBef>
            <a:spcAft>
              <a:spcPct val="15000"/>
            </a:spcAft>
            <a:buChar char="••"/>
          </a:pPr>
          <a:r>
            <a:rPr lang="fr-FR" sz="1900" kern="1200" dirty="0" smtClean="0"/>
            <a:t>Analyse de l’objet technique et identification du problème à résoudre</a:t>
          </a:r>
          <a:endParaRPr lang="fr-FR" sz="1900" kern="1200" dirty="0"/>
        </a:p>
        <a:p>
          <a:pPr marL="171450" lvl="1" indent="-171450" algn="l" defTabSz="844550">
            <a:lnSpc>
              <a:spcPct val="90000"/>
            </a:lnSpc>
            <a:spcBef>
              <a:spcPct val="0"/>
            </a:spcBef>
            <a:spcAft>
              <a:spcPct val="15000"/>
            </a:spcAft>
            <a:buChar char="••"/>
          </a:pPr>
          <a:r>
            <a:rPr lang="fr-FR" sz="1900" kern="1200" dirty="0" smtClean="0"/>
            <a:t>Analyse des tentatives de solutions déjà employées</a:t>
          </a:r>
          <a:endParaRPr lang="fr-FR" sz="1900" kern="1200" dirty="0"/>
        </a:p>
      </dsp:txBody>
      <dsp:txXfrm>
        <a:off x="2314603" y="0"/>
        <a:ext cx="8630613" cy="1255599"/>
      </dsp:txXfrm>
    </dsp:sp>
    <dsp:sp modelId="{A155E200-830B-409F-99F7-B4CDD93094B0}">
      <dsp:nvSpPr>
        <dsp:cNvPr id="0" name=""/>
        <dsp:cNvSpPr/>
      </dsp:nvSpPr>
      <dsp:spPr>
        <a:xfrm>
          <a:off x="648073" y="125559"/>
          <a:ext cx="1144015" cy="100447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0BBEF981-3754-45D3-A885-924F30781E1C}">
      <dsp:nvSpPr>
        <dsp:cNvPr id="0" name=""/>
        <dsp:cNvSpPr/>
      </dsp:nvSpPr>
      <dsp:spPr>
        <a:xfrm>
          <a:off x="0" y="1381159"/>
          <a:ext cx="10945217" cy="1255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t>2 . Rechercher et comparer des solutions</a:t>
          </a:r>
          <a:endParaRPr lang="fr-FR" sz="2400" kern="1200" dirty="0"/>
        </a:p>
        <a:p>
          <a:pPr marL="171450" lvl="1" indent="-171450" algn="l" defTabSz="844550">
            <a:lnSpc>
              <a:spcPct val="90000"/>
            </a:lnSpc>
            <a:spcBef>
              <a:spcPct val="0"/>
            </a:spcBef>
            <a:spcAft>
              <a:spcPct val="15000"/>
            </a:spcAft>
            <a:buChar char="••"/>
          </a:pPr>
          <a:r>
            <a:rPr lang="fr-FR" sz="1900" kern="1200" dirty="0" smtClean="0"/>
            <a:t>Brainstorming</a:t>
          </a:r>
          <a:endParaRPr lang="fr-FR" sz="1900" kern="1200" dirty="0"/>
        </a:p>
        <a:p>
          <a:pPr marL="171450" lvl="1" indent="-171450" algn="l" defTabSz="844550">
            <a:lnSpc>
              <a:spcPct val="90000"/>
            </a:lnSpc>
            <a:spcBef>
              <a:spcPct val="0"/>
            </a:spcBef>
            <a:spcAft>
              <a:spcPct val="15000"/>
            </a:spcAft>
            <a:buChar char="••"/>
          </a:pPr>
          <a:r>
            <a:rPr lang="fr-FR" sz="1900" kern="1200" dirty="0" smtClean="0"/>
            <a:t>Investigation</a:t>
          </a:r>
          <a:endParaRPr lang="fr-FR" sz="1900" kern="1200" dirty="0"/>
        </a:p>
      </dsp:txBody>
      <dsp:txXfrm>
        <a:off x="2314603" y="1381159"/>
        <a:ext cx="8630613" cy="1255599"/>
      </dsp:txXfrm>
    </dsp:sp>
    <dsp:sp modelId="{DE76E8E5-08FB-4312-85C9-0DACBDC416D3}">
      <dsp:nvSpPr>
        <dsp:cNvPr id="0" name=""/>
        <dsp:cNvSpPr/>
      </dsp:nvSpPr>
      <dsp:spPr>
        <a:xfrm>
          <a:off x="639963" y="1506719"/>
          <a:ext cx="1160236" cy="100447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DFE0C6FB-4C5C-406D-8389-DDAA9D33F050}">
      <dsp:nvSpPr>
        <dsp:cNvPr id="0" name=""/>
        <dsp:cNvSpPr/>
      </dsp:nvSpPr>
      <dsp:spPr>
        <a:xfrm>
          <a:off x="0" y="2762319"/>
          <a:ext cx="10945217" cy="1255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t>3 . Choisir et </a:t>
          </a:r>
          <a:r>
            <a:rPr lang="fr-FR" sz="2800" b="1" kern="1200" dirty="0" smtClean="0">
              <a:solidFill>
                <a:srgbClr val="FF0000"/>
              </a:solidFill>
            </a:rPr>
            <a:t>mettre en œuvre la solution choisie</a:t>
          </a:r>
          <a:endParaRPr lang="fr-FR" sz="2800" b="1" kern="1200" dirty="0">
            <a:solidFill>
              <a:srgbClr val="FF0000"/>
            </a:solidFill>
          </a:endParaRPr>
        </a:p>
        <a:p>
          <a:pPr marL="171450" lvl="1" indent="-171450" algn="l" defTabSz="844550">
            <a:lnSpc>
              <a:spcPct val="90000"/>
            </a:lnSpc>
            <a:spcBef>
              <a:spcPct val="0"/>
            </a:spcBef>
            <a:spcAft>
              <a:spcPct val="15000"/>
            </a:spcAft>
            <a:buChar char="••"/>
          </a:pPr>
          <a:r>
            <a:rPr lang="fr-FR" sz="1900" kern="1200" dirty="0" smtClean="0"/>
            <a:t>Présentation des différentes solutions (Echange, argumentation…)</a:t>
          </a:r>
          <a:endParaRPr lang="fr-FR" sz="1900" kern="1200" dirty="0"/>
        </a:p>
        <a:p>
          <a:pPr marL="171450" lvl="1" indent="-171450" algn="l" defTabSz="844550">
            <a:lnSpc>
              <a:spcPct val="90000"/>
            </a:lnSpc>
            <a:spcBef>
              <a:spcPct val="0"/>
            </a:spcBef>
            <a:spcAft>
              <a:spcPct val="15000"/>
            </a:spcAft>
            <a:buChar char="••"/>
          </a:pPr>
          <a:r>
            <a:rPr lang="fr-FR" sz="1900" kern="1200" dirty="0" smtClean="0"/>
            <a:t>Réalisation</a:t>
          </a:r>
          <a:endParaRPr lang="fr-FR" sz="1900" kern="1200" dirty="0"/>
        </a:p>
      </dsp:txBody>
      <dsp:txXfrm>
        <a:off x="2314603" y="2762319"/>
        <a:ext cx="8630613" cy="1255599"/>
      </dsp:txXfrm>
    </dsp:sp>
    <dsp:sp modelId="{22DE2570-BF21-46A0-90A0-777D20AB78F3}">
      <dsp:nvSpPr>
        <dsp:cNvPr id="0" name=""/>
        <dsp:cNvSpPr/>
      </dsp:nvSpPr>
      <dsp:spPr>
        <a:xfrm>
          <a:off x="639963" y="2887879"/>
          <a:ext cx="1160236" cy="100447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F070E7BC-32F7-479F-AD2B-4FFDFA66FED1}">
      <dsp:nvSpPr>
        <dsp:cNvPr id="0" name=""/>
        <dsp:cNvSpPr/>
      </dsp:nvSpPr>
      <dsp:spPr>
        <a:xfrm>
          <a:off x="0" y="4143478"/>
          <a:ext cx="10945217" cy="1255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smtClean="0"/>
            <a:t>4 . Tester et évaluer la solution choisie</a:t>
          </a:r>
          <a:endParaRPr lang="fr-FR" sz="2400" kern="1200" dirty="0"/>
        </a:p>
        <a:p>
          <a:pPr marL="171450" lvl="1" indent="-171450" algn="l" defTabSz="844550">
            <a:lnSpc>
              <a:spcPct val="90000"/>
            </a:lnSpc>
            <a:spcBef>
              <a:spcPct val="0"/>
            </a:spcBef>
            <a:spcAft>
              <a:spcPct val="15000"/>
            </a:spcAft>
            <a:buChar char="••"/>
          </a:pPr>
          <a:r>
            <a:rPr lang="fr-FR" sz="1900" kern="1200" dirty="0" smtClean="0"/>
            <a:t>Mesure d’écarts entre l’attendu et le réel</a:t>
          </a:r>
          <a:endParaRPr lang="fr-FR" sz="1900" kern="1200" dirty="0"/>
        </a:p>
        <a:p>
          <a:pPr marL="171450" lvl="1" indent="-171450" algn="l" defTabSz="844550">
            <a:lnSpc>
              <a:spcPct val="90000"/>
            </a:lnSpc>
            <a:spcBef>
              <a:spcPct val="0"/>
            </a:spcBef>
            <a:spcAft>
              <a:spcPct val="15000"/>
            </a:spcAft>
            <a:buChar char="••"/>
          </a:pPr>
          <a:r>
            <a:rPr lang="fr-FR" sz="1900" kern="1200" dirty="0" smtClean="0"/>
            <a:t>Conclusion sur la solution mise en </a:t>
          </a:r>
          <a:r>
            <a:rPr lang="fr-FR" sz="1900" kern="1200" dirty="0" err="1" smtClean="0"/>
            <a:t>oeuvre</a:t>
          </a:r>
          <a:endParaRPr lang="fr-FR" sz="1900" kern="1200" dirty="0"/>
        </a:p>
      </dsp:txBody>
      <dsp:txXfrm>
        <a:off x="2314603" y="4143478"/>
        <a:ext cx="8630613" cy="1255599"/>
      </dsp:txXfrm>
    </dsp:sp>
    <dsp:sp modelId="{307C377E-E690-419E-974D-E18F0DE73B40}">
      <dsp:nvSpPr>
        <dsp:cNvPr id="0" name=""/>
        <dsp:cNvSpPr/>
      </dsp:nvSpPr>
      <dsp:spPr>
        <a:xfrm>
          <a:off x="639963" y="4269038"/>
          <a:ext cx="1160236" cy="100447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fr-FR"/>
              <a:t>11/01/2018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‹N°›</a:t>
            </a:fld>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fr-FR"/>
              <a:t>11/01/2018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‹N°›</a:t>
            </a:fld>
            <a:endParaRP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fr-FR" sz="1600" dirty="0" smtClean="0">
                <a:solidFill>
                  <a:schemeClr val="bg1"/>
                </a:solidFill>
              </a:rPr>
              <a:t>La progression spiralaire permet de revenir régulièrement sur les mêmes compétences mais en augmentant progressivement le niveau de complexité. </a:t>
            </a:r>
            <a:endParaRPr lang="fr-FR" sz="1050" b="1" i="1" dirty="0" smtClean="0">
              <a:solidFill>
                <a:schemeClr val="bg1"/>
              </a:solidFill>
            </a:endParaRPr>
          </a:p>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5</a:t>
            </a:fld>
            <a:endParaRPr lang="fr-FR"/>
          </a:p>
        </p:txBody>
      </p:sp>
    </p:spTree>
    <p:extLst>
      <p:ext uri="{BB962C8B-B14F-4D97-AF65-F5344CB8AC3E}">
        <p14:creationId xmlns:p14="http://schemas.microsoft.com/office/powerpoint/2010/main" val="403671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10</a:t>
            </a:fld>
            <a:endParaRPr lang="fr-FR"/>
          </a:p>
        </p:txBody>
      </p:sp>
    </p:spTree>
    <p:extLst>
      <p:ext uri="{BB962C8B-B14F-4D97-AF65-F5344CB8AC3E}">
        <p14:creationId xmlns:p14="http://schemas.microsoft.com/office/powerpoint/2010/main" val="327818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11</a:t>
            </a:fld>
            <a:endParaRPr lang="fr-FR"/>
          </a:p>
        </p:txBody>
      </p:sp>
    </p:spTree>
    <p:extLst>
      <p:ext uri="{BB962C8B-B14F-4D97-AF65-F5344CB8AC3E}">
        <p14:creationId xmlns:p14="http://schemas.microsoft.com/office/powerpoint/2010/main" val="9536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12</a:t>
            </a:fld>
            <a:endParaRPr lang="fr-FR"/>
          </a:p>
        </p:txBody>
      </p:sp>
    </p:spTree>
    <p:extLst>
      <p:ext uri="{BB962C8B-B14F-4D97-AF65-F5344CB8AC3E}">
        <p14:creationId xmlns:p14="http://schemas.microsoft.com/office/powerpoint/2010/main" val="6719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démarche d’investigation s’appuie</a:t>
            </a:r>
            <a:r>
              <a:rPr lang="fr-FR" baseline="0" dirty="0" smtClean="0"/>
              <a:t> sur la démarche scientifique (OHERIC ou DIPHTERIC)</a:t>
            </a:r>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14</a:t>
            </a:fld>
            <a:endParaRPr lang="fr-FR"/>
          </a:p>
        </p:txBody>
      </p:sp>
    </p:spTree>
    <p:extLst>
      <p:ext uri="{BB962C8B-B14F-4D97-AF65-F5344CB8AC3E}">
        <p14:creationId xmlns:p14="http://schemas.microsoft.com/office/powerpoint/2010/main" val="292427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démarche d’investigation peut-être</a:t>
            </a:r>
            <a:r>
              <a:rPr lang="fr-FR" baseline="0" dirty="0" smtClean="0"/>
              <a:t> mise en œuvre au cours de la recherche de solutions techniques</a:t>
            </a:r>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15</a:t>
            </a:fld>
            <a:endParaRPr lang="fr-FR"/>
          </a:p>
        </p:txBody>
      </p:sp>
    </p:spTree>
    <p:extLst>
      <p:ext uri="{BB962C8B-B14F-4D97-AF65-F5344CB8AC3E}">
        <p14:creationId xmlns:p14="http://schemas.microsoft.com/office/powerpoint/2010/main" val="47414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fr-FR" smtClean="0"/>
              <a:t>Modifiez le style du titre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r-FR" smtClean="0"/>
              <a:t>Modifiez le style des sous-titres du masque</a:t>
            </a:r>
            <a:endParaRPr/>
          </a:p>
        </p:txBody>
      </p:sp>
      <p:sp>
        <p:nvSpPr>
          <p:cNvPr id="22" name="Date Placeholder 21"/>
          <p:cNvSpPr>
            <a:spLocks noGrp="1"/>
          </p:cNvSpPr>
          <p:nvPr>
            <p:ph type="dt" sz="half" idx="10"/>
          </p:nvPr>
        </p:nvSpPr>
        <p:spPr/>
        <p:txBody>
          <a:bodyPr/>
          <a:lstStyle/>
          <a:p>
            <a:fld id="{F0DFD029-FB74-4578-B929-F66AA97659CA}" type="datetimeFigureOut">
              <a:rPr lang="fr-FR"/>
              <a:t>11/01/2018</a:t>
            </a:fld>
            <a:endParaRPr dirty="0"/>
          </a:p>
        </p:txBody>
      </p:sp>
      <p:sp>
        <p:nvSpPr>
          <p:cNvPr id="23" name="Footer Placeholder 22"/>
          <p:cNvSpPr>
            <a:spLocks noGrp="1"/>
          </p:cNvSpPr>
          <p:nvPr>
            <p:ph type="ftr" sz="quarter" idx="11"/>
          </p:nvPr>
        </p:nvSpPr>
        <p:spPr/>
        <p:txBody>
          <a:bodyPr/>
          <a:lstStyle/>
          <a:p>
            <a:endParaRPr dirty="0"/>
          </a:p>
        </p:txBody>
      </p:sp>
      <p:sp>
        <p:nvSpPr>
          <p:cNvPr id="24" name="Slide Number Placeholder 23"/>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fr-FR" smtClean="0"/>
              <a:t>Modifiez le style du titre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1223963"/>
          </a:xfrm>
        </p:spPr>
        <p:txBody>
          <a:bodyPr/>
          <a:lstStyle/>
          <a:p>
            <a:r>
              <a:rPr lang="fr-FR" smtClean="0"/>
              <a:t>Modifiez le style du titre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F0DFD029-FB74-4578-B929-F66AA97659CA}" type="datetimeFigureOut">
              <a:rPr lang="fr-FR"/>
              <a:t>11/01/2018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1223963"/>
          </a:xfrm>
        </p:spPr>
        <p:txBody>
          <a:bodyPr/>
          <a:lstStyle>
            <a:lvl1pPr>
              <a:defRPr/>
            </a:lvl1pPr>
          </a:lstStyle>
          <a:p>
            <a:r>
              <a:rPr lang="fr-FR" smtClean="0"/>
              <a:t>Modifiez le style du titre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r-FR" smtClean="0"/>
              <a:t>Modifiez les styles du texte du masque</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r-FR" smtClean="0"/>
              <a:t>Modifiez les styles du texte du masque</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F0DFD029-FB74-4578-B929-F66AA97659CA}" type="datetimeFigureOut">
              <a:rPr lang="fr-FR"/>
              <a:t>11/01/2018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F0DFD029-FB74-4578-B929-F66AA97659CA}" type="datetimeFigureOut">
              <a:rPr lang="fr-FR"/>
              <a:t>11/01/2018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fr-FR"/>
              <a:t>11/01/2018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fr-FR" smtClean="0"/>
              <a:t>Modifiez le style du titre</a:t>
            </a:r>
            <a:endParaRP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DFD029-FB74-4578-B929-F66AA97659CA}" type="datetimeFigureOut">
              <a:rPr lang="fr-FR"/>
              <a:t>11/01/2018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fr-FR" smtClean="0"/>
              <a:t>Modifiez le style du titre</a:t>
            </a:r>
            <a:endParaRPr/>
          </a:p>
        </p:txBody>
      </p:sp>
      <p:sp>
        <p:nvSpPr>
          <p:cNvPr id="3" name="Picture Placeholder 2"/>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fr-FR" dirty="0" smtClean="0"/>
              <a:t>Cliquez sur l'icône pour ajouter une image</a:t>
            </a:r>
            <a:endParaRPr dirty="0"/>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DFD029-FB74-4578-B929-F66AA97659CA}" type="datetimeFigureOut">
              <a:rPr lang="fr-FR"/>
              <a:t>11/01/2018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fr-FR" smtClean="0"/>
              <a:t>Modifiez le style du titre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fr-FR"/>
              <a:pPr/>
              <a:t>11/01/2018</a:t>
            </a:fld>
            <a:endParaRPr dirty="0"/>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‹N°›</a:t>
            </a:fld>
            <a:endParaRPr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TERMINOLOGIE ET CONCEPTS INCONTOURNABLES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Un exemple de séquence en ligne sur MOODLE</a:t>
            </a:r>
            <a:endParaRPr lang="fr-FR" sz="2800" b="1" dirty="0">
              <a:solidFill>
                <a:srgbClr val="FF0000"/>
              </a:solidFill>
            </a:endParaRPr>
          </a:p>
        </p:txBody>
      </p:sp>
      <p:pic>
        <p:nvPicPr>
          <p:cNvPr id="2" name="Image 1"/>
          <p:cNvPicPr>
            <a:picLocks noChangeAspect="1"/>
          </p:cNvPicPr>
          <p:nvPr/>
        </p:nvPicPr>
        <p:blipFill>
          <a:blip r:embed="rId2"/>
          <a:stretch>
            <a:fillRect/>
          </a:stretch>
        </p:blipFill>
        <p:spPr>
          <a:xfrm>
            <a:off x="1701923" y="1267116"/>
            <a:ext cx="8599600" cy="5474195"/>
          </a:xfrm>
          <a:prstGeom prst="rect">
            <a:avLst/>
          </a:prstGeom>
        </p:spPr>
      </p:pic>
    </p:spTree>
    <p:extLst>
      <p:ext uri="{BB962C8B-B14F-4D97-AF65-F5344CB8AC3E}">
        <p14:creationId xmlns:p14="http://schemas.microsoft.com/office/powerpoint/2010/main" val="222520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81844" y="1366132"/>
            <a:ext cx="11017225" cy="4708981"/>
          </a:xfrm>
          <a:prstGeom prst="rect">
            <a:avLst/>
          </a:prstGeom>
        </p:spPr>
        <p:txBody>
          <a:bodyPr wrap="square">
            <a:spAutoFit/>
          </a:bodyPr>
          <a:lstStyle/>
          <a:p>
            <a:pPr lvl="0" algn="just"/>
            <a:r>
              <a:rPr lang="fr-FR" sz="2000" b="1" i="1" u="sng" dirty="0">
                <a:solidFill>
                  <a:schemeClr val="bg1"/>
                </a:solidFill>
              </a:rPr>
              <a:t>La méthode </a:t>
            </a:r>
            <a:r>
              <a:rPr lang="fr-FR" sz="2000" b="1" i="1" u="sng" dirty="0" err="1">
                <a:solidFill>
                  <a:schemeClr val="bg1"/>
                </a:solidFill>
              </a:rPr>
              <a:t>expositive</a:t>
            </a:r>
            <a:r>
              <a:rPr lang="fr-FR" sz="2000" b="1" i="1" u="sng" dirty="0">
                <a:solidFill>
                  <a:schemeClr val="bg1"/>
                </a:solidFill>
              </a:rPr>
              <a:t> </a:t>
            </a:r>
            <a:endParaRPr lang="fr-FR" sz="2000" b="1" i="1" u="sng" dirty="0" smtClean="0">
              <a:solidFill>
                <a:schemeClr val="bg1"/>
              </a:solidFill>
            </a:endParaRPr>
          </a:p>
          <a:p>
            <a:pPr lvl="0" algn="just"/>
            <a:endParaRPr lang="fr-FR" sz="2000" b="1" i="1" u="sng" dirty="0">
              <a:solidFill>
                <a:schemeClr val="bg1"/>
              </a:solidFill>
            </a:endParaRPr>
          </a:p>
          <a:p>
            <a:pPr lvl="0" algn="just"/>
            <a:r>
              <a:rPr lang="fr-FR" sz="2000" dirty="0" smtClean="0">
                <a:solidFill>
                  <a:schemeClr val="bg1"/>
                </a:solidFill>
              </a:rPr>
              <a:t>C’est la </a:t>
            </a:r>
            <a:r>
              <a:rPr lang="fr-FR" sz="2000" dirty="0">
                <a:solidFill>
                  <a:schemeClr val="bg1"/>
                </a:solidFill>
              </a:rPr>
              <a:t>plus traditionnelle, « il suffit d’enseigner pour que l’élève apprenne </a:t>
            </a:r>
            <a:r>
              <a:rPr lang="fr-FR" sz="2000" dirty="0" smtClean="0">
                <a:solidFill>
                  <a:schemeClr val="bg1"/>
                </a:solidFill>
              </a:rPr>
              <a:t>» (cours magistral)</a:t>
            </a:r>
          </a:p>
          <a:p>
            <a:pPr lvl="0" algn="just"/>
            <a:endParaRPr lang="fr-FR" sz="2000" b="1" i="1" dirty="0">
              <a:solidFill>
                <a:schemeClr val="bg1"/>
              </a:solidFill>
            </a:endParaRPr>
          </a:p>
          <a:p>
            <a:pPr lvl="0" algn="just"/>
            <a:r>
              <a:rPr lang="fr-FR" sz="2000" b="1" i="1" u="sng" dirty="0">
                <a:solidFill>
                  <a:schemeClr val="bg1"/>
                </a:solidFill>
              </a:rPr>
              <a:t>La méthode interrogative </a:t>
            </a:r>
            <a:endParaRPr lang="fr-FR" sz="2000" b="1" i="1" u="sng" dirty="0" smtClean="0">
              <a:solidFill>
                <a:schemeClr val="bg1"/>
              </a:solidFill>
            </a:endParaRPr>
          </a:p>
          <a:p>
            <a:pPr lvl="0" algn="just"/>
            <a:endParaRPr lang="fr-FR" sz="2000" b="1" i="1" u="sng" dirty="0">
              <a:solidFill>
                <a:schemeClr val="bg1"/>
              </a:solidFill>
            </a:endParaRPr>
          </a:p>
          <a:p>
            <a:pPr lvl="0" algn="just"/>
            <a:r>
              <a:rPr lang="fr-FR" sz="2000" dirty="0" smtClean="0">
                <a:solidFill>
                  <a:schemeClr val="bg1"/>
                </a:solidFill>
              </a:rPr>
              <a:t>qui </a:t>
            </a:r>
            <a:r>
              <a:rPr lang="fr-FR" sz="2000" dirty="0">
                <a:solidFill>
                  <a:schemeClr val="bg1"/>
                </a:solidFill>
              </a:rPr>
              <a:t>utilise des techniques d’animation en questionnant l’élève pour guider sa réflexion et l’amener à trouver des solutions. L’élève peut avoir l’impression de découvrir quelque chose mais c’est toujours l’enseignant qui conduit la réflexion</a:t>
            </a:r>
            <a:r>
              <a:rPr lang="fr-FR" sz="2000" dirty="0" smtClean="0">
                <a:solidFill>
                  <a:schemeClr val="bg1"/>
                </a:solidFill>
              </a:rPr>
              <a:t>.</a:t>
            </a:r>
          </a:p>
          <a:p>
            <a:pPr lvl="0" algn="just"/>
            <a:endParaRPr lang="fr-FR" sz="2000" b="1" i="1" dirty="0">
              <a:solidFill>
                <a:schemeClr val="bg1"/>
              </a:solidFill>
            </a:endParaRPr>
          </a:p>
          <a:p>
            <a:pPr lvl="0" algn="just"/>
            <a:r>
              <a:rPr lang="fr-FR" sz="2000" b="1" i="1" u="sng" dirty="0">
                <a:solidFill>
                  <a:schemeClr val="bg1"/>
                </a:solidFill>
              </a:rPr>
              <a:t>La méthode active </a:t>
            </a:r>
            <a:endParaRPr lang="fr-FR" sz="2000" b="1" i="1" u="sng" dirty="0" smtClean="0">
              <a:solidFill>
                <a:schemeClr val="bg1"/>
              </a:solidFill>
            </a:endParaRPr>
          </a:p>
          <a:p>
            <a:pPr lvl="0" algn="just"/>
            <a:endParaRPr lang="fr-FR" sz="2000" b="1" i="1" u="sng" dirty="0">
              <a:solidFill>
                <a:schemeClr val="bg1"/>
              </a:solidFill>
            </a:endParaRPr>
          </a:p>
          <a:p>
            <a:pPr lvl="0" algn="just"/>
            <a:r>
              <a:rPr lang="fr-FR" sz="2000" dirty="0" smtClean="0">
                <a:solidFill>
                  <a:schemeClr val="bg1"/>
                </a:solidFill>
              </a:rPr>
              <a:t>dans </a:t>
            </a:r>
            <a:r>
              <a:rPr lang="fr-FR" sz="2000" dirty="0">
                <a:solidFill>
                  <a:schemeClr val="bg1"/>
                </a:solidFill>
              </a:rPr>
              <a:t>laquelle </a:t>
            </a:r>
            <a:r>
              <a:rPr lang="fr-FR" sz="2000" b="1" dirty="0">
                <a:solidFill>
                  <a:schemeClr val="bg1"/>
                </a:solidFill>
              </a:rPr>
              <a:t>l’élève est l’acteur </a:t>
            </a:r>
            <a:r>
              <a:rPr lang="fr-FR" sz="2000" dirty="0">
                <a:solidFill>
                  <a:schemeClr val="bg1"/>
                </a:solidFill>
              </a:rPr>
              <a:t>principal de son apprentissage. L’enseignant prend en compte </a:t>
            </a:r>
            <a:r>
              <a:rPr lang="fr-FR" sz="2000" dirty="0" smtClean="0">
                <a:solidFill>
                  <a:schemeClr val="bg1"/>
                </a:solidFill>
              </a:rPr>
              <a:t>la </a:t>
            </a:r>
            <a:r>
              <a:rPr lang="fr-FR" sz="2000" dirty="0">
                <a:solidFill>
                  <a:schemeClr val="bg1"/>
                </a:solidFill>
              </a:rPr>
              <a:t>motivation de l’élève, ses besoins, ses attentes et lui propose des techniques à travers lesquelles il est amené à chercher, à créer, à produire </a:t>
            </a:r>
            <a:r>
              <a:rPr lang="fr-FR" sz="2000" dirty="0" smtClean="0">
                <a:solidFill>
                  <a:schemeClr val="bg1"/>
                </a:solidFill>
              </a:rPr>
              <a:t>(</a:t>
            </a:r>
            <a:r>
              <a:rPr lang="fr-FR" sz="2000" b="1" dirty="0" smtClean="0">
                <a:solidFill>
                  <a:schemeClr val="bg1"/>
                </a:solidFill>
              </a:rPr>
              <a:t>Investigation, résolution de problème, projets</a:t>
            </a:r>
            <a:r>
              <a:rPr lang="fr-FR" sz="2000" dirty="0" smtClean="0">
                <a:solidFill>
                  <a:schemeClr val="bg1"/>
                </a:solidFill>
              </a:rPr>
              <a:t>).</a:t>
            </a:r>
            <a:endParaRPr lang="fr-FR" sz="2000" b="1" i="1" dirty="0">
              <a:solidFill>
                <a:schemeClr val="bg1"/>
              </a:solidFill>
            </a:endParaRPr>
          </a:p>
        </p:txBody>
      </p:sp>
      <p:sp>
        <p:nvSpPr>
          <p:cNvPr id="12" name="ZoneTexte 11"/>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Les méthodes pédagogiques</a:t>
            </a:r>
            <a:endParaRPr lang="fr-FR" sz="2800" b="1" dirty="0">
              <a:solidFill>
                <a:srgbClr val="FF0000"/>
              </a:solidFill>
            </a:endParaRPr>
          </a:p>
        </p:txBody>
      </p:sp>
    </p:spTree>
    <p:extLst>
      <p:ext uri="{BB962C8B-B14F-4D97-AF65-F5344CB8AC3E}">
        <p14:creationId xmlns:p14="http://schemas.microsoft.com/office/powerpoint/2010/main" val="25971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81844" y="1366132"/>
            <a:ext cx="11017225" cy="5016758"/>
          </a:xfrm>
          <a:prstGeom prst="rect">
            <a:avLst/>
          </a:prstGeom>
        </p:spPr>
        <p:txBody>
          <a:bodyPr wrap="square">
            <a:spAutoFit/>
          </a:bodyPr>
          <a:lstStyle/>
          <a:p>
            <a:pPr algn="just"/>
            <a:r>
              <a:rPr lang="fr-FR" sz="2000" b="1" u="sng" dirty="0" smtClean="0">
                <a:solidFill>
                  <a:schemeClr val="bg1"/>
                </a:solidFill>
              </a:rPr>
              <a:t>La démarche </a:t>
            </a:r>
            <a:r>
              <a:rPr lang="fr-FR" sz="2000" b="1" u="sng" dirty="0">
                <a:solidFill>
                  <a:schemeClr val="bg1"/>
                </a:solidFill>
              </a:rPr>
              <a:t>déductive</a:t>
            </a:r>
            <a:endParaRPr lang="fr-FR" sz="2000" b="1" i="1" dirty="0">
              <a:solidFill>
                <a:schemeClr val="bg1"/>
              </a:solidFill>
            </a:endParaRPr>
          </a:p>
          <a:p>
            <a:pPr lvl="0" algn="just"/>
            <a:endParaRPr lang="fr-FR" sz="2000" dirty="0">
              <a:solidFill>
                <a:schemeClr val="bg1"/>
              </a:solidFill>
            </a:endParaRPr>
          </a:p>
          <a:p>
            <a:pPr lvl="0" algn="just"/>
            <a:r>
              <a:rPr lang="fr-FR" sz="2000" dirty="0">
                <a:solidFill>
                  <a:schemeClr val="bg1"/>
                </a:solidFill>
              </a:rPr>
              <a:t>Elle fait appel à un raisonnement qui va du général au particulier. Le professeur présente d’abord une loi ou une règle… puis propose des exercices d’application de ce principe afin d’en renforcer la mémorisation et la compréhension.</a:t>
            </a:r>
            <a:endParaRPr lang="fr-FR" sz="2000" b="1" i="1" dirty="0">
              <a:solidFill>
                <a:schemeClr val="bg1"/>
              </a:solidFill>
            </a:endParaRPr>
          </a:p>
          <a:p>
            <a:pPr algn="just"/>
            <a:r>
              <a:rPr lang="fr-FR" sz="2000" dirty="0">
                <a:solidFill>
                  <a:schemeClr val="bg1"/>
                </a:solidFill>
              </a:rPr>
              <a:t> </a:t>
            </a:r>
            <a:endParaRPr lang="fr-FR" sz="2000" b="1" i="1" dirty="0">
              <a:solidFill>
                <a:schemeClr val="bg1"/>
              </a:solidFill>
            </a:endParaRPr>
          </a:p>
          <a:p>
            <a:pPr algn="just"/>
            <a:endParaRPr lang="fr-FR" sz="2000" b="1" u="sng" dirty="0">
              <a:solidFill>
                <a:schemeClr val="bg1"/>
              </a:solidFill>
            </a:endParaRPr>
          </a:p>
          <a:p>
            <a:pPr algn="just"/>
            <a:endParaRPr lang="fr-FR" sz="2000" b="1" u="sng" dirty="0">
              <a:solidFill>
                <a:schemeClr val="bg1"/>
              </a:solidFill>
            </a:endParaRPr>
          </a:p>
          <a:p>
            <a:pPr algn="just"/>
            <a:endParaRPr lang="fr-FR" sz="2000" b="1" u="sng" dirty="0">
              <a:solidFill>
                <a:schemeClr val="bg1"/>
              </a:solidFill>
            </a:endParaRPr>
          </a:p>
          <a:p>
            <a:pPr algn="just"/>
            <a:r>
              <a:rPr lang="fr-FR" sz="2000" b="1" u="sng" dirty="0" smtClean="0">
                <a:solidFill>
                  <a:schemeClr val="bg1"/>
                </a:solidFill>
              </a:rPr>
              <a:t>La démarche </a:t>
            </a:r>
            <a:r>
              <a:rPr lang="fr-FR" sz="2000" b="1" u="sng" dirty="0">
                <a:solidFill>
                  <a:schemeClr val="bg1"/>
                </a:solidFill>
              </a:rPr>
              <a:t>inductive</a:t>
            </a:r>
          </a:p>
          <a:p>
            <a:pPr algn="just"/>
            <a:endParaRPr lang="fr-FR" sz="2000" b="1" i="1" dirty="0">
              <a:solidFill>
                <a:schemeClr val="bg1"/>
              </a:solidFill>
            </a:endParaRPr>
          </a:p>
          <a:p>
            <a:pPr lvl="0" algn="just"/>
            <a:r>
              <a:rPr lang="fr-FR" sz="2000" dirty="0">
                <a:solidFill>
                  <a:schemeClr val="bg1"/>
                </a:solidFill>
              </a:rPr>
              <a:t>Elle fait appel à un raisonnement qui va du particulier au général. Le professeur propose d’étudier des cas particuliers, à partir desquels les élèves vont reconstituer la loi, la règle. </a:t>
            </a:r>
          </a:p>
          <a:p>
            <a:pPr lvl="0" algn="just"/>
            <a:endParaRPr lang="fr-FR" sz="2000" b="1" i="1" dirty="0">
              <a:solidFill>
                <a:schemeClr val="bg1"/>
              </a:solidFill>
            </a:endParaRPr>
          </a:p>
          <a:p>
            <a:pPr lvl="0" algn="just"/>
            <a:r>
              <a:rPr lang="fr-FR" sz="2000" dirty="0">
                <a:solidFill>
                  <a:schemeClr val="bg1"/>
                </a:solidFill>
              </a:rPr>
              <a:t>Elle favorise l’apprentissage (j’ai fait, je retiens …), elle développe la capacité de l’élève à apprendre (le pourquoi du comment…), elle favorise l’apprentissage de l’autonomie et la responsabilité…</a:t>
            </a:r>
            <a:endParaRPr lang="fr-FR" sz="2000" b="1" i="1" dirty="0">
              <a:solidFill>
                <a:schemeClr val="bg1"/>
              </a:solidFill>
            </a:endParaRPr>
          </a:p>
        </p:txBody>
      </p:sp>
      <p:sp>
        <p:nvSpPr>
          <p:cNvPr id="12" name="ZoneTexte 11"/>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Les démarches pédagogiques</a:t>
            </a:r>
            <a:endParaRPr lang="fr-FR" sz="2800" b="1" dirty="0">
              <a:solidFill>
                <a:srgbClr val="FF0000"/>
              </a:solidFill>
            </a:endParaRPr>
          </a:p>
        </p:txBody>
      </p:sp>
      <p:sp>
        <p:nvSpPr>
          <p:cNvPr id="7" name="ZoneTexte 6"/>
          <p:cNvSpPr txBox="1"/>
          <p:nvPr/>
        </p:nvSpPr>
        <p:spPr>
          <a:xfrm rot="21224229">
            <a:off x="9294511" y="1176120"/>
            <a:ext cx="2300784"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L’</a:t>
            </a:r>
            <a:r>
              <a:rPr lang="fr-FR" sz="2000" dirty="0">
                <a:solidFill>
                  <a:srgbClr val="FF0000"/>
                </a:solidFill>
              </a:rPr>
              <a:t>é</a:t>
            </a:r>
            <a:r>
              <a:rPr lang="fr-FR" sz="2000" dirty="0" smtClean="0">
                <a:solidFill>
                  <a:srgbClr val="FF0000"/>
                </a:solidFill>
              </a:rPr>
              <a:t>lève applique</a:t>
            </a:r>
          </a:p>
          <a:p>
            <a:pPr algn="ctr"/>
            <a:r>
              <a:rPr lang="fr-FR" sz="2000" dirty="0" smtClean="0">
                <a:solidFill>
                  <a:srgbClr val="FF0000"/>
                </a:solidFill>
              </a:rPr>
              <a:t>Modèle transmissif</a:t>
            </a:r>
          </a:p>
        </p:txBody>
      </p:sp>
      <p:sp>
        <p:nvSpPr>
          <p:cNvPr id="9" name="ZoneTexte 8"/>
          <p:cNvSpPr txBox="1"/>
          <p:nvPr/>
        </p:nvSpPr>
        <p:spPr>
          <a:xfrm rot="21224229">
            <a:off x="9271914" y="3667262"/>
            <a:ext cx="2568040"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L’</a:t>
            </a:r>
            <a:r>
              <a:rPr lang="fr-FR" sz="2000" dirty="0">
                <a:solidFill>
                  <a:srgbClr val="FF0000"/>
                </a:solidFill>
              </a:rPr>
              <a:t>é</a:t>
            </a:r>
            <a:r>
              <a:rPr lang="fr-FR" sz="2000" dirty="0" smtClean="0">
                <a:solidFill>
                  <a:srgbClr val="FF0000"/>
                </a:solidFill>
              </a:rPr>
              <a:t>lève découvre</a:t>
            </a:r>
          </a:p>
          <a:p>
            <a:pPr algn="ctr"/>
            <a:r>
              <a:rPr lang="fr-FR" sz="2000" dirty="0" smtClean="0">
                <a:solidFill>
                  <a:srgbClr val="FF0000"/>
                </a:solidFill>
              </a:rPr>
              <a:t>Modèle constructiviste</a:t>
            </a:r>
          </a:p>
        </p:txBody>
      </p:sp>
    </p:spTree>
    <p:extLst>
      <p:ext uri="{BB962C8B-B14F-4D97-AF65-F5344CB8AC3E}">
        <p14:creationId xmlns:p14="http://schemas.microsoft.com/office/powerpoint/2010/main" val="291085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81844" y="1366132"/>
            <a:ext cx="11017225" cy="5324535"/>
          </a:xfrm>
          <a:prstGeom prst="rect">
            <a:avLst/>
          </a:prstGeom>
        </p:spPr>
        <p:txBody>
          <a:bodyPr wrap="square">
            <a:spAutoFit/>
          </a:bodyPr>
          <a:lstStyle/>
          <a:p>
            <a:r>
              <a:rPr lang="fr-FR" sz="2000" b="1" u="sng" dirty="0" smtClean="0">
                <a:solidFill>
                  <a:schemeClr val="bg1"/>
                </a:solidFill>
              </a:rPr>
              <a:t>La démarche </a:t>
            </a:r>
            <a:r>
              <a:rPr lang="fr-FR" sz="2000" b="1" u="sng" dirty="0">
                <a:solidFill>
                  <a:schemeClr val="bg1"/>
                </a:solidFill>
              </a:rPr>
              <a:t>explicite : un mélange des genres</a:t>
            </a:r>
          </a:p>
          <a:p>
            <a:endParaRPr lang="fr-FR" sz="2000" dirty="0">
              <a:solidFill>
                <a:schemeClr val="bg1"/>
              </a:solidFill>
            </a:endParaRPr>
          </a:p>
          <a:p>
            <a:pPr algn="just"/>
            <a:r>
              <a:rPr lang="fr-FR" sz="2000" dirty="0">
                <a:solidFill>
                  <a:schemeClr val="bg1"/>
                </a:solidFill>
              </a:rPr>
              <a:t>La pédagogie explicite préconise la mise en œuvre de progressions précises et rigoureuses, qui partent toujours des notions les plus simples en allant vers les plus complexes. Ces progressions sont conçues pour respecter la charge cognitive des élèves (voir ZPD).</a:t>
            </a:r>
          </a:p>
          <a:p>
            <a:pPr algn="just"/>
            <a:endParaRPr lang="fr-FR" sz="2000" dirty="0">
              <a:solidFill>
                <a:schemeClr val="bg1"/>
              </a:solidFill>
            </a:endParaRPr>
          </a:p>
          <a:p>
            <a:pPr algn="just"/>
            <a:r>
              <a:rPr lang="fr-FR" sz="2000" dirty="0">
                <a:solidFill>
                  <a:schemeClr val="bg1"/>
                </a:solidFill>
              </a:rPr>
              <a:t>Cette pédagogie met en place une structure de leçons identiques, composée de plusieurs phases :</a:t>
            </a:r>
          </a:p>
          <a:p>
            <a:pPr algn="just"/>
            <a:endParaRPr lang="fr-FR" sz="2000" dirty="0">
              <a:solidFill>
                <a:schemeClr val="bg1"/>
              </a:solidFill>
            </a:endParaRPr>
          </a:p>
          <a:p>
            <a:pPr algn="just"/>
            <a:r>
              <a:rPr lang="fr-FR" sz="2000" dirty="0">
                <a:solidFill>
                  <a:schemeClr val="bg1"/>
                </a:solidFill>
              </a:rPr>
              <a:t>la mise en situation ;</a:t>
            </a:r>
          </a:p>
          <a:p>
            <a:pPr algn="just"/>
            <a:r>
              <a:rPr lang="fr-FR" sz="2000" dirty="0">
                <a:solidFill>
                  <a:schemeClr val="bg1"/>
                </a:solidFill>
              </a:rPr>
              <a:t>le rappel des </a:t>
            </a:r>
            <a:r>
              <a:rPr lang="fr-FR" sz="2000" dirty="0" err="1">
                <a:solidFill>
                  <a:schemeClr val="bg1"/>
                </a:solidFill>
              </a:rPr>
              <a:t>pré-requis</a:t>
            </a:r>
            <a:r>
              <a:rPr lang="fr-FR" sz="2000" dirty="0">
                <a:solidFill>
                  <a:schemeClr val="bg1"/>
                </a:solidFill>
              </a:rPr>
              <a:t> (Rappel des séquences précédentes) ;</a:t>
            </a:r>
          </a:p>
          <a:p>
            <a:pPr algn="just"/>
            <a:r>
              <a:rPr lang="fr-FR" sz="2000" dirty="0">
                <a:solidFill>
                  <a:schemeClr val="bg1"/>
                </a:solidFill>
              </a:rPr>
              <a:t>le modelage (Présentation des outils, méthodes, objectifs…) ;</a:t>
            </a:r>
          </a:p>
          <a:p>
            <a:pPr algn="just"/>
            <a:r>
              <a:rPr lang="fr-FR" sz="2000" dirty="0">
                <a:solidFill>
                  <a:schemeClr val="bg1"/>
                </a:solidFill>
              </a:rPr>
              <a:t>la pratique guidée (TD, TP) ;</a:t>
            </a:r>
          </a:p>
          <a:p>
            <a:pPr algn="just"/>
            <a:r>
              <a:rPr lang="fr-FR" sz="2000" dirty="0">
                <a:solidFill>
                  <a:schemeClr val="bg1"/>
                </a:solidFill>
              </a:rPr>
              <a:t>la pratique autonome (TP, TPE) ;</a:t>
            </a:r>
          </a:p>
          <a:p>
            <a:pPr algn="just"/>
            <a:r>
              <a:rPr lang="fr-FR" sz="2000" dirty="0">
                <a:solidFill>
                  <a:schemeClr val="bg1"/>
                </a:solidFill>
              </a:rPr>
              <a:t>l'objectivation (fiche de formalisation, synthèse…) ;</a:t>
            </a:r>
          </a:p>
          <a:p>
            <a:pPr algn="just"/>
            <a:r>
              <a:rPr lang="fr-FR" sz="2000" dirty="0">
                <a:solidFill>
                  <a:schemeClr val="bg1"/>
                </a:solidFill>
              </a:rPr>
              <a:t>enfin, des révisions régulières et des évaluations viennent clore ce processus et permettre un maintien en mémoire sur le long terme</a:t>
            </a:r>
          </a:p>
          <a:p>
            <a:pPr algn="just"/>
            <a:r>
              <a:rPr lang="fr-FR" sz="2000" dirty="0">
                <a:solidFill>
                  <a:schemeClr val="bg1"/>
                </a:solidFill>
              </a:rPr>
              <a:t> </a:t>
            </a:r>
            <a:endParaRPr lang="fr-FR" sz="2000" b="1" i="1" dirty="0">
              <a:solidFill>
                <a:schemeClr val="bg1"/>
              </a:solidFill>
            </a:endParaRPr>
          </a:p>
        </p:txBody>
      </p:sp>
      <p:sp>
        <p:nvSpPr>
          <p:cNvPr id="12" name="ZoneTexte 11"/>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Les démarches pédagogiques</a:t>
            </a:r>
            <a:endParaRPr lang="fr-FR" sz="2800" b="1" dirty="0">
              <a:solidFill>
                <a:srgbClr val="FF0000"/>
              </a:solidFill>
            </a:endParaRPr>
          </a:p>
        </p:txBody>
      </p:sp>
    </p:spTree>
    <p:extLst>
      <p:ext uri="{BB962C8B-B14F-4D97-AF65-F5344CB8AC3E}">
        <p14:creationId xmlns:p14="http://schemas.microsoft.com/office/powerpoint/2010/main" val="42199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Investigation / résolution de problèmes techniques / projet</a:t>
            </a:r>
            <a:endParaRPr lang="fr-FR" sz="2800" b="1" dirty="0">
              <a:solidFill>
                <a:srgbClr val="FF000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199" y="1484784"/>
            <a:ext cx="11118463" cy="453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58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Les étapes de la démarche d’investigation</a:t>
            </a:r>
            <a:endParaRPr lang="fr-FR" sz="2800" b="1" dirty="0">
              <a:solidFill>
                <a:srgbClr val="FF0000"/>
              </a:solidFill>
            </a:endParaRPr>
          </a:p>
        </p:txBody>
      </p:sp>
      <p:pic>
        <p:nvPicPr>
          <p:cNvPr id="2" name="Image 1"/>
          <p:cNvPicPr>
            <a:picLocks noChangeAspect="1"/>
          </p:cNvPicPr>
          <p:nvPr/>
        </p:nvPicPr>
        <p:blipFill>
          <a:blip r:embed="rId3"/>
          <a:stretch>
            <a:fillRect/>
          </a:stretch>
        </p:blipFill>
        <p:spPr>
          <a:xfrm>
            <a:off x="931522" y="1171677"/>
            <a:ext cx="10973853" cy="5340286"/>
          </a:xfrm>
          <a:prstGeom prst="rect">
            <a:avLst/>
          </a:prstGeom>
        </p:spPr>
      </p:pic>
      <p:sp>
        <p:nvSpPr>
          <p:cNvPr id="10" name="ZoneTexte 9"/>
          <p:cNvSpPr txBox="1"/>
          <p:nvPr/>
        </p:nvSpPr>
        <p:spPr>
          <a:xfrm rot="21224229">
            <a:off x="4098114" y="2021393"/>
            <a:ext cx="3262379" cy="461665"/>
          </a:xfrm>
          <a:prstGeom prst="rect">
            <a:avLst/>
          </a:prstGeom>
          <a:solidFill>
            <a:srgbClr val="FFD9D9"/>
          </a:solidFill>
          <a:ln>
            <a:solidFill>
              <a:schemeClr val="bg1"/>
            </a:solidFill>
          </a:ln>
        </p:spPr>
        <p:txBody>
          <a:bodyPr wrap="square" rtlCol="0">
            <a:spAutoFit/>
          </a:bodyPr>
          <a:lstStyle/>
          <a:p>
            <a:pPr algn="ctr"/>
            <a:r>
              <a:rPr lang="fr-FR" dirty="0" smtClean="0">
                <a:solidFill>
                  <a:srgbClr val="FF0000"/>
                </a:solidFill>
              </a:rPr>
              <a:t>Démarche scientifique</a:t>
            </a:r>
          </a:p>
        </p:txBody>
      </p:sp>
      <p:pic>
        <p:nvPicPr>
          <p:cNvPr id="9" name="Picture 2" descr="C:\Users\tice\Desktop\démarche d'investig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227" y="1254566"/>
            <a:ext cx="7467147" cy="535143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rot="21224229">
            <a:off x="4098655" y="6210343"/>
            <a:ext cx="3262379" cy="461665"/>
          </a:xfrm>
          <a:prstGeom prst="rect">
            <a:avLst/>
          </a:prstGeom>
          <a:solidFill>
            <a:srgbClr val="FFD9D9"/>
          </a:solidFill>
          <a:ln>
            <a:solidFill>
              <a:schemeClr val="bg1"/>
            </a:solidFill>
          </a:ln>
        </p:spPr>
        <p:txBody>
          <a:bodyPr wrap="square" rtlCol="0">
            <a:spAutoFit/>
          </a:bodyPr>
          <a:lstStyle/>
          <a:p>
            <a:pPr algn="ctr"/>
            <a:r>
              <a:rPr lang="fr-FR" dirty="0" smtClean="0">
                <a:solidFill>
                  <a:srgbClr val="FF0000"/>
                </a:solidFill>
              </a:rPr>
              <a:t>Démarche pédagogique</a:t>
            </a:r>
          </a:p>
        </p:txBody>
      </p:sp>
    </p:spTree>
    <p:extLst>
      <p:ext uri="{BB962C8B-B14F-4D97-AF65-F5344CB8AC3E}">
        <p14:creationId xmlns:p14="http://schemas.microsoft.com/office/powerpoint/2010/main" val="428358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Les étapes de la démarche de résolution de problèmes techniques</a:t>
            </a:r>
            <a:endParaRPr lang="fr-FR" sz="2800" b="1" dirty="0">
              <a:solidFill>
                <a:srgbClr val="FF0000"/>
              </a:solidFill>
            </a:endParaRPr>
          </a:p>
        </p:txBody>
      </p:sp>
      <p:graphicFrame>
        <p:nvGraphicFramePr>
          <p:cNvPr id="2" name="Diagramme 1"/>
          <p:cNvGraphicFramePr/>
          <p:nvPr>
            <p:extLst>
              <p:ext uri="{D42A27DB-BD31-4B8C-83A1-F6EECF244321}">
                <p14:modId xmlns:p14="http://schemas.microsoft.com/office/powerpoint/2010/main" val="1889250548"/>
              </p:ext>
            </p:extLst>
          </p:nvPr>
        </p:nvGraphicFramePr>
        <p:xfrm>
          <a:off x="1053852" y="1267116"/>
          <a:ext cx="10945217" cy="5402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0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TERMINOLOGIE ET CONCEPTS INCONTOURNABLES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Programmation / progression</a:t>
            </a:r>
            <a:endParaRPr lang="fr-FR" sz="2800" b="1" dirty="0">
              <a:solidFill>
                <a:srgbClr val="FF000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60" y="2767302"/>
            <a:ext cx="6030415" cy="36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e 8"/>
          <p:cNvSpPr/>
          <p:nvPr/>
        </p:nvSpPr>
        <p:spPr>
          <a:xfrm>
            <a:off x="3867013" y="2779878"/>
            <a:ext cx="3289262" cy="7256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96642" y="1266770"/>
            <a:ext cx="11002427" cy="1323439"/>
          </a:xfrm>
          <a:prstGeom prst="rect">
            <a:avLst/>
          </a:prstGeom>
        </p:spPr>
        <p:txBody>
          <a:bodyPr wrap="square">
            <a:spAutoFit/>
          </a:bodyPr>
          <a:lstStyle/>
          <a:p>
            <a:pPr algn="just"/>
            <a:r>
              <a:rPr lang="fr-FR" sz="2000" dirty="0">
                <a:solidFill>
                  <a:schemeClr val="bg1"/>
                </a:solidFill>
              </a:rPr>
              <a:t>La programmation </a:t>
            </a:r>
            <a:r>
              <a:rPr lang="fr-FR" sz="2000" dirty="0" smtClean="0">
                <a:solidFill>
                  <a:schemeClr val="bg1"/>
                </a:solidFill>
              </a:rPr>
              <a:t>est </a:t>
            </a:r>
            <a:r>
              <a:rPr lang="fr-FR" sz="2000" dirty="0">
                <a:solidFill>
                  <a:schemeClr val="bg1"/>
                </a:solidFill>
              </a:rPr>
              <a:t>une distribution chronologique dans le cadre </a:t>
            </a:r>
            <a:r>
              <a:rPr lang="fr-FR" sz="2000" dirty="0" smtClean="0">
                <a:solidFill>
                  <a:schemeClr val="bg1"/>
                </a:solidFill>
              </a:rPr>
              <a:t>d’une </a:t>
            </a:r>
            <a:r>
              <a:rPr lang="fr-FR" sz="2000" dirty="0">
                <a:solidFill>
                  <a:schemeClr val="bg1"/>
                </a:solidFill>
              </a:rPr>
              <a:t>progression qui prend en compte le </a:t>
            </a:r>
            <a:r>
              <a:rPr lang="fr-FR" sz="2000" dirty="0" smtClean="0">
                <a:solidFill>
                  <a:schemeClr val="bg1"/>
                </a:solidFill>
              </a:rPr>
              <a:t>calendrier scolaire</a:t>
            </a:r>
            <a:r>
              <a:rPr lang="fr-FR" sz="2000" dirty="0">
                <a:solidFill>
                  <a:schemeClr val="bg1"/>
                </a:solidFill>
              </a:rPr>
              <a:t>. </a:t>
            </a:r>
          </a:p>
          <a:p>
            <a:pPr algn="just"/>
            <a:r>
              <a:rPr lang="fr-FR" sz="2000" dirty="0">
                <a:solidFill>
                  <a:schemeClr val="bg1"/>
                </a:solidFill>
              </a:rPr>
              <a:t>Elle doit préserver une certaine « souplesse » </a:t>
            </a:r>
            <a:r>
              <a:rPr lang="fr-FR" sz="2000" dirty="0" smtClean="0">
                <a:solidFill>
                  <a:schemeClr val="bg1"/>
                </a:solidFill>
              </a:rPr>
              <a:t>permettant </a:t>
            </a:r>
            <a:r>
              <a:rPr lang="fr-FR" sz="2000" dirty="0">
                <a:solidFill>
                  <a:schemeClr val="bg1"/>
                </a:solidFill>
              </a:rPr>
              <a:t>d’adapter le rythme des </a:t>
            </a:r>
            <a:r>
              <a:rPr lang="fr-FR" sz="2000" dirty="0" smtClean="0">
                <a:solidFill>
                  <a:schemeClr val="bg1"/>
                </a:solidFill>
              </a:rPr>
              <a:t>apprentissages </a:t>
            </a:r>
            <a:r>
              <a:rPr lang="fr-FR" sz="2000" dirty="0">
                <a:solidFill>
                  <a:schemeClr val="bg1"/>
                </a:solidFill>
              </a:rPr>
              <a:t>aux réactions, difficultés, intérêt </a:t>
            </a:r>
            <a:r>
              <a:rPr lang="fr-FR" sz="2000" dirty="0" smtClean="0">
                <a:solidFill>
                  <a:schemeClr val="bg1"/>
                </a:solidFill>
              </a:rPr>
              <a:t>des </a:t>
            </a:r>
            <a:r>
              <a:rPr lang="fr-FR" sz="2000" dirty="0">
                <a:solidFill>
                  <a:schemeClr val="bg1"/>
                </a:solidFill>
              </a:rPr>
              <a:t>élèves. </a:t>
            </a:r>
          </a:p>
        </p:txBody>
      </p:sp>
      <p:sp>
        <p:nvSpPr>
          <p:cNvPr id="11" name="ZoneTexte 10"/>
          <p:cNvSpPr txBox="1"/>
          <p:nvPr/>
        </p:nvSpPr>
        <p:spPr>
          <a:xfrm>
            <a:off x="1152883" y="6489884"/>
            <a:ext cx="4037165" cy="276999"/>
          </a:xfrm>
          <a:prstGeom prst="rect">
            <a:avLst/>
          </a:prstGeom>
          <a:noFill/>
        </p:spPr>
        <p:txBody>
          <a:bodyPr wrap="square" rtlCol="0">
            <a:spAutoFit/>
          </a:bodyPr>
          <a:lstStyle/>
          <a:p>
            <a:pPr algn="just"/>
            <a:r>
              <a:rPr lang="fr-FR" sz="1200" dirty="0" smtClean="0">
                <a:solidFill>
                  <a:schemeClr val="bg1"/>
                </a:solidFill>
              </a:rPr>
              <a:t>Présentation d’une fiche réalisée avec  PYSEQUENCE</a:t>
            </a:r>
            <a:endParaRPr lang="fr-FR" sz="1200" dirty="0">
              <a:solidFill>
                <a:schemeClr val="bg1"/>
              </a:solidFill>
            </a:endParaRPr>
          </a:p>
        </p:txBody>
      </p:sp>
      <p:sp>
        <p:nvSpPr>
          <p:cNvPr id="12" name="ZoneTexte 11"/>
          <p:cNvSpPr txBox="1"/>
          <p:nvPr/>
        </p:nvSpPr>
        <p:spPr>
          <a:xfrm>
            <a:off x="7285493" y="3019519"/>
            <a:ext cx="4713575" cy="1569660"/>
          </a:xfrm>
          <a:prstGeom prst="rect">
            <a:avLst/>
          </a:prstGeom>
          <a:solidFill>
            <a:srgbClr val="FFD9D9"/>
          </a:solidFill>
          <a:ln>
            <a:solidFill>
              <a:schemeClr val="bg1"/>
            </a:solidFill>
          </a:ln>
        </p:spPr>
        <p:txBody>
          <a:bodyPr wrap="square" rtlCol="0">
            <a:spAutoFit/>
          </a:bodyPr>
          <a:lstStyle/>
          <a:p>
            <a:pPr algn="ctr"/>
            <a:r>
              <a:rPr lang="fr-FR" dirty="0" smtClean="0">
                <a:solidFill>
                  <a:srgbClr val="FF0000"/>
                </a:solidFill>
              </a:rPr>
              <a:t>Cette séquence est programmée entre les vacances de la Toussaint et les vacances de fin d’année en classe de terminale</a:t>
            </a:r>
          </a:p>
        </p:txBody>
      </p:sp>
      <p:sp>
        <p:nvSpPr>
          <p:cNvPr id="13" name="Rectangle 12"/>
          <p:cNvSpPr/>
          <p:nvPr/>
        </p:nvSpPr>
        <p:spPr>
          <a:xfrm>
            <a:off x="7260242" y="5002465"/>
            <a:ext cx="4713574" cy="1569660"/>
          </a:xfrm>
          <a:prstGeom prst="rect">
            <a:avLst/>
          </a:prstGeom>
        </p:spPr>
        <p:txBody>
          <a:bodyPr wrap="square">
            <a:spAutoFit/>
          </a:bodyPr>
          <a:lstStyle/>
          <a:p>
            <a:pPr algn="ctr"/>
            <a:r>
              <a:rPr lang="fr-FR" dirty="0" smtClean="0">
                <a:solidFill>
                  <a:schemeClr val="bg1"/>
                </a:solidFill>
              </a:rPr>
              <a:t>CONSEIL :</a:t>
            </a:r>
          </a:p>
          <a:p>
            <a:pPr algn="ctr"/>
            <a:r>
              <a:rPr lang="fr-FR" dirty="0" smtClean="0">
                <a:solidFill>
                  <a:schemeClr val="bg1"/>
                </a:solidFill>
              </a:rPr>
              <a:t>En STI2D, la programmation doit tenir compte du lien entre l’ETT et la spécialité</a:t>
            </a:r>
            <a:endParaRPr lang="fr-FR" dirty="0">
              <a:solidFill>
                <a:schemeClr val="bg1"/>
              </a:solidFill>
            </a:endParaRPr>
          </a:p>
        </p:txBody>
      </p:sp>
    </p:spTree>
    <p:extLst>
      <p:ext uri="{BB962C8B-B14F-4D97-AF65-F5344CB8AC3E}">
        <p14:creationId xmlns:p14="http://schemas.microsoft.com/office/powerpoint/2010/main" val="13651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5107" y="1303886"/>
            <a:ext cx="11083962" cy="5016758"/>
          </a:xfrm>
          <a:prstGeom prst="rect">
            <a:avLst/>
          </a:prstGeom>
        </p:spPr>
        <p:txBody>
          <a:bodyPr wrap="square">
            <a:spAutoFit/>
          </a:bodyPr>
          <a:lstStyle/>
          <a:p>
            <a:r>
              <a:rPr lang="fr-FR" sz="2000" dirty="0">
                <a:solidFill>
                  <a:schemeClr val="bg1"/>
                </a:solidFill>
              </a:rPr>
              <a:t>Une </a:t>
            </a:r>
            <a:r>
              <a:rPr lang="fr-FR" sz="2000" b="1" dirty="0">
                <a:solidFill>
                  <a:schemeClr val="bg1"/>
                </a:solidFill>
              </a:rPr>
              <a:t>progression</a:t>
            </a:r>
            <a:r>
              <a:rPr lang="fr-FR" sz="2000" dirty="0">
                <a:solidFill>
                  <a:schemeClr val="bg1"/>
                </a:solidFill>
              </a:rPr>
              <a:t> </a:t>
            </a:r>
            <a:r>
              <a:rPr lang="fr-FR" sz="2000" b="1" dirty="0">
                <a:solidFill>
                  <a:schemeClr val="bg1"/>
                </a:solidFill>
              </a:rPr>
              <a:t>pédagogique</a:t>
            </a:r>
            <a:r>
              <a:rPr lang="fr-FR" sz="2000" dirty="0">
                <a:solidFill>
                  <a:schemeClr val="bg1"/>
                </a:solidFill>
              </a:rPr>
              <a:t> est une sorte de feuille de route pour atteindre les attendus de fin de cycle indiqués dans le programme.</a:t>
            </a:r>
          </a:p>
          <a:p>
            <a:endParaRPr lang="fr-FR" sz="2000" dirty="0">
              <a:solidFill>
                <a:schemeClr val="bg1"/>
              </a:solidFill>
            </a:endParaRPr>
          </a:p>
          <a:p>
            <a:r>
              <a:rPr lang="fr-FR" sz="2000" dirty="0">
                <a:solidFill>
                  <a:schemeClr val="bg1"/>
                </a:solidFill>
              </a:rPr>
              <a:t>Une progression </a:t>
            </a:r>
            <a:r>
              <a:rPr lang="fr-FR" sz="2000" b="1" dirty="0">
                <a:solidFill>
                  <a:schemeClr val="bg1"/>
                </a:solidFill>
              </a:rPr>
              <a:t>formalisée</a:t>
            </a:r>
            <a:r>
              <a:rPr lang="fr-FR" sz="2000" dirty="0">
                <a:solidFill>
                  <a:schemeClr val="bg1"/>
                </a:solidFill>
              </a:rPr>
              <a:t> sur l’ensemble du cycle est nécessaire pour :</a:t>
            </a:r>
          </a:p>
          <a:p>
            <a:endParaRPr lang="fr-FR" sz="2000" dirty="0">
              <a:solidFill>
                <a:schemeClr val="bg1"/>
              </a:solidFill>
            </a:endParaRPr>
          </a:p>
          <a:p>
            <a:r>
              <a:rPr lang="fr-FR" sz="2000" dirty="0">
                <a:solidFill>
                  <a:schemeClr val="bg1"/>
                </a:solidFill>
              </a:rPr>
              <a:t>	• assurer une organisation structurée et pertinente des enseignements en cohérence avec le programme </a:t>
            </a:r>
            <a:r>
              <a:rPr lang="fr-FR" sz="2000" dirty="0" smtClean="0">
                <a:solidFill>
                  <a:schemeClr val="bg1"/>
                </a:solidFill>
              </a:rPr>
              <a:t>;</a:t>
            </a:r>
            <a:endParaRPr lang="fr-FR" sz="2000" dirty="0">
              <a:solidFill>
                <a:schemeClr val="bg1"/>
              </a:solidFill>
            </a:endParaRPr>
          </a:p>
          <a:p>
            <a:endParaRPr lang="fr-FR" sz="2000" dirty="0">
              <a:solidFill>
                <a:schemeClr val="bg1"/>
              </a:solidFill>
            </a:endParaRPr>
          </a:p>
          <a:p>
            <a:r>
              <a:rPr lang="fr-FR" sz="2000" dirty="0">
                <a:solidFill>
                  <a:schemeClr val="bg1"/>
                </a:solidFill>
              </a:rPr>
              <a:t>	• harmoniser le travail de l’équipe disciplinaire au sein de l’établissement ;</a:t>
            </a:r>
          </a:p>
          <a:p>
            <a:endParaRPr lang="fr-FR" sz="2000" dirty="0">
              <a:solidFill>
                <a:schemeClr val="bg1"/>
              </a:solidFill>
            </a:endParaRPr>
          </a:p>
          <a:p>
            <a:r>
              <a:rPr lang="fr-FR" sz="2000" dirty="0">
                <a:solidFill>
                  <a:schemeClr val="bg1"/>
                </a:solidFill>
              </a:rPr>
              <a:t>	• coordonner l’utilisation des équipements disponibles dans les laboratoires ;</a:t>
            </a:r>
          </a:p>
          <a:p>
            <a:endParaRPr lang="fr-FR" sz="2000" dirty="0">
              <a:solidFill>
                <a:schemeClr val="bg1"/>
              </a:solidFill>
            </a:endParaRPr>
          </a:p>
          <a:p>
            <a:r>
              <a:rPr lang="fr-FR" sz="2000" dirty="0">
                <a:solidFill>
                  <a:schemeClr val="bg1"/>
                </a:solidFill>
              </a:rPr>
              <a:t>	• faciliter le travail d’un professeur (vacataire, contractuel, TZR), arrivant en cours de cycle, qui pourra ainsi situer rapidement son intervention et poursuivre le travail dans une continuité cohérente pour les élèves</a:t>
            </a:r>
            <a:r>
              <a:rPr lang="fr-FR" sz="2000" dirty="0" smtClean="0">
                <a:solidFill>
                  <a:schemeClr val="bg1"/>
                </a:solidFill>
              </a:rPr>
              <a:t>.</a:t>
            </a:r>
          </a:p>
          <a:p>
            <a:endParaRPr lang="fr-FR" sz="2000" b="1" i="1" dirty="0">
              <a:solidFill>
                <a:schemeClr val="bg1"/>
              </a:solidFill>
            </a:endParaRPr>
          </a:p>
        </p:txBody>
      </p:sp>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TERMINOLOGIE ET CONCEPTS INCONTOURNABLES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Programmation / progression</a:t>
            </a:r>
            <a:endParaRPr lang="fr-FR" sz="2800" b="1" dirty="0">
              <a:solidFill>
                <a:srgbClr val="FF0000"/>
              </a:solidFill>
            </a:endParaRPr>
          </a:p>
        </p:txBody>
      </p:sp>
    </p:spTree>
    <p:extLst>
      <p:ext uri="{BB962C8B-B14F-4D97-AF65-F5344CB8AC3E}">
        <p14:creationId xmlns:p14="http://schemas.microsoft.com/office/powerpoint/2010/main" val="12514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TERMINOLOGIE ET CONCEPTS INCONTOURNABLES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Programmation / progression</a:t>
            </a:r>
            <a:endParaRPr lang="fr-FR" sz="2800" b="1" dirty="0">
              <a:solidFill>
                <a:srgbClr val="FF0000"/>
              </a:solidFill>
            </a:endParaRPr>
          </a:p>
        </p:txBody>
      </p:sp>
      <p:pic>
        <p:nvPicPr>
          <p:cNvPr id="2" name="Image 1"/>
          <p:cNvPicPr>
            <a:picLocks noChangeAspect="1"/>
          </p:cNvPicPr>
          <p:nvPr/>
        </p:nvPicPr>
        <p:blipFill>
          <a:blip r:embed="rId2"/>
          <a:stretch>
            <a:fillRect/>
          </a:stretch>
        </p:blipFill>
        <p:spPr>
          <a:xfrm>
            <a:off x="953950" y="2390285"/>
            <a:ext cx="10928998" cy="4332111"/>
          </a:xfrm>
          <a:prstGeom prst="rect">
            <a:avLst/>
          </a:prstGeom>
        </p:spPr>
      </p:pic>
      <p:sp>
        <p:nvSpPr>
          <p:cNvPr id="3" name="Rectangle 2"/>
          <p:cNvSpPr/>
          <p:nvPr/>
        </p:nvSpPr>
        <p:spPr>
          <a:xfrm>
            <a:off x="884597" y="1412776"/>
            <a:ext cx="11114472" cy="830997"/>
          </a:xfrm>
          <a:prstGeom prst="rect">
            <a:avLst/>
          </a:prstGeom>
        </p:spPr>
        <p:txBody>
          <a:bodyPr wrap="square">
            <a:spAutoFit/>
          </a:bodyPr>
          <a:lstStyle/>
          <a:p>
            <a:r>
              <a:rPr lang="fr-FR" b="1" i="1" dirty="0">
                <a:solidFill>
                  <a:schemeClr val="bg1"/>
                </a:solidFill>
              </a:rPr>
              <a:t>assurer une organisation structurée et pertinente des enseignements en cohérence avec le programme</a:t>
            </a:r>
            <a:endParaRPr lang="fr-FR" b="1" i="1" dirty="0"/>
          </a:p>
        </p:txBody>
      </p:sp>
    </p:spTree>
    <p:extLst>
      <p:ext uri="{BB962C8B-B14F-4D97-AF65-F5344CB8AC3E}">
        <p14:creationId xmlns:p14="http://schemas.microsoft.com/office/powerpoint/2010/main" val="53645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TERMINOLOGIE ET CONCEPTS INCONTOURNABLES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Progression linéaire ou spiralaire ?</a:t>
            </a:r>
            <a:endParaRPr lang="fr-FR" sz="2800" b="1"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687" y="1320282"/>
            <a:ext cx="6696744" cy="530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3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5107" y="1303886"/>
            <a:ext cx="11083962" cy="400110"/>
          </a:xfrm>
          <a:prstGeom prst="rect">
            <a:avLst/>
          </a:prstGeom>
        </p:spPr>
        <p:txBody>
          <a:bodyPr wrap="square">
            <a:spAutoFit/>
          </a:bodyPr>
          <a:lstStyle/>
          <a:p>
            <a:r>
              <a:rPr lang="fr-FR" sz="2000" dirty="0" smtClean="0">
                <a:solidFill>
                  <a:schemeClr val="bg1"/>
                </a:solidFill>
              </a:rPr>
              <a:t>Des outils </a:t>
            </a:r>
            <a:r>
              <a:rPr lang="fr-FR" sz="2000" dirty="0" err="1" smtClean="0">
                <a:solidFill>
                  <a:schemeClr val="bg1"/>
                </a:solidFill>
              </a:rPr>
              <a:t>utils</a:t>
            </a:r>
            <a:r>
              <a:rPr lang="fr-FR" sz="2000" dirty="0" smtClean="0">
                <a:solidFill>
                  <a:schemeClr val="bg1"/>
                </a:solidFill>
              </a:rPr>
              <a:t> pour formaliser une progression pédagogique :</a:t>
            </a:r>
            <a:endParaRPr lang="fr-FR" sz="1200" b="1" i="1" dirty="0">
              <a:solidFill>
                <a:schemeClr val="bg1"/>
              </a:solidFill>
            </a:endParaRPr>
          </a:p>
        </p:txBody>
      </p:sp>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TERMINOLOGIE ET CONCEPTS INCONTOURNABLES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Programmation / progression</a:t>
            </a:r>
            <a:endParaRPr lang="fr-FR" sz="2800" b="1" dirty="0">
              <a:solidFill>
                <a:srgbClr val="FF0000"/>
              </a:solidFill>
            </a:endParaRPr>
          </a:p>
        </p:txBody>
      </p:sp>
      <p:sp>
        <p:nvSpPr>
          <p:cNvPr id="2" name="Rectangle 1"/>
          <p:cNvSpPr/>
          <p:nvPr/>
        </p:nvSpPr>
        <p:spPr>
          <a:xfrm>
            <a:off x="1557908" y="1802117"/>
            <a:ext cx="9239101" cy="461665"/>
          </a:xfrm>
          <a:prstGeom prst="rect">
            <a:avLst/>
          </a:prstGeom>
        </p:spPr>
        <p:txBody>
          <a:bodyPr wrap="square">
            <a:spAutoFit/>
          </a:bodyPr>
          <a:lstStyle/>
          <a:p>
            <a:r>
              <a:rPr lang="fr-FR" b="1" i="1" u="sng" dirty="0">
                <a:solidFill>
                  <a:schemeClr val="bg2">
                    <a:lumMod val="60000"/>
                    <a:lumOff val="40000"/>
                  </a:schemeClr>
                </a:solidFill>
              </a:rPr>
              <a:t>http://sti.ac-amiens.fr/526-assistant-de-creation-de-progression.html</a:t>
            </a:r>
          </a:p>
        </p:txBody>
      </p:sp>
      <p:pic>
        <p:nvPicPr>
          <p:cNvPr id="3" name="Image 2"/>
          <p:cNvPicPr>
            <a:picLocks noChangeAspect="1"/>
          </p:cNvPicPr>
          <p:nvPr/>
        </p:nvPicPr>
        <p:blipFill>
          <a:blip r:embed="rId2"/>
          <a:stretch>
            <a:fillRect/>
          </a:stretch>
        </p:blipFill>
        <p:spPr>
          <a:xfrm>
            <a:off x="1129208" y="2564904"/>
            <a:ext cx="10096500" cy="2514600"/>
          </a:xfrm>
          <a:prstGeom prst="rect">
            <a:avLst/>
          </a:prstGeom>
        </p:spPr>
      </p:pic>
    </p:spTree>
    <p:extLst>
      <p:ext uri="{BB962C8B-B14F-4D97-AF65-F5344CB8AC3E}">
        <p14:creationId xmlns:p14="http://schemas.microsoft.com/office/powerpoint/2010/main" val="340420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TERMINOLOGIE ET CONCEPTS INCONTOURNABLES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a:solidFill>
                  <a:srgbClr val="FF0000"/>
                </a:solidFill>
              </a:rPr>
              <a:t>Prérequis et ZPD (Zone Proximale de Développement)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332" y="2307331"/>
            <a:ext cx="5501787" cy="411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053852" y="1264860"/>
            <a:ext cx="10801199" cy="923330"/>
          </a:xfrm>
          <a:prstGeom prst="rect">
            <a:avLst/>
          </a:prstGeom>
        </p:spPr>
        <p:txBody>
          <a:bodyPr wrap="square">
            <a:spAutoFit/>
          </a:bodyPr>
          <a:lstStyle/>
          <a:p>
            <a:pPr algn="just"/>
            <a:r>
              <a:rPr lang="fr-FR" sz="1800" dirty="0">
                <a:solidFill>
                  <a:schemeClr val="bg1"/>
                </a:solidFill>
              </a:rPr>
              <a:t>La ZPD se définit comme la zone où l’élève, à l’aide de ressources, </a:t>
            </a:r>
            <a:r>
              <a:rPr lang="fr-FR" sz="1800" dirty="0" smtClean="0">
                <a:solidFill>
                  <a:schemeClr val="bg1"/>
                </a:solidFill>
              </a:rPr>
              <a:t>est </a:t>
            </a:r>
            <a:r>
              <a:rPr lang="fr-FR" sz="1800" dirty="0">
                <a:solidFill>
                  <a:schemeClr val="bg1"/>
                </a:solidFill>
              </a:rPr>
              <a:t>capable d’exécuter une tâche. Une tâche qui s’inscrit dans la ZPD permet à l’élève en apprentissage de se mobiliser, car </a:t>
            </a:r>
            <a:r>
              <a:rPr lang="fr-FR" sz="1800" dirty="0" smtClean="0">
                <a:solidFill>
                  <a:schemeClr val="bg1"/>
                </a:solidFill>
              </a:rPr>
              <a:t>il </a:t>
            </a:r>
            <a:r>
              <a:rPr lang="fr-FR" sz="1800" dirty="0">
                <a:solidFill>
                  <a:schemeClr val="bg1"/>
                </a:solidFill>
              </a:rPr>
              <a:t>sent le défi </a:t>
            </a:r>
            <a:r>
              <a:rPr lang="fr-FR" sz="1800" dirty="0" smtClean="0">
                <a:solidFill>
                  <a:schemeClr val="bg1"/>
                </a:solidFill>
              </a:rPr>
              <a:t>réaliste.</a:t>
            </a:r>
          </a:p>
          <a:p>
            <a:pPr algn="r"/>
            <a:r>
              <a:rPr lang="fr-FR" sz="1600" dirty="0" smtClean="0">
                <a:solidFill>
                  <a:schemeClr val="bg1"/>
                </a:solidFill>
              </a:rPr>
              <a:t> </a:t>
            </a:r>
            <a:r>
              <a:rPr lang="fr-FR" sz="1600" i="1" dirty="0" smtClean="0">
                <a:solidFill>
                  <a:schemeClr val="bg1"/>
                </a:solidFill>
              </a:rPr>
              <a:t>Lev Vygotsky(1896-1934</a:t>
            </a:r>
            <a:r>
              <a:rPr lang="fr-FR" sz="1100" i="1" dirty="0">
                <a:solidFill>
                  <a:schemeClr val="bg1"/>
                </a:solidFill>
              </a:rPr>
              <a:t>)</a:t>
            </a:r>
          </a:p>
        </p:txBody>
      </p:sp>
      <p:sp>
        <p:nvSpPr>
          <p:cNvPr id="10" name="ZoneTexte 9"/>
          <p:cNvSpPr txBox="1"/>
          <p:nvPr/>
        </p:nvSpPr>
        <p:spPr>
          <a:xfrm>
            <a:off x="1159451" y="5882713"/>
            <a:ext cx="3519478"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Zone de rupture</a:t>
            </a:r>
          </a:p>
        </p:txBody>
      </p:sp>
      <p:sp>
        <p:nvSpPr>
          <p:cNvPr id="11" name="Accolade ouvrante 10"/>
          <p:cNvSpPr/>
          <p:nvPr/>
        </p:nvSpPr>
        <p:spPr>
          <a:xfrm>
            <a:off x="4865657" y="2344499"/>
            <a:ext cx="508675" cy="1961296"/>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ouvrante 11"/>
          <p:cNvSpPr/>
          <p:nvPr/>
        </p:nvSpPr>
        <p:spPr>
          <a:xfrm>
            <a:off x="4865657" y="4360723"/>
            <a:ext cx="508675" cy="1313224"/>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ouvrante 12"/>
          <p:cNvSpPr/>
          <p:nvPr/>
        </p:nvSpPr>
        <p:spPr>
          <a:xfrm>
            <a:off x="4865657" y="5737415"/>
            <a:ext cx="508675" cy="656612"/>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1159451" y="4606601"/>
            <a:ext cx="3519478" cy="1015663"/>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ZPD</a:t>
            </a:r>
          </a:p>
          <a:p>
            <a:pPr algn="ctr"/>
            <a:endParaRPr lang="fr-FR" sz="2000" dirty="0" smtClean="0">
              <a:solidFill>
                <a:srgbClr val="FF0000"/>
              </a:solidFill>
            </a:endParaRPr>
          </a:p>
          <a:p>
            <a:pPr algn="ctr"/>
            <a:r>
              <a:rPr lang="fr-FR" sz="2000" i="1" dirty="0" smtClean="0">
                <a:solidFill>
                  <a:srgbClr val="FF0000"/>
                </a:solidFill>
              </a:rPr>
              <a:t>Réussit avec de l’aide</a:t>
            </a:r>
          </a:p>
        </p:txBody>
      </p:sp>
      <p:sp>
        <p:nvSpPr>
          <p:cNvPr id="15" name="ZoneTexte 14"/>
          <p:cNvSpPr txBox="1"/>
          <p:nvPr/>
        </p:nvSpPr>
        <p:spPr>
          <a:xfrm>
            <a:off x="1159451" y="2865635"/>
            <a:ext cx="3527128" cy="1015663"/>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Zone de confort</a:t>
            </a:r>
          </a:p>
          <a:p>
            <a:pPr algn="ctr"/>
            <a:endParaRPr lang="fr-FR" sz="2000" dirty="0" smtClean="0">
              <a:solidFill>
                <a:srgbClr val="FF0000"/>
              </a:solidFill>
            </a:endParaRPr>
          </a:p>
          <a:p>
            <a:pPr algn="ctr"/>
            <a:r>
              <a:rPr lang="fr-FR" sz="2000" i="1" dirty="0" smtClean="0">
                <a:solidFill>
                  <a:srgbClr val="FF0000"/>
                </a:solidFill>
              </a:rPr>
              <a:t>Réussit en autonomie</a:t>
            </a:r>
          </a:p>
        </p:txBody>
      </p:sp>
      <p:cxnSp>
        <p:nvCxnSpPr>
          <p:cNvPr id="16" name="Connecteur droit avec flèche 15"/>
          <p:cNvCxnSpPr/>
          <p:nvPr/>
        </p:nvCxnSpPr>
        <p:spPr>
          <a:xfrm flipV="1">
            <a:off x="7176318" y="3153667"/>
            <a:ext cx="1145723" cy="45568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505618" y="3055742"/>
            <a:ext cx="2664296" cy="830997"/>
          </a:xfrm>
          <a:prstGeom prst="rect">
            <a:avLst/>
          </a:prstGeom>
          <a:solidFill>
            <a:srgbClr val="92D050"/>
          </a:solidFill>
          <a:ln>
            <a:solidFill>
              <a:srgbClr val="00B050"/>
            </a:solidFill>
          </a:ln>
        </p:spPr>
        <p:txBody>
          <a:bodyPr wrap="square" rtlCol="0">
            <a:spAutoFit/>
          </a:bodyPr>
          <a:lstStyle/>
          <a:p>
            <a:pPr algn="ctr"/>
            <a:r>
              <a:rPr lang="fr-FR" dirty="0" smtClean="0">
                <a:solidFill>
                  <a:srgbClr val="006600"/>
                </a:solidFill>
              </a:rPr>
              <a:t>Peut devenir TUTEUR</a:t>
            </a:r>
          </a:p>
        </p:txBody>
      </p:sp>
      <p:cxnSp>
        <p:nvCxnSpPr>
          <p:cNvPr id="18" name="Connecteur droit avec flèche 17"/>
          <p:cNvCxnSpPr/>
          <p:nvPr/>
        </p:nvCxnSpPr>
        <p:spPr>
          <a:xfrm flipV="1">
            <a:off x="7059695" y="5385507"/>
            <a:ext cx="1262346" cy="3276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505617" y="5528489"/>
            <a:ext cx="2664297" cy="830997"/>
          </a:xfrm>
          <a:prstGeom prst="rect">
            <a:avLst/>
          </a:prstGeom>
          <a:solidFill>
            <a:srgbClr val="92D050"/>
          </a:solidFill>
          <a:ln>
            <a:solidFill>
              <a:srgbClr val="00B050"/>
            </a:solidFill>
          </a:ln>
        </p:spPr>
        <p:txBody>
          <a:bodyPr wrap="square" rtlCol="0">
            <a:spAutoFit/>
          </a:bodyPr>
          <a:lstStyle/>
          <a:p>
            <a:pPr algn="ctr"/>
            <a:r>
              <a:rPr lang="fr-FR" dirty="0" smtClean="0">
                <a:solidFill>
                  <a:srgbClr val="006600"/>
                </a:solidFill>
              </a:rPr>
              <a:t>Besoin d’un TUTEUR</a:t>
            </a:r>
          </a:p>
        </p:txBody>
      </p:sp>
      <p:cxnSp>
        <p:nvCxnSpPr>
          <p:cNvPr id="20" name="Connecteur droit avec flèche 19"/>
          <p:cNvCxnSpPr/>
          <p:nvPr/>
        </p:nvCxnSpPr>
        <p:spPr>
          <a:xfrm flipV="1">
            <a:off x="6953889" y="3982755"/>
            <a:ext cx="1326739" cy="34618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399811" y="4144271"/>
            <a:ext cx="2547673" cy="369332"/>
          </a:xfrm>
          <a:prstGeom prst="rect">
            <a:avLst/>
          </a:prstGeom>
          <a:solidFill>
            <a:srgbClr val="92D050"/>
          </a:solidFill>
          <a:ln>
            <a:solidFill>
              <a:srgbClr val="00B050"/>
            </a:solidFill>
          </a:ln>
        </p:spPr>
        <p:txBody>
          <a:bodyPr wrap="square" rtlCol="0">
            <a:spAutoFit/>
          </a:bodyPr>
          <a:lstStyle/>
          <a:p>
            <a:pPr algn="ctr"/>
            <a:r>
              <a:rPr lang="fr-FR" dirty="0" smtClean="0">
                <a:solidFill>
                  <a:srgbClr val="006600"/>
                </a:solidFill>
              </a:rPr>
              <a:t>Autonome</a:t>
            </a:r>
          </a:p>
        </p:txBody>
      </p:sp>
    </p:spTree>
    <p:extLst>
      <p:ext uri="{BB962C8B-B14F-4D97-AF65-F5344CB8AC3E}">
        <p14:creationId xmlns:p14="http://schemas.microsoft.com/office/powerpoint/2010/main" val="143984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2"/>
          <a:stretch>
            <a:fillRect/>
          </a:stretch>
        </p:blipFill>
        <p:spPr>
          <a:xfrm>
            <a:off x="3664910" y="3187775"/>
            <a:ext cx="1800199" cy="1345603"/>
          </a:xfrm>
          <a:prstGeom prst="rect">
            <a:avLst/>
          </a:prstGeom>
        </p:spPr>
      </p:pic>
      <p:pic>
        <p:nvPicPr>
          <p:cNvPr id="23" name="Image 22"/>
          <p:cNvPicPr>
            <a:picLocks noChangeAspect="1"/>
          </p:cNvPicPr>
          <p:nvPr/>
        </p:nvPicPr>
        <p:blipFill>
          <a:blip r:embed="rId3"/>
          <a:stretch>
            <a:fillRect/>
          </a:stretch>
        </p:blipFill>
        <p:spPr>
          <a:xfrm>
            <a:off x="3694162" y="1669216"/>
            <a:ext cx="1759651" cy="1374109"/>
          </a:xfrm>
          <a:prstGeom prst="rect">
            <a:avLst/>
          </a:prstGeom>
        </p:spPr>
      </p:pic>
      <p:pic>
        <p:nvPicPr>
          <p:cNvPr id="24" name="Image 23"/>
          <p:cNvPicPr>
            <a:picLocks noChangeAspect="1"/>
          </p:cNvPicPr>
          <p:nvPr/>
        </p:nvPicPr>
        <p:blipFill>
          <a:blip r:embed="rId4"/>
          <a:stretch>
            <a:fillRect/>
          </a:stretch>
        </p:blipFill>
        <p:spPr>
          <a:xfrm>
            <a:off x="3664910" y="4677828"/>
            <a:ext cx="1788903" cy="1540179"/>
          </a:xfrm>
          <a:prstGeom prst="rect">
            <a:avLst/>
          </a:prstGeom>
        </p:spPr>
      </p:pic>
      <p:pic>
        <p:nvPicPr>
          <p:cNvPr id="25" name="Image 24"/>
          <p:cNvPicPr>
            <a:picLocks noChangeAspect="1"/>
          </p:cNvPicPr>
          <p:nvPr/>
        </p:nvPicPr>
        <p:blipFill>
          <a:blip r:embed="rId5"/>
          <a:stretch>
            <a:fillRect/>
          </a:stretch>
        </p:blipFill>
        <p:spPr>
          <a:xfrm>
            <a:off x="1104137" y="3162744"/>
            <a:ext cx="2230709" cy="1496098"/>
          </a:xfrm>
          <a:prstGeom prst="rect">
            <a:avLst/>
          </a:prstGeom>
        </p:spPr>
      </p:pic>
      <p:sp>
        <p:nvSpPr>
          <p:cNvPr id="26" name="ZoneTexte 25"/>
          <p:cNvSpPr txBox="1"/>
          <p:nvPr/>
        </p:nvSpPr>
        <p:spPr>
          <a:xfrm rot="20842096">
            <a:off x="1048891" y="4656069"/>
            <a:ext cx="2341202" cy="369332"/>
          </a:xfrm>
          <a:prstGeom prst="rect">
            <a:avLst/>
          </a:prstGeom>
          <a:solidFill>
            <a:srgbClr val="FFD9D9"/>
          </a:solidFill>
          <a:ln>
            <a:solidFill>
              <a:schemeClr val="bg1"/>
            </a:solidFill>
          </a:ln>
        </p:spPr>
        <p:txBody>
          <a:bodyPr wrap="square" rtlCol="0">
            <a:spAutoFit/>
          </a:bodyPr>
          <a:lstStyle/>
          <a:p>
            <a:pPr algn="ctr"/>
            <a:r>
              <a:rPr lang="fr-FR" dirty="0" smtClean="0">
                <a:solidFill>
                  <a:srgbClr val="FF0000"/>
                </a:solidFill>
              </a:rPr>
              <a:t>Hors ZPD</a:t>
            </a:r>
          </a:p>
        </p:txBody>
      </p:sp>
      <p:sp>
        <p:nvSpPr>
          <p:cNvPr id="27" name="ZoneTexte 26"/>
          <p:cNvSpPr txBox="1"/>
          <p:nvPr/>
        </p:nvSpPr>
        <p:spPr>
          <a:xfrm rot="20733410">
            <a:off x="4298498" y="6279346"/>
            <a:ext cx="1063611" cy="369332"/>
          </a:xfrm>
          <a:prstGeom prst="rect">
            <a:avLst/>
          </a:prstGeom>
          <a:solidFill>
            <a:srgbClr val="FFD9D9"/>
          </a:solidFill>
          <a:ln>
            <a:solidFill>
              <a:schemeClr val="bg1"/>
            </a:solidFill>
          </a:ln>
        </p:spPr>
        <p:txBody>
          <a:bodyPr wrap="square" rtlCol="0">
            <a:spAutoFit/>
          </a:bodyPr>
          <a:lstStyle/>
          <a:p>
            <a:pPr algn="ctr"/>
            <a:r>
              <a:rPr lang="fr-FR" dirty="0" smtClean="0">
                <a:solidFill>
                  <a:srgbClr val="FF0000"/>
                </a:solidFill>
              </a:rPr>
              <a:t>ZPD</a:t>
            </a:r>
          </a:p>
        </p:txBody>
      </p:sp>
      <p:sp>
        <p:nvSpPr>
          <p:cNvPr id="28" name="ZoneTexte 27"/>
          <p:cNvSpPr txBox="1"/>
          <p:nvPr/>
        </p:nvSpPr>
        <p:spPr>
          <a:xfrm rot="20733410">
            <a:off x="6920116" y="5514100"/>
            <a:ext cx="2259427" cy="831102"/>
          </a:xfrm>
          <a:prstGeom prst="rect">
            <a:avLst/>
          </a:prstGeom>
          <a:solidFill>
            <a:srgbClr val="FFD9D9"/>
          </a:solidFill>
          <a:ln>
            <a:solidFill>
              <a:schemeClr val="bg1"/>
            </a:solidFill>
          </a:ln>
        </p:spPr>
        <p:txBody>
          <a:bodyPr wrap="square" rtlCol="0">
            <a:spAutoFit/>
          </a:bodyPr>
          <a:lstStyle/>
          <a:p>
            <a:pPr algn="ctr"/>
            <a:r>
              <a:rPr lang="fr-FR" dirty="0" smtClean="0">
                <a:solidFill>
                  <a:srgbClr val="FF0000"/>
                </a:solidFill>
              </a:rPr>
              <a:t>Zone de</a:t>
            </a:r>
          </a:p>
          <a:p>
            <a:pPr algn="ctr"/>
            <a:r>
              <a:rPr lang="fr-FR" dirty="0" smtClean="0">
                <a:solidFill>
                  <a:srgbClr val="FF0000"/>
                </a:solidFill>
              </a:rPr>
              <a:t>confort</a:t>
            </a:r>
          </a:p>
        </p:txBody>
      </p:sp>
      <p:sp>
        <p:nvSpPr>
          <p:cNvPr id="29" name="Rectangle à coins arrondis 28"/>
          <p:cNvSpPr/>
          <p:nvPr/>
        </p:nvSpPr>
        <p:spPr>
          <a:xfrm rot="452772">
            <a:off x="6878135" y="5765507"/>
            <a:ext cx="448043" cy="424920"/>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chemeClr val="bg1"/>
                  </a:solidFill>
                </a:ln>
                <a:solidFill>
                  <a:schemeClr val="bg1"/>
                </a:solidFill>
              </a:rPr>
              <a:t>A</a:t>
            </a:r>
            <a:endParaRPr lang="fr-FR" dirty="0">
              <a:ln>
                <a:solidFill>
                  <a:schemeClr val="bg1"/>
                </a:solidFill>
              </a:ln>
              <a:solidFill>
                <a:schemeClr val="bg1"/>
              </a:solidFill>
            </a:endParaRPr>
          </a:p>
        </p:txBody>
      </p:sp>
      <p:sp>
        <p:nvSpPr>
          <p:cNvPr id="30" name="Rectangle à coins arrondis 29"/>
          <p:cNvSpPr/>
          <p:nvPr/>
        </p:nvSpPr>
        <p:spPr>
          <a:xfrm rot="1027643">
            <a:off x="1035953" y="5101525"/>
            <a:ext cx="1004459" cy="441894"/>
          </a:xfrm>
          <a:prstGeom prst="round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chemeClr val="bg1"/>
                  </a:solidFill>
                </a:ln>
                <a:solidFill>
                  <a:schemeClr val="bg1"/>
                </a:solidFill>
              </a:rPr>
              <a:t>NA</a:t>
            </a:r>
            <a:endParaRPr lang="fr-FR" dirty="0">
              <a:ln>
                <a:solidFill>
                  <a:schemeClr val="bg1"/>
                </a:solidFill>
              </a:ln>
              <a:solidFill>
                <a:schemeClr val="bg1"/>
              </a:solidFill>
            </a:endParaRPr>
          </a:p>
        </p:txBody>
      </p:sp>
      <p:sp>
        <p:nvSpPr>
          <p:cNvPr id="31" name="Rectangle à coins arrondis 30"/>
          <p:cNvSpPr/>
          <p:nvPr/>
        </p:nvSpPr>
        <p:spPr>
          <a:xfrm rot="685855">
            <a:off x="3639343" y="6077357"/>
            <a:ext cx="590708" cy="454653"/>
          </a:xfrm>
          <a:prstGeom prst="round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chemeClr val="bg1"/>
                  </a:solidFill>
                </a:ln>
                <a:solidFill>
                  <a:schemeClr val="bg1"/>
                </a:solidFill>
              </a:rPr>
              <a:t>EA</a:t>
            </a:r>
            <a:endParaRPr lang="fr-FR" dirty="0">
              <a:ln>
                <a:solidFill>
                  <a:schemeClr val="bg1"/>
                </a:solidFill>
              </a:ln>
              <a:solidFill>
                <a:schemeClr val="bg1"/>
              </a:solidFill>
            </a:endParaRPr>
          </a:p>
        </p:txBody>
      </p:sp>
      <p:sp>
        <p:nvSpPr>
          <p:cNvPr id="32" name="ZoneTexte 31"/>
          <p:cNvSpPr txBox="1"/>
          <p:nvPr/>
        </p:nvSpPr>
        <p:spPr>
          <a:xfrm rot="20733410">
            <a:off x="9749767" y="5932926"/>
            <a:ext cx="1884242" cy="369332"/>
          </a:xfrm>
          <a:prstGeom prst="rect">
            <a:avLst/>
          </a:prstGeom>
          <a:solidFill>
            <a:srgbClr val="FFD9D9"/>
          </a:solidFill>
          <a:ln>
            <a:solidFill>
              <a:schemeClr val="bg1"/>
            </a:solidFill>
          </a:ln>
        </p:spPr>
        <p:txBody>
          <a:bodyPr wrap="square" rtlCol="0">
            <a:spAutoFit/>
          </a:bodyPr>
          <a:lstStyle/>
          <a:p>
            <a:pPr algn="ctr"/>
            <a:r>
              <a:rPr lang="fr-FR" dirty="0" smtClean="0">
                <a:solidFill>
                  <a:srgbClr val="FF0000"/>
                </a:solidFill>
              </a:rPr>
              <a:t>Expertise</a:t>
            </a:r>
          </a:p>
        </p:txBody>
      </p:sp>
      <p:pic>
        <p:nvPicPr>
          <p:cNvPr id="33" name="Image 32"/>
          <p:cNvPicPr>
            <a:picLocks noChangeAspect="1"/>
          </p:cNvPicPr>
          <p:nvPr/>
        </p:nvPicPr>
        <p:blipFill>
          <a:blip r:embed="rId6"/>
          <a:stretch>
            <a:fillRect/>
          </a:stretch>
        </p:blipFill>
        <p:spPr>
          <a:xfrm rot="20436053">
            <a:off x="10193146" y="5355866"/>
            <a:ext cx="776125" cy="651321"/>
          </a:xfrm>
          <a:prstGeom prst="rect">
            <a:avLst/>
          </a:prstGeom>
        </p:spPr>
      </p:pic>
      <p:sp>
        <p:nvSpPr>
          <p:cNvPr id="34" name="ZoneTexte 33"/>
          <p:cNvSpPr txBox="1"/>
          <p:nvPr/>
        </p:nvSpPr>
        <p:spPr>
          <a:xfrm rot="20806157">
            <a:off x="3351919" y="483802"/>
            <a:ext cx="2414881" cy="1323439"/>
          </a:xfrm>
          <a:prstGeom prst="rect">
            <a:avLst/>
          </a:prstGeom>
          <a:solidFill>
            <a:srgbClr val="FF0000"/>
          </a:solidFill>
        </p:spPr>
        <p:txBody>
          <a:bodyPr wrap="square" rtlCol="0">
            <a:spAutoFit/>
          </a:bodyPr>
          <a:lstStyle/>
          <a:p>
            <a:pPr algn="ctr"/>
            <a:r>
              <a:rPr lang="fr-FR" sz="2000" b="1" dirty="0" smtClean="0">
                <a:solidFill>
                  <a:srgbClr val="FFFF00"/>
                </a:solidFill>
              </a:rPr>
              <a:t>Adapter l’aide apportée</a:t>
            </a:r>
          </a:p>
          <a:p>
            <a:pPr algn="ctr"/>
            <a:r>
              <a:rPr lang="fr-FR" sz="2000" b="1" dirty="0" smtClean="0">
                <a:solidFill>
                  <a:srgbClr val="FFFF00"/>
                </a:solidFill>
              </a:rPr>
              <a:t>=</a:t>
            </a:r>
          </a:p>
          <a:p>
            <a:pPr algn="ctr"/>
            <a:r>
              <a:rPr lang="fr-FR" sz="2000" b="1" dirty="0" smtClean="0">
                <a:solidFill>
                  <a:srgbClr val="FFFF00"/>
                </a:solidFill>
              </a:rPr>
              <a:t>différenciation</a:t>
            </a:r>
            <a:endParaRPr lang="fr-FR" sz="2000" b="1" dirty="0">
              <a:solidFill>
                <a:srgbClr val="FFFF00"/>
              </a:solidFill>
            </a:endParaRPr>
          </a:p>
        </p:txBody>
      </p:sp>
      <p:sp>
        <p:nvSpPr>
          <p:cNvPr id="35" name="ZoneTexte 34"/>
          <p:cNvSpPr txBox="1"/>
          <p:nvPr/>
        </p:nvSpPr>
        <p:spPr>
          <a:xfrm rot="20806157">
            <a:off x="7125212" y="483801"/>
            <a:ext cx="3348994" cy="1323439"/>
          </a:xfrm>
          <a:prstGeom prst="rect">
            <a:avLst/>
          </a:prstGeom>
          <a:solidFill>
            <a:srgbClr val="FF0000"/>
          </a:solidFill>
        </p:spPr>
        <p:txBody>
          <a:bodyPr wrap="none" rtlCol="0">
            <a:spAutoFit/>
          </a:bodyPr>
          <a:lstStyle/>
          <a:p>
            <a:pPr algn="ctr"/>
            <a:r>
              <a:rPr lang="fr-FR" sz="2000" b="1" dirty="0" smtClean="0">
                <a:solidFill>
                  <a:srgbClr val="FFFF00"/>
                </a:solidFill>
              </a:rPr>
              <a:t>Monter en compétence</a:t>
            </a:r>
          </a:p>
          <a:p>
            <a:pPr algn="ctr"/>
            <a:r>
              <a:rPr lang="fr-FR" sz="2000" b="1" dirty="0" smtClean="0">
                <a:solidFill>
                  <a:srgbClr val="FFFF00"/>
                </a:solidFill>
              </a:rPr>
              <a:t>et/ou</a:t>
            </a:r>
            <a:endParaRPr lang="fr-FR" sz="2000" b="1" dirty="0">
              <a:solidFill>
                <a:srgbClr val="FFFF00"/>
              </a:solidFill>
            </a:endParaRPr>
          </a:p>
          <a:p>
            <a:pPr algn="ctr"/>
            <a:r>
              <a:rPr lang="fr-FR" sz="2000" b="1" dirty="0" smtClean="0">
                <a:solidFill>
                  <a:srgbClr val="FFFF00"/>
                </a:solidFill>
              </a:rPr>
              <a:t>Développer des nouvelles</a:t>
            </a:r>
          </a:p>
          <a:p>
            <a:pPr algn="ctr"/>
            <a:r>
              <a:rPr lang="fr-FR" sz="2000" b="1" dirty="0" smtClean="0">
                <a:solidFill>
                  <a:srgbClr val="FFFF00"/>
                </a:solidFill>
              </a:rPr>
              <a:t>compétences</a:t>
            </a:r>
            <a:endParaRPr lang="fr-FR" sz="2000" b="1" dirty="0">
              <a:solidFill>
                <a:srgbClr val="FFFF00"/>
              </a:solidFill>
            </a:endParaRPr>
          </a:p>
        </p:txBody>
      </p:sp>
      <p:sp>
        <p:nvSpPr>
          <p:cNvPr id="36" name="ZoneTexte 35"/>
          <p:cNvSpPr txBox="1"/>
          <p:nvPr/>
        </p:nvSpPr>
        <p:spPr>
          <a:xfrm rot="20806157">
            <a:off x="975388" y="672432"/>
            <a:ext cx="2112291" cy="1015663"/>
          </a:xfrm>
          <a:prstGeom prst="rect">
            <a:avLst/>
          </a:prstGeom>
          <a:solidFill>
            <a:srgbClr val="FF0000"/>
          </a:solidFill>
        </p:spPr>
        <p:txBody>
          <a:bodyPr wrap="square" rtlCol="0">
            <a:spAutoFit/>
          </a:bodyPr>
          <a:lstStyle/>
          <a:p>
            <a:pPr algn="ctr"/>
            <a:r>
              <a:rPr lang="fr-FR" sz="2000" b="1" dirty="0" smtClean="0">
                <a:solidFill>
                  <a:srgbClr val="FFFF00"/>
                </a:solidFill>
              </a:rPr>
              <a:t>Attendre en travaillant les prérequis</a:t>
            </a:r>
            <a:endParaRPr lang="fr-FR" sz="2000" b="1" dirty="0">
              <a:solidFill>
                <a:srgbClr val="FFFF00"/>
              </a:solidFill>
            </a:endParaRPr>
          </a:p>
        </p:txBody>
      </p:sp>
      <p:pic>
        <p:nvPicPr>
          <p:cNvPr id="37" name="Image 36"/>
          <p:cNvPicPr>
            <a:picLocks noChangeAspect="1"/>
          </p:cNvPicPr>
          <p:nvPr/>
        </p:nvPicPr>
        <p:blipFill>
          <a:blip r:embed="rId7"/>
          <a:stretch>
            <a:fillRect/>
          </a:stretch>
        </p:blipFill>
        <p:spPr>
          <a:xfrm>
            <a:off x="9733483" y="3860576"/>
            <a:ext cx="1695450" cy="1343025"/>
          </a:xfrm>
          <a:prstGeom prst="rect">
            <a:avLst/>
          </a:prstGeom>
        </p:spPr>
      </p:pic>
      <p:pic>
        <p:nvPicPr>
          <p:cNvPr id="2" name="Image 1"/>
          <p:cNvPicPr>
            <a:picLocks noChangeAspect="1"/>
          </p:cNvPicPr>
          <p:nvPr/>
        </p:nvPicPr>
        <p:blipFill>
          <a:blip r:embed="rId8"/>
          <a:stretch>
            <a:fillRect/>
          </a:stretch>
        </p:blipFill>
        <p:spPr>
          <a:xfrm>
            <a:off x="9926772" y="1899156"/>
            <a:ext cx="1238246" cy="1758518"/>
          </a:xfrm>
          <a:prstGeom prst="rect">
            <a:avLst/>
          </a:prstGeom>
        </p:spPr>
      </p:pic>
      <p:pic>
        <p:nvPicPr>
          <p:cNvPr id="3" name="Image 2"/>
          <p:cNvPicPr>
            <a:picLocks noChangeAspect="1"/>
          </p:cNvPicPr>
          <p:nvPr/>
        </p:nvPicPr>
        <p:blipFill>
          <a:blip r:embed="rId9"/>
          <a:stretch>
            <a:fillRect/>
          </a:stretch>
        </p:blipFill>
        <p:spPr>
          <a:xfrm>
            <a:off x="6158881" y="2743831"/>
            <a:ext cx="2871401" cy="2436340"/>
          </a:xfrm>
          <a:prstGeom prst="rect">
            <a:avLst/>
          </a:prstGeom>
        </p:spPr>
      </p:pic>
    </p:spTree>
    <p:extLst>
      <p:ext uri="{BB962C8B-B14F-4D97-AF65-F5344CB8AC3E}">
        <p14:creationId xmlns:p14="http://schemas.microsoft.com/office/powerpoint/2010/main" val="292801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868661" y="1052736"/>
            <a:ext cx="8876413" cy="1328380"/>
            <a:chOff x="881760" y="1567863"/>
            <a:chExt cx="8876413" cy="1328380"/>
          </a:xfrm>
        </p:grpSpPr>
        <p:sp>
          <p:nvSpPr>
            <p:cNvPr id="10" name="Rectangle à coins arrondis 9"/>
            <p:cNvSpPr/>
            <p:nvPr/>
          </p:nvSpPr>
          <p:spPr>
            <a:xfrm>
              <a:off x="881760" y="1567863"/>
              <a:ext cx="8876413" cy="1328380"/>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ZoneTexte 10"/>
            <p:cNvSpPr txBox="1"/>
            <p:nvPr/>
          </p:nvSpPr>
          <p:spPr>
            <a:xfrm>
              <a:off x="920667" y="1606770"/>
              <a:ext cx="6372784" cy="12505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216152">
                <a:lnSpc>
                  <a:spcPct val="90000"/>
                </a:lnSpc>
                <a:spcBef>
                  <a:spcPct val="0"/>
                </a:spcBef>
                <a:spcAft>
                  <a:spcPct val="35000"/>
                </a:spcAft>
                <a:buNone/>
              </a:pPr>
              <a:r>
                <a:rPr lang="fr-FR" sz="3600" b="0" i="0" kern="1200" noProof="0" dirty="0" smtClean="0">
                  <a:latin typeface="Calibri"/>
                  <a:ea typeface="+mn-ea"/>
                  <a:cs typeface="+mn-cs"/>
                </a:rPr>
                <a:t>Les démarches pédagogiques en technologie</a:t>
              </a:r>
              <a:endParaRPr lang="fr-FR" sz="2800" b="0" i="0" kern="1200" noProof="0" dirty="0">
                <a:latin typeface="Calibri"/>
                <a:ea typeface="+mn-ea"/>
                <a:cs typeface="+mn-cs"/>
              </a:endParaRPr>
            </a:p>
          </p:txBody>
        </p:sp>
      </p:grpSp>
      <p:graphicFrame>
        <p:nvGraphicFramePr>
          <p:cNvPr id="2" name="Diagramme 1"/>
          <p:cNvGraphicFramePr/>
          <p:nvPr>
            <p:extLst>
              <p:ext uri="{D42A27DB-BD31-4B8C-83A1-F6EECF244321}">
                <p14:modId xmlns:p14="http://schemas.microsoft.com/office/powerpoint/2010/main" val="3754450017"/>
              </p:ext>
            </p:extLst>
          </p:nvPr>
        </p:nvGraphicFramePr>
        <p:xfrm>
          <a:off x="5878388" y="908720"/>
          <a:ext cx="6310437"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4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_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89D97F-F9C6-4321-86E9-9163169DD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Circuit trois lignes (grand écran)</Template>
  <TotalTime>0</TotalTime>
  <Words>646</Words>
  <Application>Microsoft Office PowerPoint</Application>
  <PresentationFormat>Personnalisé</PresentationFormat>
  <Paragraphs>143</Paragraphs>
  <Slides>15</Slides>
  <Notes>6</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Tech_16x9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2015-05-27T15:43:08Z</dcterms:created>
  <dcterms:modified xsi:type="dcterms:W3CDTF">2018-01-11T18:12:29Z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